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273" r:id="rId2"/>
    <p:sldId id="258" r:id="rId3"/>
    <p:sldId id="274" r:id="rId4"/>
    <p:sldId id="276" r:id="rId5"/>
    <p:sldId id="259" r:id="rId6"/>
    <p:sldId id="277" r:id="rId7"/>
    <p:sldId id="281" r:id="rId8"/>
    <p:sldId id="282" r:id="rId9"/>
    <p:sldId id="263" r:id="rId10"/>
    <p:sldId id="279" r:id="rId11"/>
    <p:sldId id="266" r:id="rId12"/>
    <p:sldId id="270" r:id="rId13"/>
    <p:sldId id="267" r:id="rId14"/>
    <p:sldId id="268" r:id="rId15"/>
    <p:sldId id="271" r:id="rId16"/>
    <p:sldId id="280" r:id="rId17"/>
    <p:sldId id="269" r:id="rId18"/>
    <p:sldId id="284" r:id="rId19"/>
    <p:sldId id="285" r:id="rId20"/>
    <p:sldId id="283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4C450"/>
    <a:srgbClr val="F7C129"/>
    <a:srgbClr val="965F4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2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1CF96-08FE-4798-A98B-94A90660FEBB}" type="datetimeFigureOut">
              <a:rPr lang="zh-CN" altLang="en-US" smtClean="0"/>
              <a:pPr/>
              <a:t>2014/9/15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16098-2607-4EDF-BA85-33265674DD3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90121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16098-2607-4EDF-BA85-33265674DD3F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16098-2607-4EDF-BA85-33265674DD3F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16098-2607-4EDF-BA85-33265674DD3F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16098-2607-4EDF-BA85-33265674DD3F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16098-2607-4EDF-BA85-33265674DD3F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0BF34F6-DA14-42AD-842D-EBFB96B30B89}" type="datetime1">
              <a:rPr lang="zh-CN" altLang="en-US" smtClean="0"/>
              <a:pPr/>
              <a:t>2014/9/15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E017F37-49F6-476B-AAFB-9589594B617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矩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矩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EE17-47B0-4223-B4B5-6A868A643A7F}" type="datetime1">
              <a:rPr lang="zh-CN" altLang="en-US" smtClean="0"/>
              <a:pPr/>
              <a:t>2014/9/15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7F37-49F6-476B-AAFB-9589594B61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AE43-BDB2-4640-8D22-25E4F51E7BAA}" type="datetime1">
              <a:rPr lang="zh-CN" altLang="en-US" smtClean="0"/>
              <a:pPr/>
              <a:t>2014/9/15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7F37-49F6-476B-AAFB-9589594B617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等腰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3FC8-5791-4DFB-B10E-6F526C1BA688}" type="datetime1">
              <a:rPr lang="zh-CN" altLang="en-US" smtClean="0"/>
              <a:pPr/>
              <a:t>2014/9/15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7F37-49F6-476B-AAFB-9589594B617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591A489-1C28-47B5-A9AC-7A288212A44D}" type="datetime1">
              <a:rPr lang="zh-CN" altLang="en-US" smtClean="0"/>
              <a:pPr/>
              <a:t>2014/9/15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E017F37-49F6-476B-AAFB-9589594B617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7164E-748F-49C2-8B1C-50E95172CCF8}" type="datetime1">
              <a:rPr lang="zh-CN" altLang="en-US" smtClean="0"/>
              <a:pPr/>
              <a:t>2014/9/15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7F37-49F6-476B-AAFB-9589594B617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D41A-575E-4B41-B9B5-B1D1F4F1E647}" type="datetime1">
              <a:rPr lang="zh-CN" altLang="en-US" smtClean="0"/>
              <a:pPr/>
              <a:t>2014/9/15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7F37-49F6-476B-AAFB-9589594B617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69D09-F619-4638-8978-B1236123525D}" type="datetime1">
              <a:rPr lang="zh-CN" altLang="en-US" smtClean="0"/>
              <a:pPr/>
              <a:t>2014/9/15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7F37-49F6-476B-AAFB-9589594B617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5334-2C5B-4CDC-A6AB-5F9B04783643}" type="datetime1">
              <a:rPr lang="zh-CN" altLang="en-US" smtClean="0"/>
              <a:pPr/>
              <a:t>2014/9/15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7F37-49F6-476B-AAFB-9589594B617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直接连接符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C3BD5-E218-4CEE-A351-55E2783C45C2}" type="datetime1">
              <a:rPr lang="zh-CN" altLang="en-US" smtClean="0"/>
              <a:pPr/>
              <a:t>2014/9/15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7F37-49F6-476B-AAFB-9589594B617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内容占位符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EC52B-54CC-482A-BACC-B736A0FD87DB}" type="datetime1">
              <a:rPr lang="zh-CN" altLang="en-US" smtClean="0"/>
              <a:pPr/>
              <a:t>2014/9/15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7F37-49F6-476B-AAFB-9589594B617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93DD03E-57E4-4605-8096-D6AE0846D37E}" type="datetime1">
              <a:rPr lang="zh-CN" altLang="en-US" smtClean="0"/>
              <a:pPr/>
              <a:t>2014/9/15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E017F37-49F6-476B-AAFB-9589594B617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8" name="直接连接符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接连接符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vivoweb.org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tc.lib.tsinghua.edu.c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28596" y="620688"/>
            <a:ext cx="8286808" cy="573727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endParaRPr lang="en-US" altLang="zh-CN" sz="3200" b="1" dirty="0" smtClean="0">
              <a:solidFill>
                <a:srgbClr val="002060"/>
              </a:solidFill>
              <a:latin typeface="+mn-ea"/>
            </a:endParaRPr>
          </a:p>
          <a:p>
            <a:pPr>
              <a:buNone/>
            </a:pPr>
            <a:endParaRPr lang="en-US" altLang="zh-CN" sz="3200" b="1" dirty="0" smtClean="0">
              <a:solidFill>
                <a:schemeClr val="accent2">
                  <a:lumMod val="75000"/>
                </a:schemeClr>
              </a:solidFill>
              <a:latin typeface="+mn-ea"/>
            </a:endParaRPr>
          </a:p>
          <a:p>
            <a:pPr>
              <a:buNone/>
            </a:pPr>
            <a:r>
              <a:rPr lang="zh-CN" altLang="en-US" sz="3200" b="1" dirty="0" smtClean="0">
                <a:solidFill>
                  <a:srgbClr val="C00000"/>
                </a:solidFill>
                <a:latin typeface="+mn-ea"/>
              </a:rPr>
              <a:t>农学</a:t>
            </a:r>
            <a:r>
              <a:rPr lang="zh-CN" altLang="en-US" sz="3200" b="1" dirty="0" smtClean="0">
                <a:solidFill>
                  <a:srgbClr val="C00000"/>
                </a:solidFill>
                <a:latin typeface="+mn-ea"/>
              </a:rPr>
              <a:t>中心相关工作进展汇报：</a:t>
            </a:r>
            <a:endParaRPr lang="en-US" altLang="zh-CN" sz="3200" b="1" dirty="0" smtClean="0">
              <a:solidFill>
                <a:srgbClr val="C00000"/>
              </a:solidFill>
              <a:latin typeface="+mn-ea"/>
            </a:endParaRPr>
          </a:p>
          <a:p>
            <a:pPr>
              <a:buNone/>
            </a:pPr>
            <a:r>
              <a:rPr lang="en-US" altLang="zh-CN" sz="3200" b="1" dirty="0" smtClean="0">
                <a:solidFill>
                  <a:srgbClr val="002060"/>
                </a:solidFill>
                <a:latin typeface="+mn-ea"/>
              </a:rPr>
              <a:t>         1</a:t>
            </a:r>
            <a:r>
              <a:rPr lang="zh-CN" altLang="en-US" sz="3200" b="1" dirty="0" smtClean="0">
                <a:solidFill>
                  <a:srgbClr val="002060"/>
                </a:solidFill>
                <a:latin typeface="+mn-ea"/>
              </a:rPr>
              <a:t>、教育部农科外国教材中心工作</a:t>
            </a:r>
            <a:endParaRPr lang="en-US" altLang="zh-CN" sz="3200" b="1" dirty="0" smtClean="0">
              <a:solidFill>
                <a:srgbClr val="002060"/>
              </a:solidFill>
              <a:latin typeface="+mn-ea"/>
            </a:endParaRPr>
          </a:p>
          <a:p>
            <a:pPr lvl="0">
              <a:buNone/>
            </a:pPr>
            <a:r>
              <a:rPr lang="zh-CN" altLang="en-US" sz="3200" b="1" dirty="0" smtClean="0">
                <a:solidFill>
                  <a:srgbClr val="002060"/>
                </a:solidFill>
                <a:latin typeface="+mn-ea"/>
              </a:rPr>
              <a:t>         </a:t>
            </a:r>
            <a:r>
              <a:rPr lang="en-US" altLang="zh-CN" sz="3200" b="1" dirty="0" smtClean="0">
                <a:solidFill>
                  <a:srgbClr val="002060"/>
                </a:solidFill>
                <a:latin typeface="+mn-ea"/>
              </a:rPr>
              <a:t>2</a:t>
            </a:r>
            <a:r>
              <a:rPr lang="zh-CN" altLang="en-US" sz="3200" b="1" dirty="0" smtClean="0">
                <a:solidFill>
                  <a:srgbClr val="002060"/>
                </a:solidFill>
                <a:latin typeface="+mn-ea"/>
              </a:rPr>
              <a:t>、全国农科学者信息库建设进展</a:t>
            </a:r>
            <a:endParaRPr lang="en-US" altLang="zh-CN" sz="3200" b="1" dirty="0" smtClean="0">
              <a:solidFill>
                <a:srgbClr val="002060"/>
              </a:solidFill>
              <a:latin typeface="+mn-ea"/>
            </a:endParaRPr>
          </a:p>
          <a:p>
            <a:pPr lvl="0">
              <a:buNone/>
            </a:pPr>
            <a:r>
              <a:rPr lang="en-US" altLang="zh-CN" sz="3200" b="1" dirty="0" smtClean="0">
                <a:solidFill>
                  <a:srgbClr val="002060"/>
                </a:solidFill>
                <a:latin typeface="+mn-ea"/>
              </a:rPr>
              <a:t>         </a:t>
            </a:r>
          </a:p>
          <a:p>
            <a:pPr lvl="0">
              <a:buNone/>
            </a:pPr>
            <a:endParaRPr lang="en-US" altLang="zh-CN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 algn="ctr">
              <a:buNone/>
            </a:pPr>
            <a:r>
              <a:rPr lang="en-US" altLang="zh-CN" b="1" dirty="0" smtClean="0">
                <a:solidFill>
                  <a:srgbClr val="002060"/>
                </a:solidFill>
              </a:rPr>
              <a:t>                            </a:t>
            </a:r>
            <a:r>
              <a:rPr lang="zh-CN" altLang="en-US" sz="2000" b="1" dirty="0" smtClean="0">
                <a:solidFill>
                  <a:srgbClr val="002060"/>
                </a:solidFill>
              </a:rPr>
              <a:t>潘薇</a:t>
            </a:r>
            <a:endParaRPr lang="en-US" altLang="zh-CN" sz="2000" b="1" dirty="0" smtClean="0">
              <a:solidFill>
                <a:srgbClr val="002060"/>
              </a:solidFill>
            </a:endParaRPr>
          </a:p>
          <a:p>
            <a:pPr lvl="0" algn="ctr">
              <a:buNone/>
            </a:pPr>
            <a:r>
              <a:rPr lang="en-US" altLang="zh-CN" sz="2000" b="1" dirty="0" smtClean="0">
                <a:solidFill>
                  <a:srgbClr val="002060"/>
                </a:solidFill>
              </a:rPr>
              <a:t>                                    </a:t>
            </a:r>
            <a:r>
              <a:rPr lang="en-US" altLang="zh-CN" sz="2000" b="1" dirty="0" smtClean="0">
                <a:solidFill>
                  <a:srgbClr val="002060"/>
                </a:solidFill>
                <a:latin typeface="+mn-ea"/>
              </a:rPr>
              <a:t>2014.9-</a:t>
            </a:r>
            <a:r>
              <a:rPr lang="zh-CN" altLang="en-US" sz="2000" b="1" dirty="0" smtClean="0">
                <a:solidFill>
                  <a:srgbClr val="002060"/>
                </a:solidFill>
                <a:latin typeface="+mn-ea"/>
              </a:rPr>
              <a:t>哈尔滨</a:t>
            </a:r>
          </a:p>
          <a:p>
            <a:pPr>
              <a:buNone/>
            </a:pPr>
            <a:endParaRPr lang="zh-CN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7F37-49F6-476B-AAFB-9589594B6170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66813"/>
            <a:ext cx="8643997" cy="46196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7F37-49F6-476B-AAFB-9589594B617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002060"/>
                </a:solidFill>
                <a:latin typeface="+mn-ea"/>
                <a:ea typeface="+mn-ea"/>
              </a:rPr>
              <a:t>一、教育部农学外国教材中心工作</a:t>
            </a:r>
            <a:endParaRPr lang="zh-CN" altLang="en-US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96855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zh-CN" sz="900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联合引进</a:t>
            </a:r>
            <a:r>
              <a:rPr lang="en-US" altLang="zh-CN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CAB</a:t>
            </a:r>
            <a:r>
              <a:rPr lang="zh-CN" alt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电子书</a:t>
            </a:r>
            <a:endParaRPr lang="en-US" altLang="zh-CN" sz="2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buNone/>
            </a:pP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   </a:t>
            </a: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2014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年</a:t>
            </a: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13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家外教中心（引进培生电子书）剩余部分专款，我们申请用于引进农学类教材，教育部已同意（包括医学）。农科中心计划引进</a:t>
            </a: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CABI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电子书（</a:t>
            </a: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2011-2013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出版）共计</a:t>
            </a: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141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册。</a:t>
            </a:r>
            <a:endParaRPr lang="en-US" altLang="zh-CN" sz="2800" dirty="0" smtClean="0">
              <a:solidFill>
                <a:schemeClr val="bg2">
                  <a:lumMod val="50000"/>
                </a:schemeClr>
              </a:solidFill>
              <a:latin typeface="+mn-ea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计划采用共享方式</a:t>
            </a:r>
            <a:endParaRPr lang="en-US" altLang="zh-CN" sz="2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buNone/>
            </a:pPr>
            <a:r>
              <a:rPr lang="zh-CN" altLang="en-US" sz="2800" dirty="0" smtClean="0">
                <a:latin typeface="+mn-ea"/>
                <a:sym typeface="Wingdings" pitchFamily="2" charset="2"/>
              </a:rPr>
              <a:t>    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  <a:sym typeface="Wingdings" pitchFamily="2" charset="2"/>
              </a:rPr>
              <a:t>已发邮件征求各馆意见，现收到</a:t>
            </a: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  <a:latin typeface="+mn-ea"/>
                <a:sym typeface="Wingdings" pitchFamily="2" charset="2"/>
              </a:rPr>
              <a:t>6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  <a:sym typeface="Wingdings" pitchFamily="2" charset="2"/>
              </a:rPr>
              <a:t>个学校反馈：</a:t>
            </a:r>
            <a:endParaRPr lang="en-US" altLang="zh-CN" sz="2800" dirty="0" smtClean="0">
              <a:solidFill>
                <a:schemeClr val="bg2">
                  <a:lumMod val="50000"/>
                </a:schemeClr>
              </a:solidFill>
              <a:latin typeface="+mn-ea"/>
              <a:sym typeface="Wingdings" pitchFamily="2" charset="2"/>
            </a:endParaRPr>
          </a:p>
          <a:p>
            <a:pPr>
              <a:buNone/>
            </a:pP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  <a:latin typeface="+mn-ea"/>
                <a:sym typeface="Wingdings" pitchFamily="2" charset="2"/>
              </a:rPr>
              <a:t>  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  <a:sym typeface="Wingdings" pitchFamily="2" charset="2"/>
              </a:rPr>
              <a:t>  青岛农大、山东农大、扬州大学、北京农学院、</a:t>
            </a:r>
            <a:endParaRPr lang="en-US" altLang="zh-CN" sz="2800" dirty="0" smtClean="0">
              <a:solidFill>
                <a:schemeClr val="bg2">
                  <a:lumMod val="50000"/>
                </a:schemeClr>
              </a:solidFill>
              <a:latin typeface="+mn-ea"/>
              <a:sym typeface="Wingdings" pitchFamily="2" charset="2"/>
            </a:endParaRPr>
          </a:p>
          <a:p>
            <a:pPr>
              <a:buNone/>
            </a:pP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  <a:latin typeface="+mn-ea"/>
                <a:sym typeface="Wingdings" pitchFamily="2" charset="2"/>
              </a:rPr>
              <a:t>    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  <a:sym typeface="Wingdings" pitchFamily="2" charset="2"/>
              </a:rPr>
              <a:t>西南林业大学、西南大学。</a:t>
            </a:r>
            <a:endParaRPr lang="en-US" altLang="zh-CN" sz="2800" dirty="0" smtClean="0">
              <a:solidFill>
                <a:schemeClr val="bg2">
                  <a:lumMod val="50000"/>
                </a:schemeClr>
              </a:solidFill>
              <a:latin typeface="+mn-ea"/>
              <a:sym typeface="Wingdings" pitchFamily="2" charset="2"/>
            </a:endParaRPr>
          </a:p>
          <a:p>
            <a:pPr>
              <a:buNone/>
            </a:pP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  <a:latin typeface="+mn-ea"/>
                <a:sym typeface="Wingdings" pitchFamily="2" charset="2"/>
              </a:rPr>
              <a:t>   </a:t>
            </a: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  <a:latin typeface="+mn-ea"/>
                <a:sym typeface="Wingdings" pitchFamily="2" charset="2"/>
              </a:rPr>
              <a:t> 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  <a:sym typeface="Wingdings" pitchFamily="2" charset="2"/>
              </a:rPr>
              <a:t>请有意参与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  <a:sym typeface="Wingdings" pitchFamily="2" charset="2"/>
              </a:rPr>
              <a:t>购买的馆尽快报名，</a:t>
            </a:r>
            <a:r>
              <a:rPr lang="en-US" altLang="zh-CN" sz="2800" dirty="0" smtClean="0">
                <a:solidFill>
                  <a:srgbClr val="FF0000"/>
                </a:solidFill>
                <a:latin typeface="+mn-ea"/>
                <a:sym typeface="Wingdings" pitchFamily="2" charset="2"/>
              </a:rPr>
              <a:t>9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  <a:sym typeface="Wingdings" pitchFamily="2" charset="2"/>
              </a:rPr>
              <a:t>月底进行谈判</a:t>
            </a:r>
            <a:endParaRPr lang="en-US" altLang="zh-CN" sz="2800" dirty="0" smtClean="0">
              <a:solidFill>
                <a:srgbClr val="FF0000"/>
              </a:solidFill>
              <a:latin typeface="+mn-ea"/>
            </a:endParaRP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7F37-49F6-476B-AAFB-9589594B617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002060"/>
                </a:solidFill>
                <a:latin typeface="+mn-ea"/>
                <a:ea typeface="+mn-ea"/>
              </a:rPr>
              <a:t>一、教育部农学外国教材中心工作</a:t>
            </a:r>
            <a:endParaRPr lang="zh-CN" altLang="en-US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28596" y="1142984"/>
            <a:ext cx="8229600" cy="528641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1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价格及订购合同</a:t>
            </a:r>
            <a:endParaRPr lang="en-US" altLang="zh-CN" sz="1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112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   数据库价格随最终参与的成员馆数量而定</a:t>
            </a:r>
            <a:r>
              <a:rPr lang="zh-CN" altLang="en-US" sz="112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，预计</a:t>
            </a:r>
            <a:r>
              <a:rPr lang="zh-CN" altLang="en-US" sz="112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各馆承担费用不超过</a:t>
            </a:r>
            <a:r>
              <a:rPr lang="en-US" altLang="zh-CN" sz="112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2</a:t>
            </a:r>
            <a:r>
              <a:rPr lang="zh-CN" altLang="en-US" sz="112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万元人民币（也许能够争取更优惠的价格），所购电子图书</a:t>
            </a:r>
            <a:r>
              <a:rPr lang="zh-CN" altLang="en-US" sz="112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数据库有</a:t>
            </a:r>
            <a:r>
              <a:rPr lang="zh-CN" altLang="en-US" sz="11200" dirty="0" smtClean="0">
                <a:solidFill>
                  <a:srgbClr val="FF0000"/>
                </a:solidFill>
                <a:latin typeface="+mn-ea"/>
              </a:rPr>
              <a:t>永久使用权；</a:t>
            </a:r>
            <a:endParaRPr lang="en-US" altLang="zh-CN" sz="11200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20000"/>
              </a:lnSpc>
              <a:buNone/>
            </a:pPr>
            <a:endParaRPr lang="zh-CN" altLang="en-US" sz="3200" dirty="0" smtClean="0">
              <a:solidFill>
                <a:schemeClr val="bg2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112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   该数据库采购</a:t>
            </a:r>
            <a:r>
              <a:rPr lang="zh-CN" altLang="en-US" sz="11200" dirty="0" smtClean="0">
                <a:solidFill>
                  <a:srgbClr val="FF0000"/>
                </a:solidFill>
                <a:latin typeface="+mn-ea"/>
              </a:rPr>
              <a:t>不属于</a:t>
            </a:r>
            <a:r>
              <a:rPr lang="en-US" altLang="zh-CN" sz="11200" dirty="0" smtClean="0">
                <a:solidFill>
                  <a:srgbClr val="FF0000"/>
                </a:solidFill>
                <a:latin typeface="+mn-ea"/>
              </a:rPr>
              <a:t>DRAA</a:t>
            </a:r>
            <a:r>
              <a:rPr lang="zh-CN" altLang="en-US" sz="11200" dirty="0" smtClean="0">
                <a:solidFill>
                  <a:srgbClr val="FF0000"/>
                </a:solidFill>
                <a:latin typeface="+mn-ea"/>
              </a:rPr>
              <a:t>集团采购</a:t>
            </a:r>
            <a:r>
              <a:rPr lang="zh-CN" altLang="en-US" sz="112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范畴，所以不能提供</a:t>
            </a:r>
            <a:r>
              <a:rPr lang="en-US" altLang="zh-CN" sz="112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DRAA</a:t>
            </a:r>
            <a:r>
              <a:rPr lang="zh-CN" altLang="en-US" sz="112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模板的采购方案；</a:t>
            </a:r>
            <a:endParaRPr lang="en-US" altLang="zh-CN" sz="11200" dirty="0" smtClean="0">
              <a:solidFill>
                <a:schemeClr val="bg2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  <a:buNone/>
            </a:pPr>
            <a:endParaRPr lang="zh-CN" altLang="en-US" sz="3200" dirty="0" smtClean="0">
              <a:solidFill>
                <a:schemeClr val="bg2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112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   订购合同由农科外国教材中心（中国农业大学图书馆）牵头与商家统一签署，各参与馆不再与数据库商单独签署合同，统一合同附参与馆清单。</a:t>
            </a:r>
            <a:endParaRPr lang="en-US" altLang="zh-CN" sz="11200" dirty="0" smtClean="0">
              <a:solidFill>
                <a:schemeClr val="bg2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  <a:buNone/>
            </a:pPr>
            <a:endParaRPr lang="zh-CN" altLang="en-US" sz="3200" dirty="0" smtClean="0">
              <a:solidFill>
                <a:schemeClr val="bg2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112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   </a:t>
            </a:r>
            <a:endParaRPr lang="en-US" altLang="zh-CN" sz="11200" dirty="0" smtClean="0">
              <a:solidFill>
                <a:schemeClr val="bg2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70000"/>
              </a:lnSpc>
              <a:buNone/>
            </a:pPr>
            <a:endParaRPr lang="en-US" altLang="zh-CN" sz="8600" dirty="0" smtClean="0"/>
          </a:p>
          <a:p>
            <a:pPr>
              <a:lnSpc>
                <a:spcPct val="170000"/>
              </a:lnSpc>
              <a:buNone/>
            </a:pPr>
            <a:r>
              <a:rPr lang="zh-CN" altLang="en-US" sz="8600" dirty="0" smtClean="0">
                <a:solidFill>
                  <a:srgbClr val="FF0000"/>
                </a:solidFill>
              </a:rPr>
              <a:t>       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7F37-49F6-476B-AAFB-9589594B617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rgbClr val="002060"/>
                </a:solidFill>
                <a:latin typeface="+mn-ea"/>
                <a:ea typeface="+mn-ea"/>
              </a:rPr>
              <a:t>二、全国农科院校学者信息库建设进展</a:t>
            </a:r>
            <a:endParaRPr lang="zh-CN" altLang="en-US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</a:t>
            </a:r>
            <a:r>
              <a:rPr lang="zh-CN" alt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、“学者库”参建馆：</a:t>
            </a:r>
            <a:r>
              <a:rPr lang="en-US" altLang="zh-CN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35</a:t>
            </a:r>
            <a:r>
              <a:rPr lang="zh-CN" alt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家</a:t>
            </a:r>
            <a:r>
              <a:rPr lang="zh-CN" alt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（有立项书）</a:t>
            </a:r>
            <a:endParaRPr lang="zh-CN" altLang="en-US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buNone/>
            </a:pPr>
            <a:r>
              <a:rPr lang="en-US" altLang="zh-CN" sz="2800" dirty="0" smtClean="0">
                <a:latin typeface="+mn-ea"/>
              </a:rPr>
              <a:t>   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安徽农大学、北华大学、北京林大、大连海洋、</a:t>
            </a:r>
            <a:endParaRPr lang="en-US" altLang="zh-CN" sz="2800" dirty="0" smtClean="0">
              <a:solidFill>
                <a:schemeClr val="bg2">
                  <a:lumMod val="50000"/>
                </a:schemeClr>
              </a:solidFill>
              <a:latin typeface="+mn-ea"/>
            </a:endParaRPr>
          </a:p>
          <a:p>
            <a:pPr>
              <a:buNone/>
            </a:pP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   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东北林大、东北农大、福建农林、甘肃农大、</a:t>
            </a:r>
            <a:endParaRPr lang="en-US" altLang="zh-CN" sz="2800" dirty="0" smtClean="0">
              <a:solidFill>
                <a:schemeClr val="bg2">
                  <a:lumMod val="50000"/>
                </a:schemeClr>
              </a:solidFill>
              <a:latin typeface="+mn-ea"/>
            </a:endParaRPr>
          </a:p>
          <a:p>
            <a:pPr>
              <a:buNone/>
            </a:pP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   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广东海洋、广西大学、海南大学、河北农大学、</a:t>
            </a:r>
            <a:endParaRPr lang="en-US" altLang="zh-CN" sz="2800" dirty="0" smtClean="0">
              <a:solidFill>
                <a:schemeClr val="bg2">
                  <a:lumMod val="50000"/>
                </a:schemeClr>
              </a:solidFill>
              <a:latin typeface="+mn-ea"/>
            </a:endParaRPr>
          </a:p>
          <a:p>
            <a:pPr>
              <a:buNone/>
            </a:pP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   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河南农大、黑龙江八一农垦、华南农大、华中农大、吉林大学农学部、江西农大、南京林大、南京农大、青岛农大、沈阳农大、四川农大、塔里木大学、西北农林、西南大学、西南林大、新疆</a:t>
            </a:r>
            <a:endParaRPr lang="en-US" altLang="zh-CN" sz="2800" dirty="0" smtClean="0">
              <a:solidFill>
                <a:schemeClr val="bg2">
                  <a:lumMod val="50000"/>
                </a:schemeClr>
              </a:solidFill>
              <a:latin typeface="+mn-ea"/>
            </a:endParaRPr>
          </a:p>
          <a:p>
            <a:pPr>
              <a:buNone/>
            </a:pP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   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农大、云南农大、浙江大学农业分馆、浙江海洋、浙江农林、中国农大、中南林业、仲恺农业工程 </a:t>
            </a:r>
            <a:endParaRPr lang="en-US" altLang="zh-CN" sz="2800" dirty="0" smtClean="0"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7F37-49F6-476B-AAFB-9589594B617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002060"/>
                </a:solidFill>
                <a:latin typeface="+mn-ea"/>
                <a:ea typeface="+mn-ea"/>
              </a:rPr>
              <a:t>二、全国农科院校学者信息库建设进展</a:t>
            </a:r>
            <a:endParaRPr lang="zh-CN" altLang="en-US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</a:t>
            </a:r>
            <a:r>
              <a:rPr lang="zh-CN" alt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、提交数据情况</a:t>
            </a:r>
            <a:endParaRPr lang="en-US" altLang="zh-CN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buNone/>
            </a:pPr>
            <a:r>
              <a:rPr lang="en-US" altLang="zh-CN" sz="2800" dirty="0" smtClean="0">
                <a:latin typeface="+mn-ea"/>
              </a:rPr>
              <a:t>       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目前已有</a:t>
            </a: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10</a:t>
            </a:r>
            <a:r>
              <a:rPr lang="zh-CN" altLang="en-US" sz="280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家图书馆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提交数据：</a:t>
            </a:r>
            <a:endParaRPr lang="en-US" altLang="zh-CN" sz="2800" dirty="0" smtClean="0">
              <a:solidFill>
                <a:schemeClr val="bg2">
                  <a:lumMod val="50000"/>
                </a:schemeClr>
              </a:solidFill>
              <a:latin typeface="+mn-ea"/>
            </a:endParaRPr>
          </a:p>
          <a:p>
            <a:pPr>
              <a:buNone/>
            </a:pP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           河南农大：</a:t>
            </a: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444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条，    南京农大：</a:t>
            </a: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1765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条</a:t>
            </a:r>
            <a:endParaRPr lang="en-US" altLang="zh-CN" sz="2800" dirty="0" smtClean="0">
              <a:solidFill>
                <a:schemeClr val="bg2">
                  <a:lumMod val="50000"/>
                </a:schemeClr>
              </a:solidFill>
              <a:latin typeface="+mn-ea"/>
            </a:endParaRPr>
          </a:p>
          <a:p>
            <a:pPr>
              <a:buNone/>
            </a:pP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           江西农大：</a:t>
            </a: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213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条 ，    华中农大：</a:t>
            </a: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682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条</a:t>
            </a:r>
            <a:endParaRPr lang="en-US" altLang="zh-CN" sz="2800" dirty="0" smtClean="0">
              <a:solidFill>
                <a:schemeClr val="bg2">
                  <a:lumMod val="50000"/>
                </a:schemeClr>
              </a:solidFill>
              <a:latin typeface="+mn-ea"/>
            </a:endParaRPr>
          </a:p>
          <a:p>
            <a:pPr>
              <a:buNone/>
            </a:pP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           青岛农大：</a:t>
            </a: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164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条，     西南大学：</a:t>
            </a: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469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条 </a:t>
            </a:r>
            <a:endParaRPr lang="en-US" altLang="zh-CN" sz="2800" dirty="0" smtClean="0">
              <a:solidFill>
                <a:schemeClr val="bg2">
                  <a:lumMod val="50000"/>
                </a:schemeClr>
              </a:solidFill>
              <a:latin typeface="+mn-ea"/>
            </a:endParaRPr>
          </a:p>
          <a:p>
            <a:pPr>
              <a:buNone/>
            </a:pP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           沈阳农大：</a:t>
            </a: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150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条，     浙江农林：</a:t>
            </a: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105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条</a:t>
            </a:r>
            <a:endParaRPr lang="en-US" altLang="zh-CN" sz="2800" dirty="0" smtClean="0">
              <a:solidFill>
                <a:schemeClr val="bg2">
                  <a:lumMod val="50000"/>
                </a:schemeClr>
              </a:solidFill>
              <a:latin typeface="+mn-ea"/>
            </a:endParaRPr>
          </a:p>
          <a:p>
            <a:pPr>
              <a:buNone/>
            </a:pP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           福建农林：</a:t>
            </a: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757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条，    浙江大学：</a:t>
            </a: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488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条</a:t>
            </a:r>
            <a:endParaRPr lang="en-US" altLang="zh-CN" sz="2800" dirty="0" smtClean="0">
              <a:solidFill>
                <a:schemeClr val="bg2">
                  <a:lumMod val="50000"/>
                </a:schemeClr>
              </a:solidFill>
              <a:latin typeface="+mn-ea"/>
            </a:endParaRPr>
          </a:p>
          <a:p>
            <a:pPr>
              <a:buNone/>
            </a:pP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             </a:t>
            </a:r>
            <a:endParaRPr lang="en-US" altLang="zh-CN" sz="2800" dirty="0" smtClean="0">
              <a:solidFill>
                <a:schemeClr val="bg2">
                  <a:lumMod val="50000"/>
                </a:schemeClr>
              </a:solidFill>
              <a:latin typeface="+mn-ea"/>
            </a:endParaRPr>
          </a:p>
          <a:p>
            <a:pPr>
              <a:buNone/>
            </a:pPr>
            <a:r>
              <a:rPr lang="en-US" altLang="zh-CN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3</a:t>
            </a:r>
            <a:r>
              <a:rPr lang="zh-CN" alt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、问题：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信息不全，格式规范，用户</a:t>
            </a:r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确认和补充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7F37-49F6-476B-AAFB-9589594B6170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4</a:t>
            </a:r>
            <a:r>
              <a:rPr lang="zh-CN" alt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、测试</a:t>
            </a:r>
            <a:endParaRPr lang="zh-CN" alt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6"/>
            <a:ext cx="8286808" cy="5929354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7F37-49F6-476B-AAFB-9589594B6170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643998" cy="6215106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7F37-49F6-476B-AAFB-9589594B6170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002060"/>
                </a:solidFill>
                <a:latin typeface="+mn-ea"/>
                <a:ea typeface="+mn-ea"/>
              </a:rPr>
              <a:t>二、全国农科院校学者信息库建设进展</a:t>
            </a:r>
            <a:endParaRPr lang="zh-CN" altLang="en-US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5</a:t>
            </a:r>
            <a:r>
              <a:rPr lang="zh-CN" alt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、下一步工作</a:t>
            </a:r>
            <a:endParaRPr lang="en-US" altLang="zh-CN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本校学者库与农科院校学者库建设同步</a:t>
            </a:r>
            <a:endParaRPr lang="en-US" altLang="zh-CN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buNone/>
            </a:pPr>
            <a:r>
              <a:rPr lang="en-US" altLang="zh-CN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  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各馆建自己学校的学者库，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格式和字段与项目要求一致，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同时各馆还需向中心提交数据。中心可将数据批量导入总库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，也为今后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数据的自动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收割做准备。</a:t>
            </a:r>
            <a:endParaRPr lang="en-US" altLang="zh-CN" sz="2800" dirty="0" smtClean="0">
              <a:solidFill>
                <a:schemeClr val="bg2">
                  <a:lumMod val="50000"/>
                </a:schemeClr>
              </a:solidFill>
              <a:latin typeface="+mn-ea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统一</a:t>
            </a:r>
            <a:r>
              <a:rPr lang="en-US" altLang="zh-CN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VIVO</a:t>
            </a:r>
            <a:r>
              <a:rPr lang="zh-CN" alt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软件</a:t>
            </a:r>
            <a:endParaRPr lang="en-US" altLang="zh-CN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buNone/>
            </a:pP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   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请各馆使用统一的</a:t>
            </a: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VIVO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软件，软件的下载地址：</a:t>
            </a: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  <a:latin typeface="+mn-ea"/>
                <a:hlinkClick r:id="rId2"/>
              </a:rPr>
              <a:t>http://vivoweb.org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，版本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：</a:t>
            </a: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1.6.1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。技术联系人：喻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浩，电话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：</a:t>
            </a: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62732753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，项目负责人：徐伟</a:t>
            </a:r>
            <a:endParaRPr lang="en-US" altLang="zh-CN" sz="2800" dirty="0" smtClean="0">
              <a:solidFill>
                <a:schemeClr val="bg2">
                  <a:lumMod val="50000"/>
                </a:schemeClr>
              </a:solidFill>
              <a:latin typeface="+mn-ea"/>
            </a:endParaRPr>
          </a:p>
          <a:p>
            <a:pPr>
              <a:buNone/>
            </a:pPr>
            <a:endParaRPr lang="en-US" altLang="zh-CN" sz="2800" dirty="0" smtClean="0">
              <a:solidFill>
                <a:schemeClr val="bg2">
                  <a:lumMod val="50000"/>
                </a:schemeClr>
              </a:solidFill>
              <a:latin typeface="+mn-ea"/>
            </a:endParaRPr>
          </a:p>
          <a:p>
            <a:pPr>
              <a:buNone/>
            </a:pPr>
            <a:r>
              <a:rPr lang="zh-CN" altLang="en-US" sz="2800" dirty="0" smtClean="0">
                <a:latin typeface="+mn-ea"/>
              </a:rPr>
              <a:t>       </a:t>
            </a:r>
            <a:endParaRPr lang="zh-CN" altLang="en-US" sz="2800" dirty="0">
              <a:latin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7F37-49F6-476B-AAFB-9589594B6170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002060"/>
                </a:solidFill>
                <a:latin typeface="+mn-ea"/>
                <a:ea typeface="+mn-ea"/>
              </a:rPr>
              <a:t>二、全国农科院校学者信息库建设进展</a:t>
            </a:r>
            <a:endParaRPr lang="zh-CN" altLang="en-US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7F37-49F6-476B-AAFB-9589594B6170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229600" cy="479966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问题</a:t>
            </a:r>
            <a:endParaRPr lang="en-US" altLang="zh-CN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buNone/>
            </a:pPr>
            <a:r>
              <a:rPr lang="zh-CN" altLang="en-US" sz="2800" dirty="0" smtClean="0">
                <a:latin typeface="+mn-ea"/>
              </a:rPr>
              <a:t>                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批量导入、自动收割</a:t>
            </a:r>
            <a:endParaRPr lang="en-US" altLang="zh-CN" sz="2800" dirty="0" smtClean="0">
              <a:solidFill>
                <a:schemeClr val="bg2">
                  <a:lumMod val="50000"/>
                </a:schemeClr>
              </a:solidFill>
              <a:latin typeface="+mn-ea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培训：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中心将根据情况组织</a:t>
            </a: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VIVO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相关技术培训。</a:t>
            </a:r>
            <a:endParaRPr lang="en-US" altLang="zh-CN" sz="2800" dirty="0" smtClean="0">
              <a:solidFill>
                <a:schemeClr val="bg2">
                  <a:lumMod val="50000"/>
                </a:schemeClr>
              </a:solidFill>
              <a:latin typeface="+mn-ea"/>
            </a:endParaRPr>
          </a:p>
          <a:p>
            <a:pPr>
              <a:buNone/>
            </a:pPr>
            <a:endParaRPr lang="en-US" altLang="zh-CN" sz="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buNone/>
            </a:pPr>
            <a:r>
              <a:rPr lang="en-US" altLang="zh-CN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6</a:t>
            </a:r>
            <a:r>
              <a:rPr lang="zh-CN" alt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、项目经费</a:t>
            </a:r>
            <a:endParaRPr lang="en-US" altLang="zh-CN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buNone/>
            </a:pPr>
            <a:r>
              <a:rPr lang="en-US" altLang="zh-CN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          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“学者库</a:t>
            </a: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”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项目已在中国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农大立项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并获得</a:t>
            </a: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21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万元的项目经费。我们将按照参建馆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提交数据的数量和质量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情况，支付数据费。</a:t>
            </a:r>
            <a:endParaRPr lang="en-US" altLang="zh-CN" sz="2800" dirty="0" smtClean="0">
              <a:solidFill>
                <a:schemeClr val="bg2">
                  <a:lumMod val="50000"/>
                </a:schemeClr>
              </a:solidFill>
              <a:latin typeface="+mn-ea"/>
            </a:endParaRPr>
          </a:p>
          <a:p>
            <a:pPr>
              <a:buNone/>
            </a:pP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    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经费下拨标准将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按照最终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参建馆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提交数据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量而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定，同时考虑翻译情况、字段信息的规范性和完整性。</a:t>
            </a:r>
            <a:endParaRPr lang="zh-CN" altLang="en-US" sz="2800" dirty="0"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90600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002060"/>
                </a:solidFill>
                <a:latin typeface="+mn-ea"/>
                <a:ea typeface="+mn-ea"/>
              </a:rPr>
              <a:t>其他工作</a:t>
            </a:r>
            <a:endParaRPr lang="zh-CN" altLang="en-US" b="1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7F37-49F6-476B-AAFB-9589594B6170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>
          <a:xfrm>
            <a:off x="467544" y="908720"/>
            <a:ext cx="8229600" cy="5544616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</a:t>
            </a:r>
            <a:r>
              <a:rPr lang="zh-CN" alt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、农学中心主页信息共享</a:t>
            </a:r>
            <a:endParaRPr lang="en-US" altLang="zh-CN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buNone/>
            </a:pPr>
            <a:r>
              <a:rPr lang="en-US" altLang="zh-CN" sz="3200" dirty="0" smtClean="0">
                <a:ea typeface="宋体" pitchFamily="2" charset="-122"/>
              </a:rPr>
              <a:t>      </a:t>
            </a:r>
            <a:r>
              <a:rPr lang="zh-CN" altLang="en-US" sz="2800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希望将农学中心主页链接到各馆主页中</a:t>
            </a:r>
            <a:endParaRPr lang="en-US" altLang="zh-CN" sz="2800" dirty="0" smtClean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>
              <a:buNone/>
            </a:pPr>
            <a:endParaRPr lang="en-US" altLang="zh-CN" sz="2800" dirty="0" smtClean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>
              <a:buNone/>
            </a:pPr>
            <a:endParaRPr lang="en-US" altLang="zh-CN" sz="2800" dirty="0" smtClean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>
              <a:buNone/>
            </a:pPr>
            <a:endParaRPr lang="en-US" altLang="zh-CN" sz="2800" dirty="0" smtClean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>
              <a:buNone/>
            </a:pPr>
            <a:endParaRPr lang="en-US" altLang="zh-CN" sz="2800" dirty="0" smtClean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>
              <a:buNone/>
            </a:pPr>
            <a:r>
              <a:rPr lang="en-US" altLang="zh-CN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</a:t>
            </a:r>
            <a:r>
              <a:rPr lang="zh-CN" alt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、外教中心信息共享</a:t>
            </a:r>
            <a:endParaRPr lang="en-US" altLang="zh-CN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buNone/>
            </a:pPr>
            <a:r>
              <a:rPr lang="zh-CN" altLang="en-US" sz="2800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       引进教材已挂在农学中心主页，可检索并进行文献传递。</a:t>
            </a:r>
            <a:endParaRPr lang="en-US" altLang="zh-CN" sz="2800" dirty="0" smtClean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>
              <a:buNone/>
            </a:pPr>
            <a:r>
              <a:rPr lang="en-US" altLang="zh-CN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3</a:t>
            </a:r>
            <a:r>
              <a:rPr lang="zh-CN" alt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、因工作变动，有需要重新推荐成员馆理事的请填写理事推荐表（小组讨论时领表）</a:t>
            </a:r>
            <a:endParaRPr lang="zh-CN" altLang="zh-CN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buNone/>
              <a:defRPr/>
            </a:pPr>
            <a:endParaRPr lang="zh-CN" altLang="zh-CN" sz="3200" dirty="0">
              <a:ea typeface="宋体" pitchFamily="2" charset="-122"/>
            </a:endParaRPr>
          </a:p>
        </p:txBody>
      </p:sp>
      <p:sp>
        <p:nvSpPr>
          <p:cNvPr id="5" name="TextBox 13"/>
          <p:cNvSpPr>
            <a:spLocks noChangeArrowheads="1"/>
          </p:cNvSpPr>
          <p:nvPr/>
        </p:nvSpPr>
        <p:spPr bwMode="auto">
          <a:xfrm>
            <a:off x="1285852" y="1628801"/>
            <a:ext cx="2350043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000" kern="0" dirty="0">
              <a:solidFill>
                <a:srgbClr val="FF0000"/>
              </a:solidFill>
              <a:latin typeface="华文细黑" pitchFamily="2" charset="-122"/>
              <a:ea typeface="华文细黑" pitchFamily="2" charset="-122"/>
              <a:sym typeface="微软雅黑" pitchFamily="34" charset="-122"/>
            </a:endParaRPr>
          </a:p>
          <a:p>
            <a:pPr>
              <a:defRPr/>
            </a:pPr>
            <a:r>
              <a:rPr lang="zh-CN" altLang="zh-CN" dirty="0">
                <a:ea typeface="宋体" pitchFamily="2" charset="-122"/>
              </a:rPr>
              <a:t>中国海洋大学</a:t>
            </a:r>
          </a:p>
          <a:p>
            <a:pPr>
              <a:defRPr/>
            </a:pPr>
            <a:r>
              <a:rPr lang="zh-CN" altLang="zh-CN" dirty="0">
                <a:ea typeface="宋体" pitchFamily="2" charset="-122"/>
              </a:rPr>
              <a:t>吉林农业大学</a:t>
            </a:r>
          </a:p>
          <a:p>
            <a:pPr>
              <a:defRPr/>
            </a:pPr>
            <a:r>
              <a:rPr lang="zh-CN" altLang="zh-CN" dirty="0">
                <a:ea typeface="宋体" pitchFamily="2" charset="-122"/>
              </a:rPr>
              <a:t>河南农业大学</a:t>
            </a:r>
          </a:p>
          <a:p>
            <a:pPr>
              <a:defRPr/>
            </a:pPr>
            <a:r>
              <a:rPr lang="zh-CN" altLang="zh-CN" dirty="0">
                <a:ea typeface="宋体" pitchFamily="2" charset="-122"/>
              </a:rPr>
              <a:t>广东海洋大学</a:t>
            </a:r>
          </a:p>
          <a:p>
            <a:pPr>
              <a:defRPr/>
            </a:pPr>
            <a:r>
              <a:rPr lang="zh-CN" altLang="zh-CN" dirty="0">
                <a:ea typeface="宋体" pitchFamily="2" charset="-122"/>
              </a:rPr>
              <a:t>江南大学</a:t>
            </a:r>
          </a:p>
          <a:p>
            <a:pPr>
              <a:defRPr/>
            </a:pPr>
            <a:r>
              <a:rPr lang="zh-CN" altLang="zh-CN" dirty="0" smtClean="0">
                <a:ea typeface="宋体" pitchFamily="2" charset="-122"/>
              </a:rPr>
              <a:t>中南</a:t>
            </a:r>
            <a:r>
              <a:rPr lang="zh-CN" altLang="zh-CN" dirty="0">
                <a:ea typeface="宋体" pitchFamily="2" charset="-122"/>
              </a:rPr>
              <a:t>林业科技</a:t>
            </a:r>
            <a:r>
              <a:rPr lang="zh-CN" altLang="zh-CN" dirty="0" smtClean="0">
                <a:ea typeface="宋体" pitchFamily="2" charset="-122"/>
              </a:rPr>
              <a:t>大学江苏农林职业技术学院</a:t>
            </a:r>
            <a:endParaRPr lang="en-US" altLang="zh-CN" dirty="0" smtClean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>
              <a:defRPr/>
            </a:pPr>
            <a:endParaRPr lang="zh-CN" altLang="zh-CN" dirty="0">
              <a:ea typeface="宋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07904" y="1916832"/>
            <a:ext cx="435064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zh-CN" altLang="zh-CN" dirty="0" smtClean="0">
                <a:ea typeface="宋体" pitchFamily="2" charset="-122"/>
              </a:rPr>
              <a:t>华中农业大学</a:t>
            </a:r>
            <a:r>
              <a:rPr lang="en-US" altLang="zh-CN" dirty="0" smtClean="0">
                <a:ea typeface="宋体" pitchFamily="2" charset="-122"/>
              </a:rPr>
              <a:t>            </a:t>
            </a:r>
            <a:r>
              <a:rPr lang="zh-CN" altLang="zh-CN" dirty="0" smtClean="0">
                <a:ea typeface="宋体" pitchFamily="2" charset="-122"/>
              </a:rPr>
              <a:t>广西大学</a:t>
            </a:r>
          </a:p>
          <a:p>
            <a:pPr>
              <a:defRPr/>
            </a:pPr>
            <a:r>
              <a:rPr lang="zh-CN" altLang="zh-CN" dirty="0" smtClean="0">
                <a:ea typeface="宋体" pitchFamily="2" charset="-122"/>
              </a:rPr>
              <a:t>天津农学院</a:t>
            </a:r>
            <a:r>
              <a:rPr lang="en-US" altLang="zh-CN" dirty="0" smtClean="0">
                <a:ea typeface="宋体" pitchFamily="2" charset="-122"/>
              </a:rPr>
              <a:t>                </a:t>
            </a:r>
            <a:r>
              <a:rPr lang="zh-CN" altLang="zh-CN" dirty="0" smtClean="0">
                <a:ea typeface="宋体" pitchFamily="2" charset="-122"/>
              </a:rPr>
              <a:t>扬州大学</a:t>
            </a:r>
          </a:p>
          <a:p>
            <a:pPr>
              <a:defRPr/>
            </a:pPr>
            <a:r>
              <a:rPr lang="zh-CN" altLang="zh-CN" dirty="0" smtClean="0">
                <a:ea typeface="宋体" pitchFamily="2" charset="-122"/>
              </a:rPr>
              <a:t>吉林大学</a:t>
            </a:r>
            <a:r>
              <a:rPr lang="zh-CN" altLang="zh-CN" dirty="0">
                <a:ea typeface="宋体" pitchFamily="2" charset="-122"/>
              </a:rPr>
              <a:t>农学</a:t>
            </a:r>
            <a:r>
              <a:rPr lang="zh-CN" altLang="zh-CN" dirty="0" smtClean="0">
                <a:ea typeface="宋体" pitchFamily="2" charset="-122"/>
              </a:rPr>
              <a:t>部</a:t>
            </a:r>
            <a:r>
              <a:rPr lang="en-US" altLang="zh-CN" dirty="0" smtClean="0">
                <a:ea typeface="宋体" pitchFamily="2" charset="-122"/>
              </a:rPr>
              <a:t>         </a:t>
            </a:r>
            <a:r>
              <a:rPr lang="zh-CN" altLang="zh-CN" dirty="0" smtClean="0">
                <a:ea typeface="宋体" pitchFamily="2" charset="-122"/>
              </a:rPr>
              <a:t>西南林业大学</a:t>
            </a:r>
            <a:endParaRPr lang="en-US" altLang="zh-CN" dirty="0" smtClean="0">
              <a:ea typeface="宋体" pitchFamily="2" charset="-122"/>
            </a:endParaRPr>
          </a:p>
          <a:p>
            <a:pPr>
              <a:defRPr/>
            </a:pPr>
            <a:r>
              <a:rPr lang="zh-CN" altLang="zh-CN" dirty="0" smtClean="0">
                <a:ea typeface="宋体" pitchFamily="2" charset="-122"/>
              </a:rPr>
              <a:t>上海</a:t>
            </a:r>
            <a:r>
              <a:rPr lang="zh-CN" altLang="zh-CN" dirty="0">
                <a:ea typeface="宋体" pitchFamily="2" charset="-122"/>
              </a:rPr>
              <a:t>海洋</a:t>
            </a:r>
            <a:r>
              <a:rPr lang="zh-CN" altLang="zh-CN" dirty="0" smtClean="0">
                <a:ea typeface="宋体" pitchFamily="2" charset="-122"/>
              </a:rPr>
              <a:t>大学塔</a:t>
            </a:r>
            <a:r>
              <a:rPr lang="en-US" altLang="zh-CN" dirty="0" smtClean="0">
                <a:ea typeface="宋体" pitchFamily="2" charset="-122"/>
              </a:rPr>
              <a:t>         </a:t>
            </a:r>
            <a:r>
              <a:rPr lang="zh-CN" altLang="zh-CN" dirty="0" smtClean="0">
                <a:ea typeface="宋体" pitchFamily="2" charset="-122"/>
              </a:rPr>
              <a:t>里木大学</a:t>
            </a:r>
          </a:p>
          <a:p>
            <a:pPr marL="457200" indent="-457200">
              <a:defRPr/>
            </a:pPr>
            <a:r>
              <a:rPr lang="zh-CN" altLang="zh-CN" dirty="0" smtClean="0">
                <a:ea typeface="宋体" pitchFamily="2" charset="-122"/>
              </a:rPr>
              <a:t>浙江海洋学院</a:t>
            </a:r>
            <a:r>
              <a:rPr lang="en-US" altLang="zh-CN" dirty="0" smtClean="0">
                <a:ea typeface="宋体" pitchFamily="2" charset="-122"/>
              </a:rPr>
              <a:t>            </a:t>
            </a:r>
            <a:r>
              <a:rPr lang="zh-CN" altLang="zh-CN" dirty="0" smtClean="0">
                <a:ea typeface="宋体" pitchFamily="2" charset="-122"/>
              </a:rPr>
              <a:t>西藏农牧学院</a:t>
            </a:r>
            <a:endParaRPr lang="en-US" altLang="zh-CN" dirty="0" smtClean="0">
              <a:ea typeface="宋体" pitchFamily="2" charset="-122"/>
            </a:endParaRPr>
          </a:p>
          <a:p>
            <a:pPr marL="457200" indent="-457200">
              <a:defRPr/>
            </a:pPr>
            <a:r>
              <a:rPr lang="zh-CN" altLang="zh-CN" dirty="0" smtClean="0">
                <a:ea typeface="宋体" pitchFamily="2" charset="-122"/>
              </a:rPr>
              <a:t>北华大学</a:t>
            </a:r>
            <a:r>
              <a:rPr lang="en-US" altLang="zh-CN" dirty="0" smtClean="0">
                <a:ea typeface="宋体" pitchFamily="2" charset="-122"/>
              </a:rPr>
              <a:t>                   </a:t>
            </a:r>
            <a:r>
              <a:rPr lang="zh-CN" altLang="zh-CN" dirty="0" smtClean="0">
                <a:ea typeface="宋体" pitchFamily="2" charset="-122"/>
              </a:rPr>
              <a:t>云南农业大学</a:t>
            </a:r>
            <a:endParaRPr lang="zh-CN" altLang="zh-CN" dirty="0">
              <a:ea typeface="宋体" pitchFamily="2" charset="-122"/>
            </a:endParaRPr>
          </a:p>
          <a:p>
            <a:pPr marL="457200" indent="-457200">
              <a:defRPr/>
            </a:pPr>
            <a:r>
              <a:rPr lang="zh-CN" altLang="zh-CN" dirty="0" smtClean="0">
                <a:ea typeface="宋体" pitchFamily="2" charset="-122"/>
              </a:rPr>
              <a:t>海南大学</a:t>
            </a:r>
            <a:r>
              <a:rPr lang="en-US" altLang="zh-CN" dirty="0" smtClean="0">
                <a:ea typeface="宋体" pitchFamily="2" charset="-122"/>
              </a:rPr>
              <a:t>       </a:t>
            </a:r>
            <a:r>
              <a:rPr lang="zh-CN" altLang="zh-CN" dirty="0" smtClean="0">
                <a:ea typeface="宋体" pitchFamily="2" charset="-122"/>
              </a:rPr>
              <a:t>广西生态工程职业技术学院</a:t>
            </a:r>
          </a:p>
          <a:p>
            <a:pPr marL="457200" indent="-457200">
              <a:defRPr/>
            </a:pPr>
            <a:endParaRPr lang="en-US" altLang="zh-CN" kern="0" dirty="0" smtClean="0">
              <a:solidFill>
                <a:srgbClr val="FF0000"/>
              </a:solidFill>
              <a:latin typeface="华文细黑" pitchFamily="2" charset="-122"/>
              <a:ea typeface="华文细黑" pitchFamily="2" charset="-122"/>
              <a:sym typeface="微软雅黑" pitchFamily="34" charset="-122"/>
            </a:endParaRPr>
          </a:p>
          <a:p>
            <a:pPr marL="457200" indent="-457200">
              <a:defRPr/>
            </a:pPr>
            <a:endParaRPr lang="zh-CN" altLang="zh-CN" dirty="0">
              <a:ea typeface="宋体" pitchFamily="2" charset="-122"/>
            </a:endParaRPr>
          </a:p>
          <a:p>
            <a:pPr>
              <a:defRPr/>
            </a:pPr>
            <a:endParaRPr lang="zh-CN" altLang="zh-CN" sz="2000" dirty="0">
              <a:ea typeface="宋体" pitchFamily="2" charset="-122"/>
            </a:endParaRPr>
          </a:p>
          <a:p>
            <a:pPr>
              <a:defRPr/>
            </a:pPr>
            <a:r>
              <a:rPr lang="en-US" altLang="zh-CN" sz="2000" dirty="0">
                <a:ea typeface="宋体" pitchFamily="2" charset="-122"/>
              </a:rPr>
              <a:t> </a:t>
            </a:r>
            <a:endParaRPr lang="zh-CN" altLang="en-US" sz="2000" dirty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rgbClr val="002060"/>
                </a:solidFill>
                <a:latin typeface="+mn-ea"/>
                <a:ea typeface="+mn-ea"/>
              </a:rPr>
              <a:t>一、教育部农科外国教材中心工作</a:t>
            </a:r>
            <a:endParaRPr lang="zh-CN" altLang="en-US" b="1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8229600" cy="5214974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en-US" altLang="zh-CN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</a:t>
            </a:r>
            <a:r>
              <a:rPr lang="zh-CN" alt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、中心简介</a:t>
            </a:r>
            <a:endParaRPr lang="en-US" altLang="zh-CN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buNone/>
            </a:pPr>
            <a:r>
              <a:rPr lang="zh-CN" altLang="en-US" sz="2800" dirty="0" smtClean="0">
                <a:latin typeface="+mn-ea"/>
              </a:rPr>
              <a:t>     </a:t>
            </a:r>
            <a:r>
              <a:rPr lang="zh-CN" altLang="en-US" sz="2800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教育部外国教材中心建于</a:t>
            </a:r>
            <a:r>
              <a:rPr lang="en-US" altLang="zh-CN" sz="2800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1979</a:t>
            </a:r>
            <a:r>
              <a:rPr lang="zh-CN" altLang="en-US" sz="2800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年，按学科分布</a:t>
            </a:r>
            <a:endParaRPr lang="en-US" altLang="zh-CN" sz="2800" dirty="0" smtClean="0">
              <a:solidFill>
                <a:schemeClr val="accent2">
                  <a:lumMod val="75000"/>
                </a:schemeClr>
              </a:solidFill>
              <a:latin typeface="+mn-ea"/>
            </a:endParaRPr>
          </a:p>
          <a:p>
            <a:pPr>
              <a:buNone/>
            </a:pPr>
            <a:r>
              <a:rPr lang="en-US" altLang="zh-CN" sz="2800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   </a:t>
            </a:r>
            <a:r>
              <a:rPr lang="zh-CN" altLang="en-US" sz="2800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  全国共设</a:t>
            </a:r>
            <a:r>
              <a:rPr lang="en-US" altLang="zh-CN" sz="2800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13</a:t>
            </a:r>
            <a:r>
              <a:rPr lang="zh-CN" altLang="en-US" sz="2800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家</a:t>
            </a:r>
            <a:r>
              <a:rPr lang="zh-CN" altLang="en-US" sz="2800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中心：</a:t>
            </a:r>
            <a:r>
              <a:rPr lang="en-US" altLang="zh-CN" sz="2800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   </a:t>
            </a:r>
            <a:endParaRPr lang="en-US" altLang="zh-CN" sz="1800" dirty="0" smtClean="0">
              <a:latin typeface="+mn-ea"/>
            </a:endParaRPr>
          </a:p>
          <a:p>
            <a:pPr>
              <a:buNone/>
            </a:pPr>
            <a:endParaRPr lang="en-US" altLang="zh-CN" sz="1800" dirty="0" smtClean="0">
              <a:latin typeface="+mn-ea"/>
            </a:endParaRPr>
          </a:p>
          <a:p>
            <a:pPr>
              <a:buNone/>
            </a:pPr>
            <a:endParaRPr lang="en-US" altLang="zh-CN" sz="2800" dirty="0" smtClean="0">
              <a:latin typeface="+mn-ea"/>
            </a:endParaRPr>
          </a:p>
          <a:p>
            <a:pPr>
              <a:buNone/>
            </a:pPr>
            <a:endParaRPr lang="zh-CN" altLang="en-US" sz="2800" dirty="0">
              <a:latin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7F37-49F6-476B-AAFB-9589594B6170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67544" y="2924944"/>
            <a:ext cx="8208912" cy="338437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>
                <a:solidFill>
                  <a:srgbClr val="0070C0"/>
                </a:solidFill>
              </a:rPr>
              <a:t> </a:t>
            </a:r>
            <a:r>
              <a:rPr lang="zh-CN" altLang="en-US" sz="2400" dirty="0" smtClean="0">
                <a:solidFill>
                  <a:srgbClr val="C00000"/>
                </a:solidFill>
              </a:rPr>
              <a:t>武汉</a:t>
            </a:r>
            <a:r>
              <a:rPr lang="zh-CN" altLang="en-US" sz="2400" dirty="0" smtClean="0">
                <a:solidFill>
                  <a:srgbClr val="C00000"/>
                </a:solidFill>
              </a:rPr>
              <a:t>大学（生物类）      </a:t>
            </a:r>
            <a:r>
              <a:rPr lang="zh-CN" altLang="en-US" sz="2400" dirty="0" smtClean="0">
                <a:solidFill>
                  <a:srgbClr val="C00000"/>
                </a:solidFill>
              </a:rPr>
              <a:t> 清华大学</a:t>
            </a:r>
            <a:r>
              <a:rPr lang="zh-CN" altLang="en-US" sz="2400" dirty="0" smtClean="0">
                <a:solidFill>
                  <a:srgbClr val="C00000"/>
                </a:solidFill>
              </a:rPr>
              <a:t>（理工管理类）</a:t>
            </a:r>
            <a:endParaRPr lang="en-US" altLang="zh-CN" sz="2400" dirty="0" smtClean="0">
              <a:solidFill>
                <a:srgbClr val="C00000"/>
              </a:solidFill>
            </a:endParaRPr>
          </a:p>
          <a:p>
            <a:r>
              <a:rPr lang="zh-CN" altLang="en-US" sz="2400" dirty="0" smtClean="0">
                <a:solidFill>
                  <a:srgbClr val="C00000"/>
                </a:solidFill>
              </a:rPr>
              <a:t> 中国农大（</a:t>
            </a:r>
            <a:r>
              <a:rPr lang="zh-CN" altLang="en-US" sz="2400" dirty="0" smtClean="0">
                <a:solidFill>
                  <a:srgbClr val="C00000"/>
                </a:solidFill>
              </a:rPr>
              <a:t>农科类</a:t>
            </a:r>
            <a:r>
              <a:rPr lang="zh-CN" altLang="en-US" sz="2400" dirty="0" smtClean="0">
                <a:solidFill>
                  <a:srgbClr val="C00000"/>
                </a:solidFill>
              </a:rPr>
              <a:t>）       南京大学</a:t>
            </a:r>
            <a:r>
              <a:rPr lang="zh-CN" altLang="en-US" sz="2400" dirty="0" smtClean="0">
                <a:solidFill>
                  <a:srgbClr val="C00000"/>
                </a:solidFill>
              </a:rPr>
              <a:t>（地学、天文气象类）</a:t>
            </a:r>
            <a:endParaRPr lang="en-US" altLang="zh-CN" sz="2400" dirty="0" smtClean="0">
              <a:solidFill>
                <a:srgbClr val="C00000"/>
              </a:solidFill>
            </a:endParaRPr>
          </a:p>
          <a:p>
            <a:r>
              <a:rPr lang="zh-CN" altLang="en-US" sz="2400" dirty="0" smtClean="0">
                <a:solidFill>
                  <a:srgbClr val="C00000"/>
                </a:solidFill>
              </a:rPr>
              <a:t> 南开大学</a:t>
            </a:r>
            <a:r>
              <a:rPr lang="zh-CN" altLang="en-US" sz="2400" dirty="0" smtClean="0">
                <a:solidFill>
                  <a:srgbClr val="C00000"/>
                </a:solidFill>
              </a:rPr>
              <a:t>（物理类</a:t>
            </a:r>
            <a:r>
              <a:rPr lang="zh-CN" altLang="en-US" sz="2400" dirty="0" smtClean="0">
                <a:solidFill>
                  <a:srgbClr val="C00000"/>
                </a:solidFill>
              </a:rPr>
              <a:t>）       北京大学</a:t>
            </a:r>
            <a:r>
              <a:rPr lang="zh-CN" altLang="en-US" sz="2400" dirty="0" smtClean="0">
                <a:solidFill>
                  <a:srgbClr val="C00000"/>
                </a:solidFill>
              </a:rPr>
              <a:t>医学部（医科类）</a:t>
            </a:r>
            <a:endParaRPr lang="en-US" altLang="zh-CN" sz="2400" dirty="0" smtClean="0">
              <a:solidFill>
                <a:srgbClr val="C00000"/>
              </a:solidFill>
            </a:endParaRPr>
          </a:p>
          <a:p>
            <a:r>
              <a:rPr lang="zh-CN" altLang="en-US" sz="2400" dirty="0" smtClean="0">
                <a:solidFill>
                  <a:srgbClr val="C00000"/>
                </a:solidFill>
              </a:rPr>
              <a:t> 重庆大学</a:t>
            </a:r>
            <a:r>
              <a:rPr lang="zh-CN" altLang="en-US" sz="2400" dirty="0" smtClean="0">
                <a:solidFill>
                  <a:srgbClr val="C00000"/>
                </a:solidFill>
              </a:rPr>
              <a:t>（机械</a:t>
            </a:r>
            <a:r>
              <a:rPr lang="zh-CN" altLang="en-US" sz="2400" dirty="0" smtClean="0">
                <a:solidFill>
                  <a:srgbClr val="C00000"/>
                </a:solidFill>
              </a:rPr>
              <a:t>类）</a:t>
            </a:r>
            <a:r>
              <a:rPr lang="zh-CN" altLang="en-US" sz="2400" dirty="0" smtClean="0">
                <a:solidFill>
                  <a:srgbClr val="C00000"/>
                </a:solidFill>
              </a:rPr>
              <a:t>       西安交通大学（电子、电力类）</a:t>
            </a:r>
            <a:endParaRPr lang="en-US" altLang="zh-CN" sz="2400" dirty="0" smtClean="0">
              <a:solidFill>
                <a:srgbClr val="C00000"/>
              </a:solidFill>
            </a:endParaRPr>
          </a:p>
          <a:p>
            <a:r>
              <a:rPr lang="zh-CN" altLang="en-US" sz="2400" dirty="0" smtClean="0">
                <a:solidFill>
                  <a:srgbClr val="C00000"/>
                </a:solidFill>
              </a:rPr>
              <a:t> 吉林大学</a:t>
            </a:r>
            <a:r>
              <a:rPr lang="zh-CN" altLang="en-US" sz="2400" dirty="0" smtClean="0">
                <a:solidFill>
                  <a:srgbClr val="C00000"/>
                </a:solidFill>
              </a:rPr>
              <a:t>（化学类</a:t>
            </a:r>
            <a:r>
              <a:rPr lang="zh-CN" altLang="en-US" sz="2400" dirty="0" smtClean="0">
                <a:solidFill>
                  <a:srgbClr val="C00000"/>
                </a:solidFill>
              </a:rPr>
              <a:t>）       东南</a:t>
            </a:r>
            <a:r>
              <a:rPr lang="zh-CN" altLang="en-US" sz="2400" dirty="0" smtClean="0">
                <a:solidFill>
                  <a:srgbClr val="C00000"/>
                </a:solidFill>
              </a:rPr>
              <a:t>大学（土建、工程力学类</a:t>
            </a:r>
            <a:r>
              <a:rPr lang="zh-CN" altLang="en-US" sz="2400" dirty="0" smtClean="0">
                <a:solidFill>
                  <a:srgbClr val="C00000"/>
                </a:solidFill>
              </a:rPr>
              <a:t>）</a:t>
            </a:r>
            <a:endParaRPr lang="en-US" altLang="zh-CN" sz="2400" dirty="0" smtClean="0">
              <a:solidFill>
                <a:srgbClr val="C00000"/>
              </a:solidFill>
            </a:endParaRPr>
          </a:p>
          <a:p>
            <a:r>
              <a:rPr lang="zh-CN" altLang="en-US" sz="2400" dirty="0" smtClean="0">
                <a:solidFill>
                  <a:srgbClr val="C00000"/>
                </a:solidFill>
              </a:rPr>
              <a:t> 复旦大学</a:t>
            </a:r>
            <a:r>
              <a:rPr lang="zh-CN" altLang="en-US" sz="2400" dirty="0" smtClean="0">
                <a:solidFill>
                  <a:srgbClr val="C00000"/>
                </a:solidFill>
              </a:rPr>
              <a:t>（数学类</a:t>
            </a:r>
            <a:r>
              <a:rPr lang="zh-CN" altLang="en-US" sz="2400" dirty="0" smtClean="0">
                <a:solidFill>
                  <a:srgbClr val="C00000"/>
                </a:solidFill>
              </a:rPr>
              <a:t>）       华南理工大学</a:t>
            </a:r>
            <a:r>
              <a:rPr lang="zh-CN" altLang="en-US" sz="2400" dirty="0" smtClean="0">
                <a:solidFill>
                  <a:srgbClr val="C00000"/>
                </a:solidFill>
              </a:rPr>
              <a:t>（化工</a:t>
            </a:r>
            <a:r>
              <a:rPr lang="zh-CN" altLang="en-US" sz="2400" dirty="0" smtClean="0">
                <a:solidFill>
                  <a:srgbClr val="C00000"/>
                </a:solidFill>
              </a:rPr>
              <a:t>类</a:t>
            </a:r>
            <a:r>
              <a:rPr lang="zh-CN" altLang="en-US" sz="2400" dirty="0" smtClean="0">
                <a:solidFill>
                  <a:srgbClr val="C00000"/>
                </a:solidFill>
              </a:rPr>
              <a:t>）</a:t>
            </a:r>
            <a:endParaRPr lang="en-US" altLang="zh-CN" sz="2400" dirty="0" smtClean="0">
              <a:solidFill>
                <a:srgbClr val="C00000"/>
              </a:solidFill>
            </a:endParaRPr>
          </a:p>
          <a:p>
            <a:r>
              <a:rPr lang="zh-CN" altLang="en-US" sz="2400" dirty="0" smtClean="0">
                <a:solidFill>
                  <a:srgbClr val="C00000"/>
                </a:solidFill>
              </a:rPr>
              <a:t> 外国</a:t>
            </a:r>
            <a:r>
              <a:rPr lang="zh-CN" altLang="en-US" sz="2400" dirty="0" smtClean="0">
                <a:solidFill>
                  <a:srgbClr val="C00000"/>
                </a:solidFill>
              </a:rPr>
              <a:t>教材北京中心（理工基础类</a:t>
            </a:r>
            <a:r>
              <a:rPr lang="zh-CN" altLang="en-US" sz="2400" dirty="0" smtClean="0">
                <a:solidFill>
                  <a:srgbClr val="C00000"/>
                </a:solidFill>
              </a:rPr>
              <a:t>）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7F37-49F6-476B-AAFB-9589594B6170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altLang="zh-CN" sz="2800" dirty="0" smtClean="0">
              <a:solidFill>
                <a:srgbClr val="C00000"/>
              </a:solidFill>
              <a:latin typeface="+mn-ea"/>
            </a:endParaRPr>
          </a:p>
          <a:p>
            <a:pPr>
              <a:buNone/>
            </a:pPr>
            <a:endParaRPr lang="en-US" altLang="zh-CN" sz="2800" dirty="0" smtClean="0">
              <a:solidFill>
                <a:srgbClr val="C00000"/>
              </a:solidFill>
              <a:latin typeface="+mn-ea"/>
            </a:endParaRPr>
          </a:p>
          <a:p>
            <a:pPr>
              <a:buNone/>
            </a:pPr>
            <a:endParaRPr lang="en-US" altLang="zh-CN" sz="2800" dirty="0" smtClean="0">
              <a:solidFill>
                <a:srgbClr val="C00000"/>
              </a:solidFill>
              <a:latin typeface="+mn-ea"/>
            </a:endParaRPr>
          </a:p>
          <a:p>
            <a:pPr>
              <a:buNone/>
            </a:pPr>
            <a:r>
              <a:rPr lang="zh-CN" altLang="en-US" sz="6000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            </a:t>
            </a:r>
            <a:r>
              <a:rPr lang="zh-CN" altLang="en-US" sz="6000" dirty="0" smtClean="0">
                <a:solidFill>
                  <a:srgbClr val="C00000"/>
                </a:solidFill>
                <a:latin typeface="+mn-ea"/>
              </a:rPr>
              <a:t>谢谢大家！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7063"/>
            <a:ext cx="8501122" cy="6535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2071670" y="1000108"/>
            <a:ext cx="5286412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+mn-ea"/>
              </a:rPr>
              <a:t>中心联合网站：</a:t>
            </a:r>
            <a:r>
              <a:rPr lang="en-US" altLang="zh-CN" sz="2000" dirty="0" smtClean="0">
                <a:solidFill>
                  <a:srgbClr val="FF0000"/>
                </a:solidFill>
                <a:latin typeface="+mn-ea"/>
                <a:hlinkClick r:id="rId3"/>
              </a:rPr>
              <a:t>http://ftc.lib.tsinghua.edu.cn/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7F37-49F6-476B-AAFB-9589594B617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4071966" cy="535785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71546"/>
            <a:ext cx="4220141" cy="535785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sp>
        <p:nvSpPr>
          <p:cNvPr id="6" name="圆角矩形 5"/>
          <p:cNvSpPr/>
          <p:nvPr/>
        </p:nvSpPr>
        <p:spPr>
          <a:xfrm>
            <a:off x="428596" y="428604"/>
            <a:ext cx="8286808" cy="50006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教育部农科外国教材中心主页</a:t>
            </a:r>
            <a:endParaRPr lang="zh-CN" altLang="en-US" sz="2800" dirty="0"/>
          </a:p>
        </p:txBody>
      </p:sp>
      <p:sp>
        <p:nvSpPr>
          <p:cNvPr id="8" name="下箭头 7"/>
          <p:cNvSpPr/>
          <p:nvPr/>
        </p:nvSpPr>
        <p:spPr>
          <a:xfrm>
            <a:off x="2285984" y="5214950"/>
            <a:ext cx="214314" cy="35719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071670" y="5572140"/>
            <a:ext cx="642942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7F37-49F6-476B-AAFB-9589594B617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002060"/>
                </a:solidFill>
                <a:latin typeface="+mn-ea"/>
                <a:ea typeface="+mn-ea"/>
              </a:rPr>
              <a:t>一、教育部农科外国教材中心工作</a:t>
            </a:r>
            <a:endParaRPr lang="zh-CN" altLang="en-US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6732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altLang="zh-CN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</a:t>
            </a:r>
            <a:r>
              <a:rPr lang="zh-CN" alt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、主要工作</a:t>
            </a:r>
            <a:endParaRPr lang="en-US" altLang="zh-CN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引进教材</a:t>
            </a:r>
            <a:endParaRPr lang="en-US" altLang="zh-CN" sz="2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buNone/>
            </a:pPr>
            <a:r>
              <a:rPr lang="zh-CN" altLang="en-US" sz="2800" dirty="0" smtClean="0">
                <a:latin typeface="+mn-ea"/>
              </a:rPr>
              <a:t>   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教育部提供经费，拨款至教图公司，专款专用。过去</a:t>
            </a: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20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多年每个中心约</a:t>
            </a: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4-5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万元人民币，并要求各中心在使用经费时等额配套。近年经费略有增长。经费主要</a:t>
            </a:r>
            <a:endParaRPr lang="en-US" altLang="zh-CN" sz="2800" dirty="0" smtClean="0">
              <a:solidFill>
                <a:schemeClr val="bg2">
                  <a:lumMod val="50000"/>
                </a:schemeClr>
              </a:solidFill>
              <a:latin typeface="+mn-ea"/>
            </a:endParaRPr>
          </a:p>
          <a:p>
            <a:pPr>
              <a:buNone/>
            </a:pP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   用于引进印刷版教材，复本均为</a:t>
            </a: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1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本。</a:t>
            </a:r>
            <a:endParaRPr lang="en-US" altLang="zh-CN" sz="2800" dirty="0" smtClean="0">
              <a:solidFill>
                <a:schemeClr val="bg2">
                  <a:lumMod val="50000"/>
                </a:schemeClr>
              </a:solidFill>
              <a:latin typeface="+mn-ea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教材调研</a:t>
            </a:r>
            <a:endParaRPr lang="en-US" altLang="zh-CN" sz="2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buNone/>
            </a:pP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   配合教育部进行教材需求和使用调研，开展教材评介等。</a:t>
            </a:r>
            <a:endParaRPr lang="en-US" altLang="zh-CN" sz="2800" dirty="0" smtClean="0">
              <a:solidFill>
                <a:schemeClr val="bg2">
                  <a:lumMod val="50000"/>
                </a:schemeClr>
              </a:solidFill>
              <a:latin typeface="+mn-ea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宣传推广</a:t>
            </a:r>
            <a:endParaRPr lang="en-US" altLang="zh-CN" sz="2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buNone/>
            </a:pPr>
            <a:r>
              <a:rPr lang="en-US" altLang="zh-CN" sz="2800" dirty="0" smtClean="0">
                <a:latin typeface="+mn-ea"/>
              </a:rPr>
              <a:t>            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提高引进教材的共知和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共用。</a:t>
            </a:r>
            <a:endParaRPr lang="en-US" altLang="zh-CN" sz="2800" dirty="0" smtClean="0">
              <a:solidFill>
                <a:schemeClr val="bg2">
                  <a:lumMod val="50000"/>
                </a:schemeClr>
              </a:solidFill>
              <a:latin typeface="+mn-ea"/>
            </a:endParaRPr>
          </a:p>
          <a:p>
            <a:pPr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7F37-49F6-476B-AAFB-9589594B617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002060"/>
                </a:solidFill>
                <a:latin typeface="+mn-ea"/>
                <a:ea typeface="+mn-ea"/>
              </a:rPr>
              <a:t>一、教育部农科外国教材中心工作</a:t>
            </a:r>
            <a:endParaRPr lang="zh-CN" altLang="en-US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29642" cy="493776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3</a:t>
            </a:r>
            <a:r>
              <a:rPr lang="zh-CN" alt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、存在问题</a:t>
            </a:r>
            <a:endParaRPr lang="en-US" altLang="zh-CN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lvl="3">
              <a:buNone/>
            </a:pP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经费有限，印刷版限制共享。</a:t>
            </a:r>
            <a:endParaRPr lang="en-US" altLang="zh-CN" sz="2800" dirty="0" smtClean="0">
              <a:solidFill>
                <a:schemeClr val="bg2">
                  <a:lumMod val="50000"/>
                </a:schemeClr>
              </a:solidFill>
              <a:latin typeface="+mn-ea"/>
            </a:endParaRPr>
          </a:p>
          <a:p>
            <a:pPr>
              <a:buNone/>
            </a:pPr>
            <a:r>
              <a:rPr lang="en-US" altLang="zh-CN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4</a:t>
            </a:r>
            <a:r>
              <a:rPr lang="zh-CN" alt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、</a:t>
            </a:r>
            <a:r>
              <a:rPr lang="en-US" altLang="zh-CN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2014</a:t>
            </a:r>
            <a:r>
              <a:rPr lang="zh-CN" alt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年的变化</a:t>
            </a:r>
            <a:endParaRPr lang="en-US" altLang="zh-CN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引进电子教材</a:t>
            </a:r>
            <a:endParaRPr lang="en-US" altLang="zh-CN" sz="2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buNone/>
            </a:pP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   </a:t>
            </a: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2014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年共引进培生全文电子教材</a:t>
            </a: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982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种，内容涉及数学、物理、化学、工程、计算机科学、信息技术、生物学、心理学、社会学、法律、商业管理、经济、市场营销、金融、教育、就业指导、英语、艺术等学科</a:t>
            </a:r>
            <a:endParaRPr lang="en-US" altLang="zh-CN" sz="2800" dirty="0" smtClean="0">
              <a:solidFill>
                <a:schemeClr val="bg2">
                  <a:lumMod val="50000"/>
                </a:schemeClr>
              </a:solidFill>
              <a:latin typeface="+mn-ea"/>
            </a:endParaRPr>
          </a:p>
          <a:p>
            <a:pPr>
              <a:buNone/>
            </a:pPr>
            <a:r>
              <a:rPr lang="zh-CN" altLang="en-US" sz="2800" dirty="0" smtClean="0">
                <a:latin typeface="+mn-ea"/>
              </a:rPr>
              <a:t>   </a:t>
            </a:r>
            <a:endParaRPr lang="en-US" altLang="zh-CN" sz="2800" dirty="0" smtClean="0"/>
          </a:p>
          <a:p>
            <a:pPr lvl="3">
              <a:buFont typeface="Wingdings" pitchFamily="2" charset="2"/>
              <a:buChar char="Ø"/>
            </a:pPr>
            <a:endParaRPr lang="en-US" altLang="zh-CN" sz="2800" dirty="0" smtClean="0"/>
          </a:p>
          <a:p>
            <a:pPr lvl="3">
              <a:buNone/>
            </a:pPr>
            <a:endParaRPr lang="zh-CN" altLang="en-US" sz="2800" dirty="0" smtClean="0"/>
          </a:p>
          <a:p>
            <a:pPr lvl="3">
              <a:buNone/>
            </a:pPr>
            <a:endParaRPr lang="en-US" altLang="zh-CN" sz="28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7F37-49F6-476B-AAFB-9589594B617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002060"/>
                </a:solidFill>
                <a:latin typeface="+mn-ea"/>
                <a:ea typeface="+mn-ea"/>
              </a:rPr>
              <a:t>一、教育部农科外国教材中心工作</a:t>
            </a:r>
            <a:endParaRPr lang="zh-CN" altLang="en-US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7F37-49F6-476B-AAFB-9589594B6170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8229600" cy="4728224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en-US" altLang="zh-CN" sz="3200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引进教材的利用</a:t>
            </a:r>
            <a:endParaRPr lang="en-US" altLang="zh-CN" sz="2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buNone/>
            </a:pPr>
            <a:r>
              <a:rPr lang="en-US" altLang="zh-CN" sz="2800" dirty="0" smtClean="0">
                <a:latin typeface="+mn-ea"/>
              </a:rPr>
              <a:t>          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通过网络大力宣传，做好文献传递</a:t>
            </a:r>
            <a:endParaRPr lang="en-US" altLang="zh-CN" sz="2800" dirty="0" smtClean="0">
              <a:solidFill>
                <a:schemeClr val="bg2">
                  <a:lumMod val="50000"/>
                </a:schemeClr>
              </a:solidFill>
              <a:latin typeface="+mn-ea"/>
            </a:endParaRPr>
          </a:p>
          <a:p>
            <a:pPr>
              <a:buNone/>
            </a:pP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      </a:t>
            </a:r>
          </a:p>
          <a:p>
            <a:pPr>
              <a:buFont typeface="Wingdings" pitchFamily="2" charset="2"/>
              <a:buChar char="Ø"/>
            </a:pPr>
            <a:r>
              <a:rPr lang="zh-CN" alt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问题</a:t>
            </a:r>
            <a:endParaRPr lang="en-US" altLang="zh-CN" sz="2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buNone/>
            </a:pP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          引进的</a:t>
            </a: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982</a:t>
            </a:r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种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教材只针对</a:t>
            </a: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13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个外教中心开放全文，教材</a:t>
            </a:r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中缺乏医学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和农业相关教材。</a:t>
            </a:r>
            <a:endParaRPr lang="zh-CN" altLang="en-US" sz="2800" dirty="0"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002060"/>
                </a:solidFill>
                <a:latin typeface="+mn-ea"/>
                <a:ea typeface="+mn-ea"/>
              </a:rPr>
              <a:t>一、教育部农科外国教材中心工作</a:t>
            </a:r>
            <a:endParaRPr lang="zh-CN" altLang="en-US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7F37-49F6-476B-AAFB-9589594B6170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8229600" cy="5214974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en-US" altLang="zh-CN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5</a:t>
            </a:r>
            <a:r>
              <a:rPr lang="zh-CN" alt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、农科外教中心近期工作</a:t>
            </a:r>
            <a:endParaRPr lang="en-US" altLang="zh-CN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教材资源共享（</a:t>
            </a:r>
            <a:r>
              <a:rPr lang="en-US" altLang="zh-CN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13</a:t>
            </a:r>
            <a:r>
              <a:rPr lang="zh-CN" alt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家外教中心所引进的教材）</a:t>
            </a:r>
            <a:endParaRPr lang="en-US" altLang="zh-CN" sz="2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indent="0">
              <a:buNone/>
            </a:pPr>
            <a:r>
              <a:rPr lang="zh-CN" alt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  </a:t>
            </a:r>
            <a:r>
              <a:rPr lang="zh-CN" altLang="en-US" sz="2800" dirty="0" smtClean="0"/>
              <a:t>    </a:t>
            </a:r>
            <a:endParaRPr lang="en-US" altLang="zh-CN" sz="2800" dirty="0" smtClean="0"/>
          </a:p>
          <a:p>
            <a:pPr>
              <a:buNone/>
            </a:pPr>
            <a:r>
              <a:rPr lang="en-US" altLang="zh-CN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</a:rPr>
              <a:t>（进入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农学中心</a:t>
            </a:r>
            <a:endParaRPr lang="en-US" altLang="zh-CN" sz="2800" dirty="0" smtClean="0">
              <a:solidFill>
                <a:schemeClr val="bg2">
                  <a:lumMod val="50000"/>
                </a:schemeClr>
              </a:solidFill>
              <a:latin typeface="+mn-ea"/>
            </a:endParaRPr>
          </a:p>
          <a:p>
            <a:pPr>
              <a:buNone/>
            </a:pP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       主页进行简单</a:t>
            </a:r>
            <a:endParaRPr lang="en-US" altLang="zh-CN" sz="2800" dirty="0" smtClean="0">
              <a:solidFill>
                <a:schemeClr val="bg2">
                  <a:lumMod val="50000"/>
                </a:schemeClr>
              </a:solidFill>
              <a:latin typeface="+mn-ea"/>
            </a:endParaRPr>
          </a:p>
          <a:p>
            <a:pPr>
              <a:buNone/>
            </a:pP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       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的书目检索）</a:t>
            </a:r>
            <a:endParaRPr lang="en-US" altLang="zh-CN" sz="2800" dirty="0" smtClean="0">
              <a:solidFill>
                <a:schemeClr val="bg2">
                  <a:lumMod val="50000"/>
                </a:schemeClr>
              </a:solidFill>
              <a:latin typeface="+mn-ea"/>
            </a:endParaRPr>
          </a:p>
          <a:p>
            <a:pPr>
              <a:buNone/>
            </a:pPr>
            <a:r>
              <a:rPr lang="zh-CN" altLang="en-US" sz="24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       </a:t>
            </a:r>
            <a:r>
              <a:rPr lang="zh-CN" altLang="en-US" sz="2400" dirty="0" smtClean="0">
                <a:solidFill>
                  <a:srgbClr val="FF0000"/>
                </a:solidFill>
                <a:latin typeface="+mn-ea"/>
              </a:rPr>
              <a:t>免费</a:t>
            </a:r>
            <a:r>
              <a:rPr lang="zh-CN" altLang="en-US" sz="2400" dirty="0">
                <a:solidFill>
                  <a:srgbClr val="FF0000"/>
                </a:solidFill>
                <a:latin typeface="+mn-ea"/>
              </a:rPr>
              <a:t>提供文献传递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214554"/>
            <a:ext cx="5000661" cy="4143404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sp>
        <p:nvSpPr>
          <p:cNvPr id="6" name="椭圆 5"/>
          <p:cNvSpPr/>
          <p:nvPr/>
        </p:nvSpPr>
        <p:spPr>
          <a:xfrm>
            <a:off x="4786314" y="3857628"/>
            <a:ext cx="2571768" cy="214314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725" y="661988"/>
            <a:ext cx="7448550" cy="5534025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7F37-49F6-476B-AAFB-9589594B617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质朴">
  <a:themeElements>
    <a:clrScheme name="质朴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质朴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质朴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1758</TotalTime>
  <Words>1243</Words>
  <Application>Microsoft Office PowerPoint</Application>
  <PresentationFormat>全屏显示(4:3)</PresentationFormat>
  <Paragraphs>166</Paragraphs>
  <Slides>20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质朴</vt:lpstr>
      <vt:lpstr>幻灯片 1</vt:lpstr>
      <vt:lpstr>一、教育部农科外国教材中心工作</vt:lpstr>
      <vt:lpstr>幻灯片 3</vt:lpstr>
      <vt:lpstr>幻灯片 4</vt:lpstr>
      <vt:lpstr>一、教育部农科外国教材中心工作</vt:lpstr>
      <vt:lpstr>一、教育部农科外国教材中心工作</vt:lpstr>
      <vt:lpstr>一、教育部农科外国教材中心工作</vt:lpstr>
      <vt:lpstr>一、教育部农科外国教材中心工作</vt:lpstr>
      <vt:lpstr>幻灯片 9</vt:lpstr>
      <vt:lpstr>幻灯片 10</vt:lpstr>
      <vt:lpstr>一、教育部农学外国教材中心工作</vt:lpstr>
      <vt:lpstr>一、教育部农学外国教材中心工作</vt:lpstr>
      <vt:lpstr>二、全国农科院校学者信息库建设进展</vt:lpstr>
      <vt:lpstr>二、全国农科院校学者信息库建设进展</vt:lpstr>
      <vt:lpstr>  4、测试</vt:lpstr>
      <vt:lpstr>幻灯片 16</vt:lpstr>
      <vt:lpstr>二、全国农科院校学者信息库建设进展</vt:lpstr>
      <vt:lpstr>二、全国农科院校学者信息库建设进展</vt:lpstr>
      <vt:lpstr>其他工作</vt:lpstr>
      <vt:lpstr>幻灯片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</dc:creator>
  <cp:lastModifiedBy>ZHAOYONG</cp:lastModifiedBy>
  <cp:revision>190</cp:revision>
  <dcterms:created xsi:type="dcterms:W3CDTF">2014-09-03T08:10:29Z</dcterms:created>
  <dcterms:modified xsi:type="dcterms:W3CDTF">2014-09-15T10:50:30Z</dcterms:modified>
</cp:coreProperties>
</file>