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744" r:id="rId2"/>
    <p:sldMasterId id="2147483756" r:id="rId3"/>
    <p:sldMasterId id="2147483768" r:id="rId4"/>
    <p:sldMasterId id="2147483780" r:id="rId5"/>
    <p:sldMasterId id="2147483787" r:id="rId6"/>
    <p:sldMasterId id="2147483799" r:id="rId7"/>
    <p:sldMasterId id="2147483811" r:id="rId8"/>
    <p:sldMasterId id="2147483823" r:id="rId9"/>
    <p:sldMasterId id="2147483835" r:id="rId10"/>
    <p:sldMasterId id="2147483847" r:id="rId11"/>
  </p:sldMasterIdLst>
  <p:notesMasterIdLst>
    <p:notesMasterId r:id="rId77"/>
  </p:notesMasterIdLst>
  <p:handoutMasterIdLst>
    <p:handoutMasterId r:id="rId78"/>
  </p:handoutMasterIdLst>
  <p:sldIdLst>
    <p:sldId id="1043" r:id="rId12"/>
    <p:sldId id="1096" r:id="rId13"/>
    <p:sldId id="1136" r:id="rId14"/>
    <p:sldId id="1057" r:id="rId15"/>
    <p:sldId id="964" r:id="rId16"/>
    <p:sldId id="1137" r:id="rId17"/>
    <p:sldId id="1004" r:id="rId18"/>
    <p:sldId id="1092" r:id="rId19"/>
    <p:sldId id="1090" r:id="rId20"/>
    <p:sldId id="1138" r:id="rId21"/>
    <p:sldId id="995" r:id="rId22"/>
    <p:sldId id="1134" r:id="rId23"/>
    <p:sldId id="1135" r:id="rId24"/>
    <p:sldId id="999" r:id="rId25"/>
    <p:sldId id="1053" r:id="rId26"/>
    <p:sldId id="1002" r:id="rId27"/>
    <p:sldId id="1109" r:id="rId28"/>
    <p:sldId id="996" r:id="rId29"/>
    <p:sldId id="1091" r:id="rId30"/>
    <p:sldId id="1063" r:id="rId31"/>
    <p:sldId id="1062" r:id="rId32"/>
    <p:sldId id="1056" r:id="rId33"/>
    <p:sldId id="1054" r:id="rId34"/>
    <p:sldId id="1055" r:id="rId35"/>
    <p:sldId id="1026" r:id="rId36"/>
    <p:sldId id="1050" r:id="rId37"/>
    <p:sldId id="1051" r:id="rId38"/>
    <p:sldId id="1110" r:id="rId39"/>
    <p:sldId id="1022" r:id="rId40"/>
    <p:sldId id="1107" r:id="rId41"/>
    <p:sldId id="1133" r:id="rId42"/>
    <p:sldId id="1019" r:id="rId43"/>
    <p:sldId id="1024" r:id="rId44"/>
    <p:sldId id="1093" r:id="rId45"/>
    <p:sldId id="1065" r:id="rId46"/>
    <p:sldId id="1067" r:id="rId47"/>
    <p:sldId id="1068" r:id="rId48"/>
    <p:sldId id="1069" r:id="rId49"/>
    <p:sldId id="1070" r:id="rId50"/>
    <p:sldId id="1115" r:id="rId51"/>
    <p:sldId id="1117" r:id="rId52"/>
    <p:sldId id="1071" r:id="rId53"/>
    <p:sldId id="1072" r:id="rId54"/>
    <p:sldId id="1112" r:id="rId55"/>
    <p:sldId id="1074" r:id="rId56"/>
    <p:sldId id="1075" r:id="rId57"/>
    <p:sldId id="1076" r:id="rId58"/>
    <p:sldId id="1077" r:id="rId59"/>
    <p:sldId id="1078" r:id="rId60"/>
    <p:sldId id="1079" r:id="rId61"/>
    <p:sldId id="1081" r:id="rId62"/>
    <p:sldId id="1082" r:id="rId63"/>
    <p:sldId id="1129" r:id="rId64"/>
    <p:sldId id="1130" r:id="rId65"/>
    <p:sldId id="1083" r:id="rId66"/>
    <p:sldId id="1111" r:id="rId67"/>
    <p:sldId id="1086" r:id="rId68"/>
    <p:sldId id="1102" r:id="rId69"/>
    <p:sldId id="1103" r:id="rId70"/>
    <p:sldId id="1139" r:id="rId71"/>
    <p:sldId id="1099" r:id="rId72"/>
    <p:sldId id="1094" r:id="rId73"/>
    <p:sldId id="1100" r:id="rId74"/>
    <p:sldId id="1101" r:id="rId75"/>
    <p:sldId id="1046" r:id="rId76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6699"/>
    <a:srgbClr val="FFFF99"/>
    <a:srgbClr val="CC0000"/>
    <a:srgbClr val="FF6600"/>
    <a:srgbClr val="CCFFFF"/>
    <a:srgbClr val="CCECFF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89106" autoAdjust="0"/>
  </p:normalViewPr>
  <p:slideViewPr>
    <p:cSldViewPr>
      <p:cViewPr varScale="1">
        <p:scale>
          <a:sx n="79" d="100"/>
          <a:sy n="79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531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G:\scopus&#20803;&#25968;&#25454;CSV\&#20132;&#22823;&#20316;&#32773;&#21457;&#25991;\ESI&#22522;&#32447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F:\e-metrics&#12289;ARL&#12289;YBP\ARL\Monograph%20and%20Serial%20Costs%20in%20ARL%20Libraries,%201986-20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543791246663418E-2"/>
          <c:y val="2.7256812753378445E-2"/>
          <c:w val="0.71498258679097149"/>
          <c:h val="0.59389413526765034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ESI篇均被引基线</c:v>
                </c:pt>
              </c:strCache>
            </c:strRef>
          </c:tx>
          <c:cat>
            <c:strRef>
              <c:f>Sheet2!$A$2:$A$23</c:f>
              <c:strCache>
                <c:ptCount val="22"/>
                <c:pt idx="0">
                  <c:v>MULTIDISCIPLINARY</c:v>
                </c:pt>
                <c:pt idx="1">
                  <c:v>MOLECULAR BIOLOGY &amp; GENETICS</c:v>
                </c:pt>
                <c:pt idx="2">
                  <c:v>SPACE SCIENCE</c:v>
                </c:pt>
                <c:pt idx="3">
                  <c:v>NEUROSCIENCE &amp; BEHAVIOR</c:v>
                </c:pt>
                <c:pt idx="4">
                  <c:v>IMMUNOLOGY</c:v>
                </c:pt>
                <c:pt idx="5">
                  <c:v>MICROBIOLOGY</c:v>
                </c:pt>
                <c:pt idx="6">
                  <c:v>BIOLOGY &amp; BIOCHEMISTRY</c:v>
                </c:pt>
                <c:pt idx="7">
                  <c:v>CLINICAL MEDICINE</c:v>
                </c:pt>
                <c:pt idx="8">
                  <c:v>PSYCHIATRY/PSYCHOLOGY</c:v>
                </c:pt>
                <c:pt idx="9">
                  <c:v>GEOSCIENCES</c:v>
                </c:pt>
                <c:pt idx="10">
                  <c:v>PHARMACOLOGY &amp; TOXICOLOGY</c:v>
                </c:pt>
                <c:pt idx="11">
                  <c:v>PHYSICS</c:v>
                </c:pt>
                <c:pt idx="12">
                  <c:v>ECONOMICS &amp; BUSINESS</c:v>
                </c:pt>
                <c:pt idx="13">
                  <c:v>CHEMISTRY</c:v>
                </c:pt>
                <c:pt idx="14">
                  <c:v>AGRICULTURAL SCIENCES</c:v>
                </c:pt>
                <c:pt idx="15">
                  <c:v>ENVIRONMENT/ECOLOGY</c:v>
                </c:pt>
                <c:pt idx="16">
                  <c:v>SOCIAL SCIENCES, GENERAL</c:v>
                </c:pt>
                <c:pt idx="17">
                  <c:v>MATERIALS SCIENCE</c:v>
                </c:pt>
                <c:pt idx="18">
                  <c:v>MATHEMATICS</c:v>
                </c:pt>
                <c:pt idx="19">
                  <c:v>COMPUTER SCIENCE</c:v>
                </c:pt>
                <c:pt idx="20">
                  <c:v>ENGINEERING</c:v>
                </c:pt>
                <c:pt idx="21">
                  <c:v>PLANT &amp; ANIMAL SCIENCE</c:v>
                </c:pt>
              </c:strCache>
            </c:strRef>
          </c:cat>
          <c:val>
            <c:numRef>
              <c:f>Sheet2!$B$2:$B$23</c:f>
              <c:numCache>
                <c:formatCode>General</c:formatCode>
                <c:ptCount val="22"/>
                <c:pt idx="0">
                  <c:v>34.74</c:v>
                </c:pt>
                <c:pt idx="1">
                  <c:v>25.24</c:v>
                </c:pt>
                <c:pt idx="2">
                  <c:v>16.690000000000001</c:v>
                </c:pt>
                <c:pt idx="3">
                  <c:v>17.73</c:v>
                </c:pt>
                <c:pt idx="4">
                  <c:v>19.45</c:v>
                </c:pt>
                <c:pt idx="5">
                  <c:v>15.25</c:v>
                </c:pt>
                <c:pt idx="6">
                  <c:v>16.59</c:v>
                </c:pt>
                <c:pt idx="7">
                  <c:v>12.67</c:v>
                </c:pt>
                <c:pt idx="8">
                  <c:v>11.92</c:v>
                </c:pt>
                <c:pt idx="9">
                  <c:v>10.92</c:v>
                </c:pt>
                <c:pt idx="10">
                  <c:v>12.42</c:v>
                </c:pt>
                <c:pt idx="11">
                  <c:v>10.35</c:v>
                </c:pt>
                <c:pt idx="12">
                  <c:v>7.13</c:v>
                </c:pt>
                <c:pt idx="13">
                  <c:v>12.46</c:v>
                </c:pt>
                <c:pt idx="14">
                  <c:v>7.73</c:v>
                </c:pt>
                <c:pt idx="15">
                  <c:v>12.22</c:v>
                </c:pt>
                <c:pt idx="16">
                  <c:v>6.19</c:v>
                </c:pt>
                <c:pt idx="17">
                  <c:v>9.2100000000000009</c:v>
                </c:pt>
                <c:pt idx="18">
                  <c:v>3.93</c:v>
                </c:pt>
                <c:pt idx="19">
                  <c:v>5.14</c:v>
                </c:pt>
                <c:pt idx="20">
                  <c:v>5.75</c:v>
                </c:pt>
                <c:pt idx="21">
                  <c:v>8.6999999999999993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SJTU篇均被引</c:v>
                </c:pt>
              </c:strCache>
            </c:strRef>
          </c:tx>
          <c:cat>
            <c:strRef>
              <c:f>Sheet2!$A$2:$A$23</c:f>
              <c:strCache>
                <c:ptCount val="22"/>
                <c:pt idx="0">
                  <c:v>MULTIDISCIPLINARY</c:v>
                </c:pt>
                <c:pt idx="1">
                  <c:v>MOLECULAR BIOLOGY &amp; GENETICS</c:v>
                </c:pt>
                <c:pt idx="2">
                  <c:v>SPACE SCIENCE</c:v>
                </c:pt>
                <c:pt idx="3">
                  <c:v>NEUROSCIENCE &amp; BEHAVIOR</c:v>
                </c:pt>
                <c:pt idx="4">
                  <c:v>IMMUNOLOGY</c:v>
                </c:pt>
                <c:pt idx="5">
                  <c:v>MICROBIOLOGY</c:v>
                </c:pt>
                <c:pt idx="6">
                  <c:v>BIOLOGY &amp; BIOCHEMISTRY</c:v>
                </c:pt>
                <c:pt idx="7">
                  <c:v>CLINICAL MEDICINE</c:v>
                </c:pt>
                <c:pt idx="8">
                  <c:v>PSYCHIATRY/PSYCHOLOGY</c:v>
                </c:pt>
                <c:pt idx="9">
                  <c:v>GEOSCIENCES</c:v>
                </c:pt>
                <c:pt idx="10">
                  <c:v>PHARMACOLOGY &amp; TOXICOLOGY</c:v>
                </c:pt>
                <c:pt idx="11">
                  <c:v>PHYSICS</c:v>
                </c:pt>
                <c:pt idx="12">
                  <c:v>ECONOMICS &amp; BUSINESS</c:v>
                </c:pt>
                <c:pt idx="13">
                  <c:v>CHEMISTRY</c:v>
                </c:pt>
                <c:pt idx="14">
                  <c:v>AGRICULTURAL SCIENCES</c:v>
                </c:pt>
                <c:pt idx="15">
                  <c:v>ENVIRONMENT/ECOLOGY</c:v>
                </c:pt>
                <c:pt idx="16">
                  <c:v>SOCIAL SCIENCES, GENERAL</c:v>
                </c:pt>
                <c:pt idx="17">
                  <c:v>MATERIALS SCIENCE</c:v>
                </c:pt>
                <c:pt idx="18">
                  <c:v>MATHEMATICS</c:v>
                </c:pt>
                <c:pt idx="19">
                  <c:v>COMPUTER SCIENCE</c:v>
                </c:pt>
                <c:pt idx="20">
                  <c:v>ENGINEERING</c:v>
                </c:pt>
                <c:pt idx="21">
                  <c:v>PLANT &amp; ANIMAL SCIENCE</c:v>
                </c:pt>
              </c:strCache>
            </c:strRef>
          </c:cat>
          <c:val>
            <c:numRef>
              <c:f>Sheet2!$C$2:$C$23</c:f>
              <c:numCache>
                <c:formatCode>0.00_ </c:formatCode>
                <c:ptCount val="22"/>
                <c:pt idx="0">
                  <c:v>12.698523023457863</c:v>
                </c:pt>
                <c:pt idx="1">
                  <c:v>14.794966691339749</c:v>
                </c:pt>
                <c:pt idx="2">
                  <c:v>6.6421052631578945</c:v>
                </c:pt>
                <c:pt idx="3">
                  <c:v>10.027466937945066</c:v>
                </c:pt>
                <c:pt idx="4">
                  <c:v>13.472868217054264</c:v>
                </c:pt>
                <c:pt idx="5">
                  <c:v>9.5938375350140053</c:v>
                </c:pt>
                <c:pt idx="6">
                  <c:v>12.782992565055762</c:v>
                </c:pt>
                <c:pt idx="7">
                  <c:v>9.0116594360086761</c:v>
                </c:pt>
                <c:pt idx="8">
                  <c:v>9.3776595744680851</c:v>
                </c:pt>
                <c:pt idx="9">
                  <c:v>9.1318681318681314</c:v>
                </c:pt>
                <c:pt idx="10">
                  <c:v>10.789991796554553</c:v>
                </c:pt>
                <c:pt idx="11">
                  <c:v>9.8926739175046166</c:v>
                </c:pt>
                <c:pt idx="12">
                  <c:v>6.8566775244299674</c:v>
                </c:pt>
                <c:pt idx="13">
                  <c:v>12.852726871274012</c:v>
                </c:pt>
                <c:pt idx="14">
                  <c:v>8.5514223194748364</c:v>
                </c:pt>
                <c:pt idx="15">
                  <c:v>13.21193092621664</c:v>
                </c:pt>
                <c:pt idx="16">
                  <c:v>7.3622641509433961</c:v>
                </c:pt>
                <c:pt idx="17">
                  <c:v>11.218096931969765</c:v>
                </c:pt>
                <c:pt idx="18">
                  <c:v>6.7112561174551386</c:v>
                </c:pt>
                <c:pt idx="19">
                  <c:v>8.085106382978724</c:v>
                </c:pt>
                <c:pt idx="20">
                  <c:v>9.1949976292081548</c:v>
                </c:pt>
                <c:pt idx="21">
                  <c:v>12.537897310513447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579776"/>
        <c:axId val="99581312"/>
      </c:lineChart>
      <c:catAx>
        <c:axId val="99579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eaVert"/>
          <a:lstStyle/>
          <a:p>
            <a:pPr>
              <a:defRPr/>
            </a:pPr>
            <a:endParaRPr lang="zh-CN"/>
          </a:p>
        </c:txPr>
        <c:crossAx val="99581312"/>
        <c:crosses val="autoZero"/>
        <c:auto val="1"/>
        <c:lblAlgn val="ctr"/>
        <c:lblOffset val="100"/>
        <c:noMultiLvlLbl val="0"/>
      </c:catAx>
      <c:valAx>
        <c:axId val="99581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579776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755653804413565E-2"/>
          <c:y val="3.5930484417603138E-2"/>
          <c:w val="0.72290722673624574"/>
          <c:h val="0.46466299722243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基线图!$B$31</c:f>
              <c:strCache>
                <c:ptCount val="1"/>
                <c:pt idx="0">
                  <c:v>机构被引最低合计</c:v>
                </c:pt>
              </c:strCache>
            </c:strRef>
          </c:tx>
          <c:invertIfNegative val="0"/>
          <c:cat>
            <c:strRef>
              <c:f>基线图!$A$32:$A$53</c:f>
              <c:strCache>
                <c:ptCount val="22"/>
                <c:pt idx="0">
                  <c:v>SPACE SCIENCE</c:v>
                </c:pt>
                <c:pt idx="1">
                  <c:v>GEOSCIENCES</c:v>
                </c:pt>
                <c:pt idx="2">
                  <c:v>PSYCHIATRY/PSYCHOLOGY</c:v>
                </c:pt>
                <c:pt idx="3">
                  <c:v>ECONOMICS &amp; BUSINESS</c:v>
                </c:pt>
                <c:pt idx="4">
                  <c:v>MICROBIOLOGY</c:v>
                </c:pt>
                <c:pt idx="5">
                  <c:v>AGRICULTURAL SCIENCES</c:v>
                </c:pt>
                <c:pt idx="6">
                  <c:v>IMMUNOLOGY</c:v>
                </c:pt>
                <c:pt idx="7">
                  <c:v>PLANT &amp; ANIMAL SCIENCE</c:v>
                </c:pt>
                <c:pt idx="8">
                  <c:v>SOCIAL SCIENCES, GENERAL</c:v>
                </c:pt>
                <c:pt idx="9">
                  <c:v>MATHEMATICS</c:v>
                </c:pt>
                <c:pt idx="10">
                  <c:v>ENVIRONMENT/ECOLOGY</c:v>
                </c:pt>
                <c:pt idx="11">
                  <c:v>COMPUTER SCIENCE</c:v>
                </c:pt>
                <c:pt idx="12">
                  <c:v>NEUROSCIENCE &amp; BEHAVIOR</c:v>
                </c:pt>
                <c:pt idx="13">
                  <c:v>MULTIDISCIPLINARY</c:v>
                </c:pt>
                <c:pt idx="14">
                  <c:v>PHARMACOLOGY &amp; TOXICOLOGY</c:v>
                </c:pt>
                <c:pt idx="15">
                  <c:v>MOLECULAR BIOLOGY &amp; GENETICS</c:v>
                </c:pt>
                <c:pt idx="16">
                  <c:v>BIOLOGY &amp; BIOCHEMISTRY</c:v>
                </c:pt>
                <c:pt idx="17">
                  <c:v>PHYSICS</c:v>
                </c:pt>
                <c:pt idx="18">
                  <c:v>MATERIALS SCIENCE</c:v>
                </c:pt>
                <c:pt idx="19">
                  <c:v>ENGINEERING</c:v>
                </c:pt>
                <c:pt idx="20">
                  <c:v>CHEMISTRY</c:v>
                </c:pt>
                <c:pt idx="21">
                  <c:v>CLINICAL MEDICINE</c:v>
                </c:pt>
              </c:strCache>
            </c:strRef>
          </c:cat>
          <c:val>
            <c:numRef>
              <c:f>基线图!$B$32:$B$53</c:f>
              <c:numCache>
                <c:formatCode>#,##0</c:formatCode>
                <c:ptCount val="22"/>
                <c:pt idx="0">
                  <c:v>23210</c:v>
                </c:pt>
                <c:pt idx="1">
                  <c:v>4415</c:v>
                </c:pt>
                <c:pt idx="2">
                  <c:v>3508</c:v>
                </c:pt>
                <c:pt idx="3">
                  <c:v>3378</c:v>
                </c:pt>
                <c:pt idx="4">
                  <c:v>4535</c:v>
                </c:pt>
                <c:pt idx="5">
                  <c:v>1489</c:v>
                </c:pt>
                <c:pt idx="6">
                  <c:v>3762</c:v>
                </c:pt>
                <c:pt idx="7" formatCode="General">
                  <c:v>1935</c:v>
                </c:pt>
                <c:pt idx="8" formatCode="General">
                  <c:v>1080</c:v>
                </c:pt>
                <c:pt idx="9">
                  <c:v>3294</c:v>
                </c:pt>
                <c:pt idx="10">
                  <c:v>3106</c:v>
                </c:pt>
                <c:pt idx="11">
                  <c:v>2185</c:v>
                </c:pt>
                <c:pt idx="12">
                  <c:v>4575</c:v>
                </c:pt>
                <c:pt idx="13">
                  <c:v>8590</c:v>
                </c:pt>
                <c:pt idx="14">
                  <c:v>2729</c:v>
                </c:pt>
                <c:pt idx="15">
                  <c:v>9676</c:v>
                </c:pt>
                <c:pt idx="16">
                  <c:v>5425</c:v>
                </c:pt>
                <c:pt idx="17">
                  <c:v>9928</c:v>
                </c:pt>
                <c:pt idx="18">
                  <c:v>3006</c:v>
                </c:pt>
                <c:pt idx="19">
                  <c:v>1446</c:v>
                </c:pt>
                <c:pt idx="20">
                  <c:v>5238</c:v>
                </c:pt>
                <c:pt idx="21">
                  <c:v>1754</c:v>
                </c:pt>
              </c:numCache>
            </c:numRef>
          </c:val>
        </c:ser>
        <c:ser>
          <c:idx val="1"/>
          <c:order val="1"/>
          <c:tx>
            <c:strRef>
              <c:f>基线图!$C$31</c:f>
              <c:strCache>
                <c:ptCount val="1"/>
                <c:pt idx="0">
                  <c:v>SJTU被引合计</c:v>
                </c:pt>
              </c:strCache>
            </c:strRef>
          </c:tx>
          <c:invertIfNegative val="0"/>
          <c:cat>
            <c:strRef>
              <c:f>基线图!$A$32:$A$53</c:f>
              <c:strCache>
                <c:ptCount val="22"/>
                <c:pt idx="0">
                  <c:v>SPACE SCIENCE</c:v>
                </c:pt>
                <c:pt idx="1">
                  <c:v>GEOSCIENCES</c:v>
                </c:pt>
                <c:pt idx="2">
                  <c:v>PSYCHIATRY/PSYCHOLOGY</c:v>
                </c:pt>
                <c:pt idx="3">
                  <c:v>ECONOMICS &amp; BUSINESS</c:v>
                </c:pt>
                <c:pt idx="4">
                  <c:v>MICROBIOLOGY</c:v>
                </c:pt>
                <c:pt idx="5">
                  <c:v>AGRICULTURAL SCIENCES</c:v>
                </c:pt>
                <c:pt idx="6">
                  <c:v>IMMUNOLOGY</c:v>
                </c:pt>
                <c:pt idx="7">
                  <c:v>PLANT &amp; ANIMAL SCIENCE</c:v>
                </c:pt>
                <c:pt idx="8">
                  <c:v>SOCIAL SCIENCES, GENERAL</c:v>
                </c:pt>
                <c:pt idx="9">
                  <c:v>MATHEMATICS</c:v>
                </c:pt>
                <c:pt idx="10">
                  <c:v>ENVIRONMENT/ECOLOGY</c:v>
                </c:pt>
                <c:pt idx="11">
                  <c:v>COMPUTER SCIENCE</c:v>
                </c:pt>
                <c:pt idx="12">
                  <c:v>NEUROSCIENCE &amp; BEHAVIOR</c:v>
                </c:pt>
                <c:pt idx="13">
                  <c:v>MULTIDISCIPLINARY</c:v>
                </c:pt>
                <c:pt idx="14">
                  <c:v>PHARMACOLOGY &amp; TOXICOLOGY</c:v>
                </c:pt>
                <c:pt idx="15">
                  <c:v>MOLECULAR BIOLOGY &amp; GENETICS</c:v>
                </c:pt>
                <c:pt idx="16">
                  <c:v>BIOLOGY &amp; BIOCHEMISTRY</c:v>
                </c:pt>
                <c:pt idx="17">
                  <c:v>PHYSICS</c:v>
                </c:pt>
                <c:pt idx="18">
                  <c:v>MATERIALS SCIENCE</c:v>
                </c:pt>
                <c:pt idx="19">
                  <c:v>ENGINEERING</c:v>
                </c:pt>
                <c:pt idx="20">
                  <c:v>CHEMISTRY</c:v>
                </c:pt>
                <c:pt idx="21">
                  <c:v>CLINICAL MEDICINE</c:v>
                </c:pt>
              </c:strCache>
            </c:strRef>
          </c:cat>
          <c:val>
            <c:numRef>
              <c:f>基线图!$C$32:$C$53</c:f>
              <c:numCache>
                <c:formatCode>General</c:formatCode>
                <c:ptCount val="22"/>
                <c:pt idx="0">
                  <c:v>744</c:v>
                </c:pt>
                <c:pt idx="1">
                  <c:v>1248</c:v>
                </c:pt>
                <c:pt idx="2">
                  <c:v>1760</c:v>
                </c:pt>
                <c:pt idx="3">
                  <c:v>1694</c:v>
                </c:pt>
                <c:pt idx="4">
                  <c:v>3727</c:v>
                </c:pt>
                <c:pt idx="5">
                  <c:v>3769</c:v>
                </c:pt>
                <c:pt idx="6">
                  <c:v>6276</c:v>
                </c:pt>
                <c:pt idx="7">
                  <c:v>4797</c:v>
                </c:pt>
                <c:pt idx="8">
                  <c:v>4114</c:v>
                </c:pt>
                <c:pt idx="9">
                  <c:v>6953</c:v>
                </c:pt>
                <c:pt idx="10">
                  <c:v>7014</c:v>
                </c:pt>
                <c:pt idx="11">
                  <c:v>8012</c:v>
                </c:pt>
                <c:pt idx="12">
                  <c:v>12145</c:v>
                </c:pt>
                <c:pt idx="13">
                  <c:v>17354</c:v>
                </c:pt>
                <c:pt idx="14">
                  <c:v>13454</c:v>
                </c:pt>
                <c:pt idx="15">
                  <c:v>28696</c:v>
                </c:pt>
                <c:pt idx="16">
                  <c:v>30855</c:v>
                </c:pt>
                <c:pt idx="17">
                  <c:v>46792</c:v>
                </c:pt>
                <c:pt idx="18">
                  <c:v>46700</c:v>
                </c:pt>
                <c:pt idx="19">
                  <c:v>50015</c:v>
                </c:pt>
                <c:pt idx="20">
                  <c:v>56619</c:v>
                </c:pt>
                <c:pt idx="21">
                  <c:v>87153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936320"/>
        <c:axId val="120937856"/>
      </c:barChart>
      <c:catAx>
        <c:axId val="120936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eaVert"/>
          <a:lstStyle/>
          <a:p>
            <a:pPr>
              <a:defRPr/>
            </a:pPr>
            <a:endParaRPr lang="zh-CN"/>
          </a:p>
        </c:txPr>
        <c:crossAx val="120937856"/>
        <c:crosses val="autoZero"/>
        <c:auto val="1"/>
        <c:lblAlgn val="ctr"/>
        <c:lblOffset val="100"/>
        <c:noMultiLvlLbl val="0"/>
      </c:catAx>
      <c:valAx>
        <c:axId val="1209378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20936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Palatino"/>
                <a:ea typeface="Palatino"/>
                <a:cs typeface="Palatino"/>
              </a:defRPr>
            </a:pPr>
            <a:endParaRPr lang="en-US" altLang="zh-CN" sz="1400" b="0" i="0" u="none" strike="noStrike" baseline="0" dirty="0" smtClean="0">
              <a:solidFill>
                <a:srgbClr val="000000"/>
              </a:solidFill>
              <a:latin typeface="Palatino Linotype"/>
            </a:endParaRPr>
          </a:p>
          <a:p>
            <a:pPr>
              <a:defRPr sz="800" b="0" i="0" u="none" strike="noStrike" baseline="0">
                <a:solidFill>
                  <a:srgbClr val="000000"/>
                </a:solidFill>
                <a:latin typeface="Palatino"/>
                <a:ea typeface="Palatino"/>
                <a:cs typeface="Palatino"/>
              </a:defRPr>
            </a:pPr>
            <a:r>
              <a:rPr lang="en-US" altLang="zh-CN" sz="1600" b="0" i="0" u="none" strike="noStrike" baseline="0" dirty="0" smtClean="0">
                <a:solidFill>
                  <a:srgbClr val="000000"/>
                </a:solidFill>
                <a:latin typeface="Palatino Linotype"/>
              </a:rPr>
              <a:t>Monograph 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Palatino Linotype"/>
              </a:rPr>
              <a:t>and Serial Costs </a:t>
            </a:r>
          </a:p>
          <a:p>
            <a:pPr>
              <a:defRPr sz="800" b="0" i="0" u="none" strike="noStrike" baseline="0">
                <a:solidFill>
                  <a:srgbClr val="000000"/>
                </a:solidFill>
                <a:latin typeface="Palatino"/>
                <a:ea typeface="Palatino"/>
                <a:cs typeface="Palatino"/>
              </a:defRPr>
            </a:pP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Palatino Linotype"/>
              </a:rPr>
              <a:t>in ARL Libraries, 1986-2011*</a:t>
            </a:r>
          </a:p>
        </c:rich>
      </c:tx>
      <c:layout>
        <c:manualLayout>
          <c:xMode val="edge"/>
          <c:yMode val="edge"/>
          <c:x val="0.28895617593255757"/>
          <c:y val="1.992962598425198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523449319213555"/>
          <c:y val="0.16881594372801881"/>
          <c:w val="0.65960665658094375"/>
          <c:h val="0.74912075029309022"/>
        </c:manualLayout>
      </c:layout>
      <c:lineChart>
        <c:grouping val="standard"/>
        <c:varyColors val="0"/>
        <c:ser>
          <c:idx val="2"/>
          <c:order val="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data!$A$96:$A$121</c:f>
              <c:numCache>
                <c:formatCode>General</c:formatCode>
                <c:ptCount val="26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</c:numCache>
            </c:numRef>
          </c:cat>
          <c:val>
            <c:numRef>
              <c:f>data!$A$96:$A$121</c:f>
              <c:numCache>
                <c:formatCode>General</c:formatCode>
                <c:ptCount val="26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</c:numCache>
            </c:numRef>
          </c:val>
          <c:smooth val="0"/>
        </c:ser>
        <c:ser>
          <c:idx val="3"/>
          <c:order val="1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data!$A$96:$A$121</c:f>
              <c:numCache>
                <c:formatCode>General</c:formatCode>
                <c:ptCount val="26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</c:numCache>
            </c:numRef>
          </c:cat>
          <c:val>
            <c:numRef>
              <c:f>data!$C$96:$C$121</c:f>
              <c:numCache>
                <c:formatCode>0%</c:formatCode>
                <c:ptCount val="26"/>
                <c:pt idx="0" formatCode="General">
                  <c:v>0</c:v>
                </c:pt>
                <c:pt idx="1">
                  <c:v>0.18251613720036119</c:v>
                </c:pt>
                <c:pt idx="2">
                  <c:v>0.30117028316556976</c:v>
                </c:pt>
                <c:pt idx="3">
                  <c:v>0.41235403195337855</c:v>
                </c:pt>
                <c:pt idx="4">
                  <c:v>0.53457284313702558</c:v>
                </c:pt>
                <c:pt idx="5">
                  <c:v>0.7027862246450618</c:v>
                </c:pt>
                <c:pt idx="6">
                  <c:v>0.75098653805232518</c:v>
                </c:pt>
                <c:pt idx="7">
                  <c:v>0.94990527965301874</c:v>
                </c:pt>
                <c:pt idx="8">
                  <c:v>0.94584722013904199</c:v>
                </c:pt>
                <c:pt idx="9">
                  <c:v>1.0918535156765441</c:v>
                </c:pt>
                <c:pt idx="10">
                  <c:v>1.2642806247701321</c:v>
                </c:pt>
                <c:pt idx="11">
                  <c:v>1.4335937043288738</c:v>
                </c:pt>
                <c:pt idx="12">
                  <c:v>1.5498142839819833</c:v>
                </c:pt>
                <c:pt idx="13">
                  <c:v>1.7365070690341133</c:v>
                </c:pt>
                <c:pt idx="14">
                  <c:v>1.9602398357267665</c:v>
                </c:pt>
                <c:pt idx="15">
                  <c:v>2.1135945995873353</c:v>
                </c:pt>
                <c:pt idx="16">
                  <c:v>2.2999125786817012</c:v>
                </c:pt>
                <c:pt idx="17">
                  <c:v>2.6024173982119612</c:v>
                </c:pt>
                <c:pt idx="18">
                  <c:v>2.7281213998040452</c:v>
                </c:pt>
                <c:pt idx="19">
                  <c:v>2.9835295831135551</c:v>
                </c:pt>
                <c:pt idx="20">
                  <c:v>3.2139226717184202</c:v>
                </c:pt>
                <c:pt idx="21">
                  <c:v>3.4009575256660241</c:v>
                </c:pt>
                <c:pt idx="22">
                  <c:v>3.7416227360901742</c:v>
                </c:pt>
                <c:pt idx="23">
                  <c:v>3.8058615375930027</c:v>
                </c:pt>
                <c:pt idx="24">
                  <c:v>3.7873221913337316</c:v>
                </c:pt>
                <c:pt idx="25">
                  <c:v>4.0196291033967109</c:v>
                </c:pt>
              </c:numCache>
            </c:numRef>
          </c:val>
          <c:smooth val="0"/>
        </c:ser>
        <c:ser>
          <c:idx val="4"/>
          <c:order val="2"/>
          <c:spPr>
            <a:ln w="12700">
              <a:solidFill>
                <a:srgbClr val="7030A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7030A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data!$A$96:$A$121</c:f>
              <c:numCache>
                <c:formatCode>General</c:formatCode>
                <c:ptCount val="26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</c:numCache>
            </c:numRef>
          </c:cat>
          <c:val>
            <c:numRef>
              <c:f>data!$D$96:$D$121</c:f>
              <c:numCache>
                <c:formatCode>0%</c:formatCode>
                <c:ptCount val="26"/>
                <c:pt idx="0" formatCode="General">
                  <c:v>0</c:v>
                </c:pt>
                <c:pt idx="1">
                  <c:v>8.4992219797423246E-2</c:v>
                </c:pt>
                <c:pt idx="2">
                  <c:v>0.23077837052674879</c:v>
                </c:pt>
                <c:pt idx="3">
                  <c:v>0.31287629478940759</c:v>
                </c:pt>
                <c:pt idx="4">
                  <c:v>0.41534551117888807</c:v>
                </c:pt>
                <c:pt idx="5">
                  <c:v>0.45512508927832807</c:v>
                </c:pt>
                <c:pt idx="6">
                  <c:v>0.50759806725816181</c:v>
                </c:pt>
                <c:pt idx="7">
                  <c:v>0.49388530427365046</c:v>
                </c:pt>
                <c:pt idx="8">
                  <c:v>0.52766898759376879</c:v>
                </c:pt>
                <c:pt idx="9">
                  <c:v>0.54638331000735885</c:v>
                </c:pt>
                <c:pt idx="10">
                  <c:v>0.59626464450469308</c:v>
                </c:pt>
                <c:pt idx="11">
                  <c:v>0.58549087663392974</c:v>
                </c:pt>
                <c:pt idx="12">
                  <c:v>0.62568539319321026</c:v>
                </c:pt>
                <c:pt idx="13">
                  <c:v>0.63204968489590663</c:v>
                </c:pt>
                <c:pt idx="14">
                  <c:v>0.63519934713781623</c:v>
                </c:pt>
                <c:pt idx="15">
                  <c:v>0.6557875297374175</c:v>
                </c:pt>
                <c:pt idx="16">
                  <c:v>0.72857612275794226</c:v>
                </c:pt>
                <c:pt idx="17">
                  <c:v>0.80469482559019556</c:v>
                </c:pt>
                <c:pt idx="18">
                  <c:v>0.75431677556663856</c:v>
                </c:pt>
                <c:pt idx="19">
                  <c:v>0.8298586997675006</c:v>
                </c:pt>
                <c:pt idx="20">
                  <c:v>0.77756348552620846</c:v>
                </c:pt>
                <c:pt idx="21">
                  <c:v>0.85020149289741165</c:v>
                </c:pt>
                <c:pt idx="22">
                  <c:v>0.89276684402252737</c:v>
                </c:pt>
                <c:pt idx="23">
                  <c:v>0.87244884500966535</c:v>
                </c:pt>
                <c:pt idx="24">
                  <c:v>0.89940834873073583</c:v>
                </c:pt>
                <c:pt idx="25">
                  <c:v>0.98863365635609235</c:v>
                </c:pt>
              </c:numCache>
            </c:numRef>
          </c:val>
          <c:smooth val="0"/>
        </c:ser>
        <c:ser>
          <c:idx val="6"/>
          <c:order val="3"/>
          <c:spPr>
            <a:ln w="12700">
              <a:solidFill>
                <a:srgbClr val="00B0F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B0F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data!$A$96:$A$121</c:f>
              <c:numCache>
                <c:formatCode>General</c:formatCode>
                <c:ptCount val="26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</c:numCache>
            </c:numRef>
          </c:cat>
          <c:val>
            <c:numRef>
              <c:f>data!$E$96:$E$121</c:f>
              <c:numCache>
                <c:formatCode>0%</c:formatCode>
                <c:ptCount val="26"/>
                <c:pt idx="0" formatCode="General">
                  <c:v>0</c:v>
                </c:pt>
                <c:pt idx="1">
                  <c:v>-5.0114889193277085E-2</c:v>
                </c:pt>
                <c:pt idx="2">
                  <c:v>1.8365316402607433E-2</c:v>
                </c:pt>
                <c:pt idx="3">
                  <c:v>-1.3003225820844242E-2</c:v>
                </c:pt>
                <c:pt idx="4">
                  <c:v>0.1874831012497275</c:v>
                </c:pt>
                <c:pt idx="5">
                  <c:v>0.24993909757327429</c:v>
                </c:pt>
                <c:pt idx="6">
                  <c:v>0.20811229247442486</c:v>
                </c:pt>
                <c:pt idx="7">
                  <c:v>0.15630462813825965</c:v>
                </c:pt>
                <c:pt idx="8">
                  <c:v>0.16879743362081751</c:v>
                </c:pt>
                <c:pt idx="9">
                  <c:v>0.21856163191733463</c:v>
                </c:pt>
                <c:pt idx="10">
                  <c:v>0.28855703634960378</c:v>
                </c:pt>
                <c:pt idx="11">
                  <c:v>0.30302995150114442</c:v>
                </c:pt>
                <c:pt idx="12">
                  <c:v>0.32670381789059127</c:v>
                </c:pt>
                <c:pt idx="13">
                  <c:v>0.34444984494732955</c:v>
                </c:pt>
                <c:pt idx="14">
                  <c:v>0.47892419097930511</c:v>
                </c:pt>
                <c:pt idx="15">
                  <c:v>0.66334833957230288</c:v>
                </c:pt>
                <c:pt idx="16">
                  <c:v>0.61766304226584134</c:v>
                </c:pt>
                <c:pt idx="17">
                  <c:v>0.67149900280642338</c:v>
                </c:pt>
                <c:pt idx="18">
                  <c:v>0.64138687987721055</c:v>
                </c:pt>
                <c:pt idx="19">
                  <c:v>0.59269081644946098</c:v>
                </c:pt>
                <c:pt idx="20">
                  <c:v>0.82419231781697144</c:v>
                </c:pt>
                <c:pt idx="21">
                  <c:v>0.87131339541067854</c:v>
                </c:pt>
                <c:pt idx="22">
                  <c:v>0.86052764256298864</c:v>
                </c:pt>
                <c:pt idx="23">
                  <c:v>0.76798540126445425</c:v>
                </c:pt>
                <c:pt idx="24">
                  <c:v>0.73043496977481659</c:v>
                </c:pt>
                <c:pt idx="25">
                  <c:v>0.70767013639466936</c:v>
                </c:pt>
              </c:numCache>
            </c:numRef>
          </c:val>
          <c:smooth val="0"/>
        </c:ser>
        <c:ser>
          <c:idx val="0"/>
          <c:order val="4"/>
          <c:spPr>
            <a:ln w="12700">
              <a:solidFill>
                <a:srgbClr val="00B050"/>
              </a:solidFill>
            </a:ln>
          </c:spPr>
          <c:marker>
            <c:symbol val="triangle"/>
            <c:size val="5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data!$A$96:$A$121</c:f>
              <c:numCache>
                <c:formatCode>General</c:formatCode>
                <c:ptCount val="26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</c:numCache>
            </c:numRef>
          </c:cat>
          <c:val>
            <c:numRef>
              <c:f>data!$G$96:$G$121</c:f>
              <c:numCache>
                <c:formatCode>0%</c:formatCode>
                <c:ptCount val="26"/>
                <c:pt idx="0" formatCode="General">
                  <c:v>0</c:v>
                </c:pt>
                <c:pt idx="1">
                  <c:v>-0.19703785305547944</c:v>
                </c:pt>
                <c:pt idx="2">
                  <c:v>-0.22769974601425988</c:v>
                </c:pt>
                <c:pt idx="3">
                  <c:v>-0.17127207074879888</c:v>
                </c:pt>
                <c:pt idx="4">
                  <c:v>-0.15708865020349491</c:v>
                </c:pt>
                <c:pt idx="5">
                  <c:v>-0.14798494445974494</c:v>
                </c:pt>
                <c:pt idx="6">
                  <c:v>-0.17541846445729897</c:v>
                </c:pt>
                <c:pt idx="7">
                  <c:v>-0.22924508093883009</c:v>
                </c:pt>
                <c:pt idx="8">
                  <c:v>-0.22456317512775792</c:v>
                </c:pt>
                <c:pt idx="9">
                  <c:v>-0.21334802166528971</c:v>
                </c:pt>
                <c:pt idx="10">
                  <c:v>-0.20710548058386252</c:v>
                </c:pt>
                <c:pt idx="11">
                  <c:v>-0.12555463753480828</c:v>
                </c:pt>
                <c:pt idx="12">
                  <c:v>-0.25190489305058444</c:v>
                </c:pt>
                <c:pt idx="13">
                  <c:v>-0.22970409131246508</c:v>
                </c:pt>
                <c:pt idx="14">
                  <c:v>-0.14244621928455584</c:v>
                </c:pt>
                <c:pt idx="15">
                  <c:v>-6.6862511092750793E-2</c:v>
                </c:pt>
                <c:pt idx="16">
                  <c:v>-3.3706661770556014E-2</c:v>
                </c:pt>
                <c:pt idx="17">
                  <c:v>1.6187765843508166E-2</c:v>
                </c:pt>
                <c:pt idx="18">
                  <c:v>-7.7236145536889109E-2</c:v>
                </c:pt>
                <c:pt idx="19">
                  <c:v>-6.5286575476605782E-2</c:v>
                </c:pt>
                <c:pt idx="20">
                  <c:v>1.4244621928455587E-2</c:v>
                </c:pt>
                <c:pt idx="21">
                  <c:v>0.11574711588481898</c:v>
                </c:pt>
                <c:pt idx="22">
                  <c:v>2.0043452982037402E-3</c:v>
                </c:pt>
                <c:pt idx="23">
                  <c:v>5.860032436733071E-2</c:v>
                </c:pt>
                <c:pt idx="24">
                  <c:v>5.2250680865387693E-2</c:v>
                </c:pt>
                <c:pt idx="25">
                  <c:v>0.10165549741424156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39712"/>
        <c:axId val="100530048"/>
      </c:lineChart>
      <c:catAx>
        <c:axId val="10033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</a:defRPr>
            </a:pPr>
            <a:endParaRPr lang="zh-CN"/>
          </a:p>
        </c:txPr>
        <c:crossAx val="100530048"/>
        <c:crossesAt val="0"/>
        <c:auto val="1"/>
        <c:lblAlgn val="ctr"/>
        <c:lblOffset val="100"/>
        <c:tickLblSkip val="3"/>
        <c:tickMarkSkip val="2"/>
        <c:noMultiLvlLbl val="0"/>
      </c:catAx>
      <c:valAx>
        <c:axId val="100530048"/>
        <c:scaling>
          <c:orientation val="minMax"/>
          <c:max val="4.25"/>
          <c:min val="-0.25"/>
        </c:scaling>
        <c:delete val="0"/>
        <c:axPos val="l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Palatino Linotype"/>
                    <a:ea typeface="Palatino Linotype"/>
                    <a:cs typeface="Palatino Linotype"/>
                  </a:defRPr>
                </a:pPr>
                <a:r>
                  <a:rPr lang="en-US" altLang="en-US"/>
                  <a:t>% Change Since 1986</a:t>
                </a:r>
              </a:p>
            </c:rich>
          </c:tx>
          <c:layout>
            <c:manualLayout>
              <c:xMode val="edge"/>
              <c:yMode val="edge"/>
              <c:x val="1.9667223415254911E-2"/>
              <c:y val="0.4478312007874018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</a:defRPr>
            </a:pPr>
            <a:endParaRPr lang="zh-CN"/>
          </a:p>
        </c:txPr>
        <c:crossAx val="10033971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Palatino"/>
          <a:ea typeface="Palatino"/>
          <a:cs typeface="Palatino"/>
        </a:defRPr>
      </a:pPr>
      <a:endParaRPr lang="zh-CN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0E6D7-F6EB-4785-ABB8-DE1F29269A9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3A48089-E262-4822-B87D-0099A177C6A0}">
      <dgm:prSet phldrT="[文本]"/>
      <dgm:spPr/>
      <dgm:t>
        <a:bodyPr/>
        <a:lstStyle/>
        <a:p>
          <a:r>
            <a:rPr lang="zh-CN" altLang="en-US" dirty="0" smtClean="0">
              <a:solidFill>
                <a:srgbClr val="C00000"/>
              </a:solidFill>
            </a:rPr>
            <a:t>买断</a:t>
          </a:r>
          <a:endParaRPr lang="zh-CN" altLang="en-US" dirty="0">
            <a:solidFill>
              <a:srgbClr val="C00000"/>
            </a:solidFill>
          </a:endParaRPr>
        </a:p>
      </dgm:t>
    </dgm:pt>
    <dgm:pt modelId="{E50E6C09-F898-4100-B026-D388DBBEFAAF}" type="parTrans" cxnId="{3ABC7FEE-8C56-44CA-8F90-33D76F025B5F}">
      <dgm:prSet/>
      <dgm:spPr/>
      <dgm:t>
        <a:bodyPr/>
        <a:lstStyle/>
        <a:p>
          <a:endParaRPr lang="zh-CN" altLang="en-US"/>
        </a:p>
      </dgm:t>
    </dgm:pt>
    <dgm:pt modelId="{F68C386A-104F-4BD0-97D6-4139FCA50494}" type="sibTrans" cxnId="{3ABC7FEE-8C56-44CA-8F90-33D76F025B5F}">
      <dgm:prSet/>
      <dgm:spPr/>
      <dgm:t>
        <a:bodyPr/>
        <a:lstStyle/>
        <a:p>
          <a:endParaRPr lang="zh-CN" altLang="en-US"/>
        </a:p>
      </dgm:t>
    </dgm:pt>
    <dgm:pt modelId="{5C6F34CA-A137-4CD2-AB8A-4F96A7E21ABF}">
      <dgm:prSet phldrT="[文本]"/>
      <dgm:spPr/>
      <dgm:t>
        <a:bodyPr/>
        <a:lstStyle/>
        <a:p>
          <a:r>
            <a:rPr lang="en-US" altLang="zh-CN" dirty="0" err="1" smtClean="0"/>
            <a:t>Netlibrary</a:t>
          </a:r>
          <a:r>
            <a:rPr lang="zh-CN" altLang="en-US" dirty="0" smtClean="0"/>
            <a:t>、</a:t>
          </a:r>
          <a:r>
            <a:rPr lang="en-US" altLang="zh-CN" dirty="0" err="1" smtClean="0"/>
            <a:t>Myilbrary</a:t>
          </a:r>
          <a:r>
            <a:rPr lang="zh-CN" altLang="en-US" dirty="0" smtClean="0"/>
            <a:t>、酶学方法</a:t>
          </a:r>
          <a:r>
            <a:rPr lang="en-US" altLang="zh-CN" dirty="0" smtClean="0"/>
            <a:t>…</a:t>
          </a:r>
          <a:r>
            <a:rPr lang="zh-CN" altLang="en-US" dirty="0" smtClean="0"/>
            <a:t>（</a:t>
          </a:r>
          <a:r>
            <a:rPr lang="en-US" altLang="zh-CN" dirty="0" smtClean="0"/>
            <a:t>CALIS</a:t>
          </a:r>
          <a:r>
            <a:rPr lang="zh-CN" altLang="en-US" dirty="0" smtClean="0"/>
            <a:t>－</a:t>
          </a:r>
          <a:r>
            <a:rPr lang="en-US" altLang="zh-CN" dirty="0" smtClean="0"/>
            <a:t>DRAA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34090435-DC03-49F6-960C-B02A69D02180}" type="parTrans" cxnId="{52C8D02B-4B7F-40B1-A07B-1296ECDD3609}">
      <dgm:prSet/>
      <dgm:spPr/>
      <dgm:t>
        <a:bodyPr/>
        <a:lstStyle/>
        <a:p>
          <a:endParaRPr lang="zh-CN" altLang="en-US"/>
        </a:p>
      </dgm:t>
    </dgm:pt>
    <dgm:pt modelId="{B1B1862B-34E0-4834-8BF3-79FEBF702536}" type="sibTrans" cxnId="{52C8D02B-4B7F-40B1-A07B-1296ECDD3609}">
      <dgm:prSet/>
      <dgm:spPr/>
      <dgm:t>
        <a:bodyPr/>
        <a:lstStyle/>
        <a:p>
          <a:endParaRPr lang="zh-CN" altLang="en-US"/>
        </a:p>
      </dgm:t>
    </dgm:pt>
    <dgm:pt modelId="{DE0E4291-BDCD-4FFB-B05F-E13032F60879}">
      <dgm:prSet phldrT="[文本]"/>
      <dgm:spPr/>
      <dgm:t>
        <a:bodyPr/>
        <a:lstStyle/>
        <a:p>
          <a:r>
            <a:rPr lang="en-US" altLang="zh-CN" dirty="0" smtClean="0"/>
            <a:t>Springer</a:t>
          </a:r>
          <a:r>
            <a:rPr lang="zh-CN" altLang="en-US" dirty="0" smtClean="0"/>
            <a:t>、</a:t>
          </a:r>
          <a:r>
            <a:rPr lang="en-US" altLang="zh-CN" dirty="0" smtClean="0"/>
            <a:t>Palgrave</a:t>
          </a:r>
          <a:r>
            <a:rPr lang="zh-CN" altLang="en-US" dirty="0" smtClean="0"/>
            <a:t>、</a:t>
          </a:r>
          <a:r>
            <a:rPr lang="en-US" altLang="zh-CN" dirty="0" smtClean="0"/>
            <a:t>CBO</a:t>
          </a:r>
          <a:r>
            <a:rPr lang="zh-CN" altLang="en-US" dirty="0" smtClean="0"/>
            <a:t>、</a:t>
          </a:r>
          <a:r>
            <a:rPr lang="en-US" altLang="zh-CN" dirty="0" smtClean="0"/>
            <a:t>OSO…</a:t>
          </a:r>
          <a:r>
            <a:rPr lang="zh-CN" altLang="en-US" dirty="0" smtClean="0"/>
            <a:t>（上海集团）</a:t>
          </a:r>
          <a:endParaRPr lang="zh-CN" altLang="en-US" dirty="0"/>
        </a:p>
      </dgm:t>
    </dgm:pt>
    <dgm:pt modelId="{C026A04D-4F29-4296-B651-81261370797E}" type="parTrans" cxnId="{A575093B-880B-4246-863C-6663E0BFC212}">
      <dgm:prSet/>
      <dgm:spPr/>
      <dgm:t>
        <a:bodyPr/>
        <a:lstStyle/>
        <a:p>
          <a:endParaRPr lang="zh-CN" altLang="en-US"/>
        </a:p>
      </dgm:t>
    </dgm:pt>
    <dgm:pt modelId="{CCE7D5FD-54AE-4AF6-98AE-CCF979E25F3A}" type="sibTrans" cxnId="{A575093B-880B-4246-863C-6663E0BFC212}">
      <dgm:prSet/>
      <dgm:spPr/>
      <dgm:t>
        <a:bodyPr/>
        <a:lstStyle/>
        <a:p>
          <a:endParaRPr lang="zh-CN" altLang="en-US"/>
        </a:p>
      </dgm:t>
    </dgm:pt>
    <dgm:pt modelId="{C9399587-0301-4961-9191-CEB9EB55A57A}">
      <dgm:prSet phldrT="[文本]"/>
      <dgm:spPr/>
      <dgm:t>
        <a:bodyPr/>
        <a:lstStyle/>
        <a:p>
          <a:r>
            <a:rPr lang="zh-CN" altLang="en-US" dirty="0" smtClean="0">
              <a:solidFill>
                <a:srgbClr val="C00000"/>
              </a:solidFill>
            </a:rPr>
            <a:t>租用</a:t>
          </a:r>
          <a:endParaRPr lang="zh-CN" altLang="en-US" dirty="0">
            <a:solidFill>
              <a:srgbClr val="C00000"/>
            </a:solidFill>
          </a:endParaRPr>
        </a:p>
      </dgm:t>
    </dgm:pt>
    <dgm:pt modelId="{0DC6A867-ABAF-41B8-AEA7-02B94F597BD1}" type="parTrans" cxnId="{38438379-6D38-44DE-A3D3-E8BC8D7E19BB}">
      <dgm:prSet/>
      <dgm:spPr/>
      <dgm:t>
        <a:bodyPr/>
        <a:lstStyle/>
        <a:p>
          <a:endParaRPr lang="zh-CN" altLang="en-US"/>
        </a:p>
      </dgm:t>
    </dgm:pt>
    <dgm:pt modelId="{E30C2D2E-3E0D-4732-9409-E9FF3A458853}" type="sibTrans" cxnId="{38438379-6D38-44DE-A3D3-E8BC8D7E19BB}">
      <dgm:prSet/>
      <dgm:spPr/>
      <dgm:t>
        <a:bodyPr/>
        <a:lstStyle/>
        <a:p>
          <a:endParaRPr lang="zh-CN" altLang="en-US"/>
        </a:p>
      </dgm:t>
    </dgm:pt>
    <dgm:pt modelId="{280A3C88-85AF-4294-8FD4-77CFC1E6D2F8}">
      <dgm:prSet phldrT="[文本]"/>
      <dgm:spPr/>
      <dgm:t>
        <a:bodyPr/>
        <a:lstStyle/>
        <a:p>
          <a:r>
            <a:rPr lang="en-US" altLang="zh-CN" dirty="0" err="1" smtClean="0"/>
            <a:t>Ebrary</a:t>
          </a:r>
          <a:r>
            <a:rPr lang="en-US" altLang="zh-CN" dirty="0" smtClean="0"/>
            <a:t> Academic Complete</a:t>
          </a:r>
          <a:endParaRPr lang="zh-CN" altLang="en-US" dirty="0"/>
        </a:p>
      </dgm:t>
    </dgm:pt>
    <dgm:pt modelId="{84EB2EE3-DB17-4D5B-9683-20494B0FA4F5}" type="parTrans" cxnId="{4B447C49-0A18-48E9-AA10-6FC07BC0E654}">
      <dgm:prSet/>
      <dgm:spPr/>
      <dgm:t>
        <a:bodyPr/>
        <a:lstStyle/>
        <a:p>
          <a:endParaRPr lang="zh-CN" altLang="en-US"/>
        </a:p>
      </dgm:t>
    </dgm:pt>
    <dgm:pt modelId="{149C5D84-497B-4899-B920-426411669349}" type="sibTrans" cxnId="{4B447C49-0A18-48E9-AA10-6FC07BC0E654}">
      <dgm:prSet/>
      <dgm:spPr/>
      <dgm:t>
        <a:bodyPr/>
        <a:lstStyle/>
        <a:p>
          <a:endParaRPr lang="zh-CN" altLang="en-US"/>
        </a:p>
      </dgm:t>
    </dgm:pt>
    <dgm:pt modelId="{55614A5E-939F-40F7-8C90-C3F52965CAE8}">
      <dgm:prSet phldrT="[文本]"/>
      <dgm:spPr/>
      <dgm:t>
        <a:bodyPr/>
        <a:lstStyle/>
        <a:p>
          <a:r>
            <a:rPr lang="en-US" altLang="zh-CN" dirty="0" err="1" smtClean="0"/>
            <a:t>Knovel</a:t>
          </a:r>
          <a:endParaRPr lang="zh-CN" altLang="en-US" dirty="0"/>
        </a:p>
      </dgm:t>
    </dgm:pt>
    <dgm:pt modelId="{CFD79C53-C6F6-4F87-9FF7-00D0D94700E1}" type="parTrans" cxnId="{CEA43A1D-27D3-4CA8-8A27-AEC9CB1967C6}">
      <dgm:prSet/>
      <dgm:spPr/>
      <dgm:t>
        <a:bodyPr/>
        <a:lstStyle/>
        <a:p>
          <a:endParaRPr lang="zh-CN" altLang="en-US"/>
        </a:p>
      </dgm:t>
    </dgm:pt>
    <dgm:pt modelId="{51190A2A-C93A-4DF7-8D43-EAFAAF15C738}" type="sibTrans" cxnId="{CEA43A1D-27D3-4CA8-8A27-AEC9CB1967C6}">
      <dgm:prSet/>
      <dgm:spPr/>
      <dgm:t>
        <a:bodyPr/>
        <a:lstStyle/>
        <a:p>
          <a:endParaRPr lang="zh-CN" altLang="en-US"/>
        </a:p>
      </dgm:t>
    </dgm:pt>
    <dgm:pt modelId="{200B2778-9D01-4862-91AC-F576D0FA32B3}">
      <dgm:prSet phldrT="[文本]"/>
      <dgm:spPr/>
      <dgm:t>
        <a:bodyPr/>
        <a:lstStyle/>
        <a:p>
          <a:r>
            <a:rPr lang="en-US" altLang="zh-CN" dirty="0" smtClean="0">
              <a:solidFill>
                <a:srgbClr val="C00000"/>
              </a:solidFill>
            </a:rPr>
            <a:t>DDA</a:t>
          </a:r>
          <a:endParaRPr lang="zh-CN" altLang="en-US" dirty="0">
            <a:solidFill>
              <a:srgbClr val="C00000"/>
            </a:solidFill>
          </a:endParaRPr>
        </a:p>
      </dgm:t>
    </dgm:pt>
    <dgm:pt modelId="{64DB7F2A-ECA1-4D20-A49A-7AD792BCD7F9}" type="parTrans" cxnId="{84B95444-4B7A-4149-BEF2-4E59A3A9B010}">
      <dgm:prSet/>
      <dgm:spPr/>
      <dgm:t>
        <a:bodyPr/>
        <a:lstStyle/>
        <a:p>
          <a:endParaRPr lang="zh-CN" altLang="en-US"/>
        </a:p>
      </dgm:t>
    </dgm:pt>
    <dgm:pt modelId="{F2126953-301F-4306-AE06-358A654D6F5C}" type="sibTrans" cxnId="{84B95444-4B7A-4149-BEF2-4E59A3A9B010}">
      <dgm:prSet/>
      <dgm:spPr/>
      <dgm:t>
        <a:bodyPr/>
        <a:lstStyle/>
        <a:p>
          <a:endParaRPr lang="zh-CN" altLang="en-US"/>
        </a:p>
      </dgm:t>
    </dgm:pt>
    <dgm:pt modelId="{1B7FCFAD-C239-44DD-9215-B00CA10EFA21}">
      <dgm:prSet phldrT="[文本]"/>
      <dgm:spPr/>
      <dgm:t>
        <a:bodyPr/>
        <a:lstStyle/>
        <a:p>
          <a:r>
            <a:rPr lang="zh-CN" altLang="en-US" dirty="0" smtClean="0"/>
            <a:t>出版社</a:t>
          </a:r>
          <a:r>
            <a:rPr lang="en-US" altLang="zh-CN" dirty="0" smtClean="0"/>
            <a:t>DDA(EBA-Evidence Based Acquisition; UBCM-Usage Based Collection Management)</a:t>
          </a:r>
          <a:endParaRPr lang="zh-CN" altLang="en-US" dirty="0"/>
        </a:p>
      </dgm:t>
    </dgm:pt>
    <dgm:pt modelId="{F5075422-915E-4006-A461-E247108A66C4}" type="parTrans" cxnId="{6F32B515-3A7F-4B47-843E-1D7CABC8ED84}">
      <dgm:prSet/>
      <dgm:spPr/>
      <dgm:t>
        <a:bodyPr/>
        <a:lstStyle/>
        <a:p>
          <a:endParaRPr lang="zh-CN" altLang="en-US"/>
        </a:p>
      </dgm:t>
    </dgm:pt>
    <dgm:pt modelId="{11E6DB1B-C41D-45C5-8E95-8619B62D148F}" type="sibTrans" cxnId="{6F32B515-3A7F-4B47-843E-1D7CABC8ED84}">
      <dgm:prSet/>
      <dgm:spPr/>
      <dgm:t>
        <a:bodyPr/>
        <a:lstStyle/>
        <a:p>
          <a:endParaRPr lang="zh-CN" altLang="en-US"/>
        </a:p>
      </dgm:t>
    </dgm:pt>
    <dgm:pt modelId="{63E4EF36-CD1C-4BAC-B3BE-9967BB054542}">
      <dgm:prSet phldrT="[文本]"/>
      <dgm:spPr/>
      <dgm:t>
        <a:bodyPr/>
        <a:lstStyle/>
        <a:p>
          <a:r>
            <a:rPr lang="zh-CN" altLang="en-US" dirty="0" smtClean="0"/>
            <a:t>集成商</a:t>
          </a:r>
          <a:r>
            <a:rPr lang="en-US" altLang="zh-CN" dirty="0" smtClean="0"/>
            <a:t>DDA—</a:t>
          </a:r>
          <a:r>
            <a:rPr lang="en-US" altLang="zh-CN" dirty="0" err="1" smtClean="0"/>
            <a:t>Ebrary</a:t>
          </a:r>
          <a:r>
            <a:rPr lang="zh-CN" altLang="en-US" dirty="0" smtClean="0"/>
            <a:t>、</a:t>
          </a:r>
          <a:r>
            <a:rPr lang="en-US" altLang="zh-CN" dirty="0" smtClean="0"/>
            <a:t>EBL</a:t>
          </a:r>
          <a:r>
            <a:rPr lang="zh-CN" altLang="en-US" dirty="0" smtClean="0"/>
            <a:t>、</a:t>
          </a:r>
          <a:r>
            <a:rPr lang="en-US" altLang="zh-CN" dirty="0" smtClean="0"/>
            <a:t>Dawson</a:t>
          </a:r>
          <a:endParaRPr lang="zh-CN" altLang="en-US" dirty="0"/>
        </a:p>
      </dgm:t>
    </dgm:pt>
    <dgm:pt modelId="{565CD55C-F435-41CC-A440-286CB5DDA5E8}" type="parTrans" cxnId="{EB364070-A22A-46E3-9A1B-D9009EE22CC6}">
      <dgm:prSet/>
      <dgm:spPr/>
      <dgm:t>
        <a:bodyPr/>
        <a:lstStyle/>
        <a:p>
          <a:endParaRPr lang="zh-CN" altLang="en-US"/>
        </a:p>
      </dgm:t>
    </dgm:pt>
    <dgm:pt modelId="{78EA778D-B4CB-4B9C-BB42-0852AA9811FB}" type="sibTrans" cxnId="{EB364070-A22A-46E3-9A1B-D9009EE22CC6}">
      <dgm:prSet/>
      <dgm:spPr/>
      <dgm:t>
        <a:bodyPr/>
        <a:lstStyle/>
        <a:p>
          <a:endParaRPr lang="zh-CN" altLang="en-US"/>
        </a:p>
      </dgm:t>
    </dgm:pt>
    <dgm:pt modelId="{CAC2FC9E-810C-4F53-ABE2-3929D9E910E4}">
      <dgm:prSet phldrT="[文本]"/>
      <dgm:spPr/>
      <dgm:t>
        <a:bodyPr/>
        <a:lstStyle/>
        <a:p>
          <a:r>
            <a:rPr lang="en-US" altLang="zh-CN" dirty="0" smtClean="0"/>
            <a:t>Elsevier </a:t>
          </a:r>
          <a:r>
            <a:rPr lang="en-US" altLang="zh-CN" dirty="0" err="1" smtClean="0"/>
            <a:t>eMRW</a:t>
          </a:r>
          <a:r>
            <a:rPr lang="zh-CN" altLang="en-US" dirty="0" smtClean="0"/>
            <a:t>、</a:t>
          </a:r>
          <a:r>
            <a:rPr lang="en-US" altLang="zh-CN" dirty="0" err="1" smtClean="0"/>
            <a:t>Wiely</a:t>
          </a:r>
          <a:r>
            <a:rPr lang="en-US" altLang="zh-CN" dirty="0" smtClean="0"/>
            <a:t> </a:t>
          </a:r>
          <a:r>
            <a:rPr lang="en-US" altLang="zh-CN" dirty="0" err="1" smtClean="0"/>
            <a:t>eMRW</a:t>
          </a:r>
          <a:r>
            <a:rPr lang="zh-CN" altLang="en-US" dirty="0" smtClean="0"/>
            <a:t>、</a:t>
          </a:r>
          <a:r>
            <a:rPr lang="en-US" altLang="zh-CN" dirty="0" smtClean="0"/>
            <a:t>CRC </a:t>
          </a:r>
          <a:r>
            <a:rPr lang="en-US" altLang="zh-CN" dirty="0" err="1" smtClean="0"/>
            <a:t>NetBasce</a:t>
          </a:r>
          <a:r>
            <a:rPr lang="zh-CN" altLang="en-US" dirty="0" smtClean="0"/>
            <a:t>（单馆）</a:t>
          </a:r>
          <a:endParaRPr lang="zh-CN" altLang="en-US" dirty="0"/>
        </a:p>
      </dgm:t>
    </dgm:pt>
    <dgm:pt modelId="{9D9751AE-9323-4F15-80AC-FD3C4C14E0C9}" type="parTrans" cxnId="{F00337AC-3D9D-49F5-8A1F-5D71D02C17ED}">
      <dgm:prSet/>
      <dgm:spPr/>
      <dgm:t>
        <a:bodyPr/>
        <a:lstStyle/>
        <a:p>
          <a:endParaRPr lang="zh-CN" altLang="en-US"/>
        </a:p>
      </dgm:t>
    </dgm:pt>
    <dgm:pt modelId="{BFC1C259-017F-481E-9A35-5440C6480DDE}" type="sibTrans" cxnId="{F00337AC-3D9D-49F5-8A1F-5D71D02C17ED}">
      <dgm:prSet/>
      <dgm:spPr/>
      <dgm:t>
        <a:bodyPr/>
        <a:lstStyle/>
        <a:p>
          <a:endParaRPr lang="zh-CN" altLang="en-US"/>
        </a:p>
      </dgm:t>
    </dgm:pt>
    <dgm:pt modelId="{9685FD43-9746-42DA-A6CC-E68A9BA7EC53}" type="pres">
      <dgm:prSet presAssocID="{DD70E6D7-F6EB-4785-ABB8-DE1F29269A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7ECFDB1-C625-419D-91F6-F7A70EE303E7}" type="pres">
      <dgm:prSet presAssocID="{13A48089-E262-4822-B87D-0099A177C6A0}" presName="composite" presStyleCnt="0"/>
      <dgm:spPr/>
    </dgm:pt>
    <dgm:pt modelId="{90D75BEB-0BF9-4361-94CC-4C1ECC996CAF}" type="pres">
      <dgm:prSet presAssocID="{13A48089-E262-4822-B87D-0099A177C6A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FB9993-3F0F-4531-82D4-EEBAE12BA50A}" type="pres">
      <dgm:prSet presAssocID="{13A48089-E262-4822-B87D-0099A177C6A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47A9F3-4786-4A4A-98C0-6D8FC96598CE}" type="pres">
      <dgm:prSet presAssocID="{F68C386A-104F-4BD0-97D6-4139FCA50494}" presName="sp" presStyleCnt="0"/>
      <dgm:spPr/>
    </dgm:pt>
    <dgm:pt modelId="{6A2B35BA-50A9-4639-87AA-DA0D1363BABD}" type="pres">
      <dgm:prSet presAssocID="{C9399587-0301-4961-9191-CEB9EB55A57A}" presName="composite" presStyleCnt="0"/>
      <dgm:spPr/>
    </dgm:pt>
    <dgm:pt modelId="{DF3C0D0B-CB65-4D08-9223-8038F4F3270E}" type="pres">
      <dgm:prSet presAssocID="{C9399587-0301-4961-9191-CEB9EB55A57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996170-E1E6-42E9-BDC8-9844B9453D75}" type="pres">
      <dgm:prSet presAssocID="{C9399587-0301-4961-9191-CEB9EB55A57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43644D-62BE-4947-95D1-7D65D370C59D}" type="pres">
      <dgm:prSet presAssocID="{E30C2D2E-3E0D-4732-9409-E9FF3A458853}" presName="sp" presStyleCnt="0"/>
      <dgm:spPr/>
    </dgm:pt>
    <dgm:pt modelId="{C86545B6-A8BE-4F10-B6C1-BA8149D302A8}" type="pres">
      <dgm:prSet presAssocID="{200B2778-9D01-4862-91AC-F576D0FA32B3}" presName="composite" presStyleCnt="0"/>
      <dgm:spPr/>
    </dgm:pt>
    <dgm:pt modelId="{1A987286-0797-4E74-8A5A-B6613C348275}" type="pres">
      <dgm:prSet presAssocID="{200B2778-9D01-4862-91AC-F576D0FA32B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CAEE92-0BFD-4C98-95CE-BDA73AEEF847}" type="pres">
      <dgm:prSet presAssocID="{200B2778-9D01-4862-91AC-F576D0FA32B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5CD6064-CFB7-4B50-B2FE-4CE78AE8D17E}" type="presOf" srcId="{280A3C88-85AF-4294-8FD4-77CFC1E6D2F8}" destId="{66996170-E1E6-42E9-BDC8-9844B9453D75}" srcOrd="0" destOrd="0" presId="urn:microsoft.com/office/officeart/2005/8/layout/chevron2"/>
    <dgm:cxn modelId="{EDE53790-57DC-4B37-9B56-139A8983CF14}" type="presOf" srcId="{55614A5E-939F-40F7-8C90-C3F52965CAE8}" destId="{66996170-E1E6-42E9-BDC8-9844B9453D75}" srcOrd="0" destOrd="1" presId="urn:microsoft.com/office/officeart/2005/8/layout/chevron2"/>
    <dgm:cxn modelId="{6F32B515-3A7F-4B47-843E-1D7CABC8ED84}" srcId="{200B2778-9D01-4862-91AC-F576D0FA32B3}" destId="{1B7FCFAD-C239-44DD-9215-B00CA10EFA21}" srcOrd="0" destOrd="0" parTransId="{F5075422-915E-4006-A461-E247108A66C4}" sibTransId="{11E6DB1B-C41D-45C5-8E95-8619B62D148F}"/>
    <dgm:cxn modelId="{F00337AC-3D9D-49F5-8A1F-5D71D02C17ED}" srcId="{13A48089-E262-4822-B87D-0099A177C6A0}" destId="{CAC2FC9E-810C-4F53-ABE2-3929D9E910E4}" srcOrd="2" destOrd="0" parTransId="{9D9751AE-9323-4F15-80AC-FD3C4C14E0C9}" sibTransId="{BFC1C259-017F-481E-9A35-5440C6480DDE}"/>
    <dgm:cxn modelId="{A575093B-880B-4246-863C-6663E0BFC212}" srcId="{13A48089-E262-4822-B87D-0099A177C6A0}" destId="{DE0E4291-BDCD-4FFB-B05F-E13032F60879}" srcOrd="1" destOrd="0" parTransId="{C026A04D-4F29-4296-B651-81261370797E}" sibTransId="{CCE7D5FD-54AE-4AF6-98AE-CCF979E25F3A}"/>
    <dgm:cxn modelId="{985F8BAF-247B-4DCB-ADB9-495352775FBA}" type="presOf" srcId="{DD70E6D7-F6EB-4785-ABB8-DE1F29269A97}" destId="{9685FD43-9746-42DA-A6CC-E68A9BA7EC53}" srcOrd="0" destOrd="0" presId="urn:microsoft.com/office/officeart/2005/8/layout/chevron2"/>
    <dgm:cxn modelId="{6C968292-F693-4FE3-80E5-3903F513B22B}" type="presOf" srcId="{63E4EF36-CD1C-4BAC-B3BE-9967BB054542}" destId="{9ECAEE92-0BFD-4C98-95CE-BDA73AEEF847}" srcOrd="0" destOrd="1" presId="urn:microsoft.com/office/officeart/2005/8/layout/chevron2"/>
    <dgm:cxn modelId="{9E57AB15-E577-4C4F-BD9F-D4870EF9E2D3}" type="presOf" srcId="{1B7FCFAD-C239-44DD-9215-B00CA10EFA21}" destId="{9ECAEE92-0BFD-4C98-95CE-BDA73AEEF847}" srcOrd="0" destOrd="0" presId="urn:microsoft.com/office/officeart/2005/8/layout/chevron2"/>
    <dgm:cxn modelId="{C2FC2EAE-09E3-4041-AE19-5CB8B2605538}" type="presOf" srcId="{DE0E4291-BDCD-4FFB-B05F-E13032F60879}" destId="{BFFB9993-3F0F-4531-82D4-EEBAE12BA50A}" srcOrd="0" destOrd="1" presId="urn:microsoft.com/office/officeart/2005/8/layout/chevron2"/>
    <dgm:cxn modelId="{4B447C49-0A18-48E9-AA10-6FC07BC0E654}" srcId="{C9399587-0301-4961-9191-CEB9EB55A57A}" destId="{280A3C88-85AF-4294-8FD4-77CFC1E6D2F8}" srcOrd="0" destOrd="0" parTransId="{84EB2EE3-DB17-4D5B-9683-20494B0FA4F5}" sibTransId="{149C5D84-497B-4899-B920-426411669349}"/>
    <dgm:cxn modelId="{84B95444-4B7A-4149-BEF2-4E59A3A9B010}" srcId="{DD70E6D7-F6EB-4785-ABB8-DE1F29269A97}" destId="{200B2778-9D01-4862-91AC-F576D0FA32B3}" srcOrd="2" destOrd="0" parTransId="{64DB7F2A-ECA1-4D20-A49A-7AD792BCD7F9}" sibTransId="{F2126953-301F-4306-AE06-358A654D6F5C}"/>
    <dgm:cxn modelId="{3ABC7FEE-8C56-44CA-8F90-33D76F025B5F}" srcId="{DD70E6D7-F6EB-4785-ABB8-DE1F29269A97}" destId="{13A48089-E262-4822-B87D-0099A177C6A0}" srcOrd="0" destOrd="0" parTransId="{E50E6C09-F898-4100-B026-D388DBBEFAAF}" sibTransId="{F68C386A-104F-4BD0-97D6-4139FCA50494}"/>
    <dgm:cxn modelId="{38438379-6D38-44DE-A3D3-E8BC8D7E19BB}" srcId="{DD70E6D7-F6EB-4785-ABB8-DE1F29269A97}" destId="{C9399587-0301-4961-9191-CEB9EB55A57A}" srcOrd="1" destOrd="0" parTransId="{0DC6A867-ABAF-41B8-AEA7-02B94F597BD1}" sibTransId="{E30C2D2E-3E0D-4732-9409-E9FF3A458853}"/>
    <dgm:cxn modelId="{52C8D02B-4B7F-40B1-A07B-1296ECDD3609}" srcId="{13A48089-E262-4822-B87D-0099A177C6A0}" destId="{5C6F34CA-A137-4CD2-AB8A-4F96A7E21ABF}" srcOrd="0" destOrd="0" parTransId="{34090435-DC03-49F6-960C-B02A69D02180}" sibTransId="{B1B1862B-34E0-4834-8BF3-79FEBF702536}"/>
    <dgm:cxn modelId="{1E69426E-28CB-4179-BF08-FB5C345BF1AD}" type="presOf" srcId="{C9399587-0301-4961-9191-CEB9EB55A57A}" destId="{DF3C0D0B-CB65-4D08-9223-8038F4F3270E}" srcOrd="0" destOrd="0" presId="urn:microsoft.com/office/officeart/2005/8/layout/chevron2"/>
    <dgm:cxn modelId="{B4ADE7D2-0401-4ADD-B94A-6D4D3DC2F369}" type="presOf" srcId="{CAC2FC9E-810C-4F53-ABE2-3929D9E910E4}" destId="{BFFB9993-3F0F-4531-82D4-EEBAE12BA50A}" srcOrd="0" destOrd="2" presId="urn:microsoft.com/office/officeart/2005/8/layout/chevron2"/>
    <dgm:cxn modelId="{FBD2F716-955E-4EEC-ACC7-BA5F2452F896}" type="presOf" srcId="{200B2778-9D01-4862-91AC-F576D0FA32B3}" destId="{1A987286-0797-4E74-8A5A-B6613C348275}" srcOrd="0" destOrd="0" presId="urn:microsoft.com/office/officeart/2005/8/layout/chevron2"/>
    <dgm:cxn modelId="{CEA43A1D-27D3-4CA8-8A27-AEC9CB1967C6}" srcId="{C9399587-0301-4961-9191-CEB9EB55A57A}" destId="{55614A5E-939F-40F7-8C90-C3F52965CAE8}" srcOrd="1" destOrd="0" parTransId="{CFD79C53-C6F6-4F87-9FF7-00D0D94700E1}" sibTransId="{51190A2A-C93A-4DF7-8D43-EAFAAF15C738}"/>
    <dgm:cxn modelId="{EB364070-A22A-46E3-9A1B-D9009EE22CC6}" srcId="{200B2778-9D01-4862-91AC-F576D0FA32B3}" destId="{63E4EF36-CD1C-4BAC-B3BE-9967BB054542}" srcOrd="1" destOrd="0" parTransId="{565CD55C-F435-41CC-A440-286CB5DDA5E8}" sibTransId="{78EA778D-B4CB-4B9C-BB42-0852AA9811FB}"/>
    <dgm:cxn modelId="{E47B58D8-60EE-4BB2-B827-2A843682F6C1}" type="presOf" srcId="{13A48089-E262-4822-B87D-0099A177C6A0}" destId="{90D75BEB-0BF9-4361-94CC-4C1ECC996CAF}" srcOrd="0" destOrd="0" presId="urn:microsoft.com/office/officeart/2005/8/layout/chevron2"/>
    <dgm:cxn modelId="{69B5B7B4-339F-42D5-8222-2B0AA6C7D979}" type="presOf" srcId="{5C6F34CA-A137-4CD2-AB8A-4F96A7E21ABF}" destId="{BFFB9993-3F0F-4531-82D4-EEBAE12BA50A}" srcOrd="0" destOrd="0" presId="urn:microsoft.com/office/officeart/2005/8/layout/chevron2"/>
    <dgm:cxn modelId="{53C2A7B3-690A-46DF-888F-6EBA83C38ED0}" type="presParOf" srcId="{9685FD43-9746-42DA-A6CC-E68A9BA7EC53}" destId="{D7ECFDB1-C625-419D-91F6-F7A70EE303E7}" srcOrd="0" destOrd="0" presId="urn:microsoft.com/office/officeart/2005/8/layout/chevron2"/>
    <dgm:cxn modelId="{63F4327C-D13F-47E0-A4E4-4FF6DF357DC7}" type="presParOf" srcId="{D7ECFDB1-C625-419D-91F6-F7A70EE303E7}" destId="{90D75BEB-0BF9-4361-94CC-4C1ECC996CAF}" srcOrd="0" destOrd="0" presId="urn:microsoft.com/office/officeart/2005/8/layout/chevron2"/>
    <dgm:cxn modelId="{639B6BEE-A8EC-47AC-BC63-D4DC586042DA}" type="presParOf" srcId="{D7ECFDB1-C625-419D-91F6-F7A70EE303E7}" destId="{BFFB9993-3F0F-4531-82D4-EEBAE12BA50A}" srcOrd="1" destOrd="0" presId="urn:microsoft.com/office/officeart/2005/8/layout/chevron2"/>
    <dgm:cxn modelId="{4FCEFF0F-28B6-47B2-B825-E16B6F964F33}" type="presParOf" srcId="{9685FD43-9746-42DA-A6CC-E68A9BA7EC53}" destId="{8E47A9F3-4786-4A4A-98C0-6D8FC96598CE}" srcOrd="1" destOrd="0" presId="urn:microsoft.com/office/officeart/2005/8/layout/chevron2"/>
    <dgm:cxn modelId="{BC769B22-05F2-40FE-891B-C55B68142166}" type="presParOf" srcId="{9685FD43-9746-42DA-A6CC-E68A9BA7EC53}" destId="{6A2B35BA-50A9-4639-87AA-DA0D1363BABD}" srcOrd="2" destOrd="0" presId="urn:microsoft.com/office/officeart/2005/8/layout/chevron2"/>
    <dgm:cxn modelId="{1FAE502F-7A70-4F50-A730-E90CE69D716B}" type="presParOf" srcId="{6A2B35BA-50A9-4639-87AA-DA0D1363BABD}" destId="{DF3C0D0B-CB65-4D08-9223-8038F4F3270E}" srcOrd="0" destOrd="0" presId="urn:microsoft.com/office/officeart/2005/8/layout/chevron2"/>
    <dgm:cxn modelId="{7CF4F793-6CB6-4321-8632-6A2B024346AA}" type="presParOf" srcId="{6A2B35BA-50A9-4639-87AA-DA0D1363BABD}" destId="{66996170-E1E6-42E9-BDC8-9844B9453D75}" srcOrd="1" destOrd="0" presId="urn:microsoft.com/office/officeart/2005/8/layout/chevron2"/>
    <dgm:cxn modelId="{95CF8F79-7180-42B8-9F65-00B3DD398016}" type="presParOf" srcId="{9685FD43-9746-42DA-A6CC-E68A9BA7EC53}" destId="{1343644D-62BE-4947-95D1-7D65D370C59D}" srcOrd="3" destOrd="0" presId="urn:microsoft.com/office/officeart/2005/8/layout/chevron2"/>
    <dgm:cxn modelId="{F456A430-6BF5-440B-A0AC-F7017BB2469D}" type="presParOf" srcId="{9685FD43-9746-42DA-A6CC-E68A9BA7EC53}" destId="{C86545B6-A8BE-4F10-B6C1-BA8149D302A8}" srcOrd="4" destOrd="0" presId="urn:microsoft.com/office/officeart/2005/8/layout/chevron2"/>
    <dgm:cxn modelId="{B9F5E499-70BC-46B0-A79A-A10B8754E378}" type="presParOf" srcId="{C86545B6-A8BE-4F10-B6C1-BA8149D302A8}" destId="{1A987286-0797-4E74-8A5A-B6613C348275}" srcOrd="0" destOrd="0" presId="urn:microsoft.com/office/officeart/2005/8/layout/chevron2"/>
    <dgm:cxn modelId="{E48ED80F-37A6-4DC1-BB7F-F33B913896B8}" type="presParOf" srcId="{C86545B6-A8BE-4F10-B6C1-BA8149D302A8}" destId="{9ECAEE92-0BFD-4C98-95CE-BDA73AEEF8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146C5C-325E-4BE1-9471-9A6DE0F8C3E0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895C1DA-C5A0-4CE5-ACC9-5849F7484A3D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项目要点</a:t>
          </a:r>
          <a:endParaRPr lang="zh-CN" altLang="en-US" dirty="0">
            <a:solidFill>
              <a:schemeClr val="tx1"/>
            </a:solidFill>
          </a:endParaRPr>
        </a:p>
      </dgm:t>
    </dgm:pt>
    <dgm:pt modelId="{0AA77441-DDFB-44A1-8B1C-5CB5B07EFBE5}" type="parTrans" cxnId="{7C692130-44AE-4D39-8C0F-5F578A3C7759}">
      <dgm:prSet/>
      <dgm:spPr/>
      <dgm:t>
        <a:bodyPr/>
        <a:lstStyle/>
        <a:p>
          <a:endParaRPr lang="zh-CN" altLang="en-US"/>
        </a:p>
      </dgm:t>
    </dgm:pt>
    <dgm:pt modelId="{BA2AECD9-2255-4F2E-BA8A-B11D97C1E60A}" type="sibTrans" cxnId="{7C692130-44AE-4D39-8C0F-5F578A3C7759}">
      <dgm:prSet/>
      <dgm:spPr/>
      <dgm:t>
        <a:bodyPr/>
        <a:lstStyle/>
        <a:p>
          <a:endParaRPr lang="zh-CN" altLang="en-US"/>
        </a:p>
      </dgm:t>
    </dgm:pt>
    <dgm:pt modelId="{F1C667BA-8551-40A0-B6DB-3E0CD0F4DB33}">
      <dgm:prSet phldrT="[文本]"/>
      <dgm:spPr/>
      <dgm:t>
        <a:bodyPr/>
        <a:lstStyle/>
        <a:p>
          <a:r>
            <a:rPr lang="zh-CN" altLang="en-US" dirty="0" smtClean="0"/>
            <a:t>收录图书</a:t>
          </a:r>
          <a:r>
            <a:rPr lang="en-US" altLang="zh-CN" dirty="0" smtClean="0"/>
            <a:t>492027</a:t>
          </a:r>
          <a:r>
            <a:rPr lang="zh-CN" altLang="en-US" dirty="0" smtClean="0"/>
            <a:t>种、年新书增长约</a:t>
          </a:r>
          <a:r>
            <a:rPr lang="en-US" altLang="zh-CN" dirty="0" smtClean="0"/>
            <a:t>6</a:t>
          </a:r>
          <a:r>
            <a:rPr lang="zh-CN" altLang="en-US" dirty="0" smtClean="0"/>
            <a:t>万种</a:t>
          </a:r>
          <a:endParaRPr lang="zh-CN" altLang="en-US" dirty="0"/>
        </a:p>
      </dgm:t>
    </dgm:pt>
    <dgm:pt modelId="{8AA56204-964C-4A8F-9CEB-FABAD646D40B}" type="parTrans" cxnId="{B32490B5-FE6B-44B7-B50E-3F028EE97B01}">
      <dgm:prSet/>
      <dgm:spPr/>
      <dgm:t>
        <a:bodyPr/>
        <a:lstStyle/>
        <a:p>
          <a:endParaRPr lang="zh-CN" altLang="en-US"/>
        </a:p>
      </dgm:t>
    </dgm:pt>
    <dgm:pt modelId="{6CA3C42E-686C-453B-8FB8-D6D46A1C0E1A}" type="sibTrans" cxnId="{B32490B5-FE6B-44B7-B50E-3F028EE97B01}">
      <dgm:prSet/>
      <dgm:spPr/>
      <dgm:t>
        <a:bodyPr/>
        <a:lstStyle/>
        <a:p>
          <a:endParaRPr lang="zh-CN" altLang="en-US"/>
        </a:p>
      </dgm:t>
    </dgm:pt>
    <dgm:pt modelId="{FBAD9DB2-88C6-426C-B7CA-609AA5EE9919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优点</a:t>
          </a:r>
          <a:endParaRPr lang="zh-CN" altLang="en-US" dirty="0">
            <a:solidFill>
              <a:schemeClr val="tx1"/>
            </a:solidFill>
          </a:endParaRPr>
        </a:p>
      </dgm:t>
    </dgm:pt>
    <dgm:pt modelId="{DE132303-75DD-4D63-9DA6-3A05B523BD2E}" type="parTrans" cxnId="{D1B2609C-D483-4578-A213-5F00C588808D}">
      <dgm:prSet/>
      <dgm:spPr/>
      <dgm:t>
        <a:bodyPr/>
        <a:lstStyle/>
        <a:p>
          <a:endParaRPr lang="zh-CN" altLang="en-US"/>
        </a:p>
      </dgm:t>
    </dgm:pt>
    <dgm:pt modelId="{BDEF650D-C69D-4512-BC80-9370A2BC1DBF}" type="sibTrans" cxnId="{D1B2609C-D483-4578-A213-5F00C588808D}">
      <dgm:prSet/>
      <dgm:spPr/>
      <dgm:t>
        <a:bodyPr/>
        <a:lstStyle/>
        <a:p>
          <a:endParaRPr lang="zh-CN" altLang="en-US"/>
        </a:p>
      </dgm:t>
    </dgm:pt>
    <dgm:pt modelId="{3F88DA5C-BD5A-463E-90D7-1466383C2430}">
      <dgm:prSet phldrT="[文本]"/>
      <dgm:spPr/>
      <dgm:t>
        <a:bodyPr/>
        <a:lstStyle/>
        <a:p>
          <a:r>
            <a:rPr lang="en-US" altLang="zh-CN" dirty="0" smtClean="0"/>
            <a:t>  </a:t>
          </a:r>
          <a:endParaRPr lang="zh-CN" altLang="en-US" dirty="0"/>
        </a:p>
      </dgm:t>
    </dgm:pt>
    <dgm:pt modelId="{3BE121ED-083F-4535-82AB-AAD108CE256E}" type="parTrans" cxnId="{A72DDD6E-26FF-4573-B44B-C0AAFB87A0C3}">
      <dgm:prSet/>
      <dgm:spPr/>
      <dgm:t>
        <a:bodyPr/>
        <a:lstStyle/>
        <a:p>
          <a:endParaRPr lang="zh-CN" altLang="en-US"/>
        </a:p>
      </dgm:t>
    </dgm:pt>
    <dgm:pt modelId="{3AFE0080-D8E2-44A0-A5AD-C9D3A119C7A3}" type="sibTrans" cxnId="{A72DDD6E-26FF-4573-B44B-C0AAFB87A0C3}">
      <dgm:prSet/>
      <dgm:spPr/>
      <dgm:t>
        <a:bodyPr/>
        <a:lstStyle/>
        <a:p>
          <a:endParaRPr lang="zh-CN" altLang="en-US"/>
        </a:p>
      </dgm:t>
    </dgm:pt>
    <dgm:pt modelId="{9A64D689-397A-4FCB-8E4A-128F7F2DC62A}">
      <dgm:prSet phldrT="[文本]"/>
      <dgm:spPr/>
      <dgm:t>
        <a:bodyPr/>
        <a:lstStyle/>
        <a:p>
          <a:r>
            <a:rPr lang="zh-CN" altLang="en-US" dirty="0" smtClean="0"/>
            <a:t>覆盖大部分主流学术出版社、覆盖</a:t>
          </a:r>
          <a:r>
            <a:rPr lang="en-US" altLang="zh-CN" dirty="0" err="1" smtClean="0"/>
            <a:t>BkCI</a:t>
          </a:r>
          <a:r>
            <a:rPr lang="zh-CN" altLang="en-US" dirty="0" smtClean="0"/>
            <a:t>的</a:t>
          </a:r>
          <a:r>
            <a:rPr lang="en-US" altLang="zh-CN" dirty="0" smtClean="0"/>
            <a:t>64%</a:t>
          </a:r>
          <a:endParaRPr lang="zh-CN" altLang="en-US" dirty="0"/>
        </a:p>
      </dgm:t>
    </dgm:pt>
    <dgm:pt modelId="{1831E16C-5DCA-4F7F-9D98-04F8577D1D7E}" type="parTrans" cxnId="{20786AB6-A3E0-4439-BB79-E6F24D9BA817}">
      <dgm:prSet/>
      <dgm:spPr/>
      <dgm:t>
        <a:bodyPr/>
        <a:lstStyle/>
        <a:p>
          <a:endParaRPr lang="zh-CN" altLang="en-US"/>
        </a:p>
      </dgm:t>
    </dgm:pt>
    <dgm:pt modelId="{BEEED3B9-EA5A-4731-9F57-50DA59E0545B}" type="sibTrans" cxnId="{20786AB6-A3E0-4439-BB79-E6F24D9BA817}">
      <dgm:prSet/>
      <dgm:spPr/>
      <dgm:t>
        <a:bodyPr/>
        <a:lstStyle/>
        <a:p>
          <a:endParaRPr lang="zh-CN" altLang="en-US"/>
        </a:p>
      </dgm:t>
    </dgm:pt>
    <dgm:pt modelId="{46F79A63-58DF-4277-83C7-EFBFAD6E6E57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缺点</a:t>
          </a:r>
          <a:endParaRPr lang="zh-CN" altLang="en-US" dirty="0">
            <a:solidFill>
              <a:schemeClr val="tx1"/>
            </a:solidFill>
          </a:endParaRPr>
        </a:p>
      </dgm:t>
    </dgm:pt>
    <dgm:pt modelId="{ED7D7EC5-6D11-4B86-830F-04033C4B2067}" type="parTrans" cxnId="{FAB5D79A-5492-436E-9433-EBD52175EEA0}">
      <dgm:prSet/>
      <dgm:spPr/>
      <dgm:t>
        <a:bodyPr/>
        <a:lstStyle/>
        <a:p>
          <a:endParaRPr lang="zh-CN" altLang="en-US"/>
        </a:p>
      </dgm:t>
    </dgm:pt>
    <dgm:pt modelId="{9317ED1F-A7AC-4267-91CB-9CF1E35FEED3}" type="sibTrans" cxnId="{FAB5D79A-5492-436E-9433-EBD52175EEA0}">
      <dgm:prSet/>
      <dgm:spPr/>
      <dgm:t>
        <a:bodyPr/>
        <a:lstStyle/>
        <a:p>
          <a:endParaRPr lang="zh-CN" altLang="en-US"/>
        </a:p>
      </dgm:t>
    </dgm:pt>
    <dgm:pt modelId="{8558EEE8-D824-42B8-A230-1EEBAB39565E}">
      <dgm:prSet phldrT="[文本]"/>
      <dgm:spPr/>
      <dgm:t>
        <a:bodyPr/>
        <a:lstStyle/>
        <a:p>
          <a:r>
            <a:rPr lang="en-US" altLang="zh-CN" dirty="0" smtClean="0"/>
            <a:t>  </a:t>
          </a:r>
          <a:endParaRPr lang="zh-CN" altLang="en-US" dirty="0"/>
        </a:p>
      </dgm:t>
    </dgm:pt>
    <dgm:pt modelId="{806B25FE-33BA-4783-831D-01CABEE0902C}" type="parTrans" cxnId="{CF17FAE5-878A-4B5B-BF9C-6408FB2A4A8E}">
      <dgm:prSet/>
      <dgm:spPr/>
      <dgm:t>
        <a:bodyPr/>
        <a:lstStyle/>
        <a:p>
          <a:endParaRPr lang="zh-CN" altLang="en-US"/>
        </a:p>
      </dgm:t>
    </dgm:pt>
    <dgm:pt modelId="{7875F437-277D-4349-8D5B-D8314DF29836}" type="sibTrans" cxnId="{CF17FAE5-878A-4B5B-BF9C-6408FB2A4A8E}">
      <dgm:prSet/>
      <dgm:spPr/>
      <dgm:t>
        <a:bodyPr/>
        <a:lstStyle/>
        <a:p>
          <a:endParaRPr lang="zh-CN" altLang="en-US"/>
        </a:p>
      </dgm:t>
    </dgm:pt>
    <dgm:pt modelId="{DBB4FDB9-FBD7-49E0-BDF5-6403C8081F31}">
      <dgm:prSet phldrT="[文本]"/>
      <dgm:spPr/>
      <dgm:t>
        <a:bodyPr/>
        <a:lstStyle/>
        <a:p>
          <a:r>
            <a:rPr lang="zh-CN" altLang="en-US" dirty="0" smtClean="0"/>
            <a:t>有</a:t>
          </a:r>
          <a:r>
            <a:rPr lang="en-US" altLang="zh-CN" dirty="0" smtClean="0"/>
            <a:t>DRM</a:t>
          </a:r>
          <a:r>
            <a:rPr lang="zh-CN" altLang="en-US" dirty="0" smtClean="0"/>
            <a:t>和并发用户限制</a:t>
          </a:r>
          <a:endParaRPr lang="zh-CN" altLang="en-US" dirty="0"/>
        </a:p>
      </dgm:t>
    </dgm:pt>
    <dgm:pt modelId="{BBEB4083-E8A5-45BE-A4FB-3449ED6605FC}" type="parTrans" cxnId="{3BD71B6F-9EC1-4AC1-A24F-3A28B066603A}">
      <dgm:prSet/>
      <dgm:spPr/>
      <dgm:t>
        <a:bodyPr/>
        <a:lstStyle/>
        <a:p>
          <a:endParaRPr lang="zh-CN" altLang="en-US"/>
        </a:p>
      </dgm:t>
    </dgm:pt>
    <dgm:pt modelId="{0F9FCCF8-D9C3-4EA8-8847-AE717E791925}" type="sibTrans" cxnId="{3BD71B6F-9EC1-4AC1-A24F-3A28B066603A}">
      <dgm:prSet/>
      <dgm:spPr/>
      <dgm:t>
        <a:bodyPr/>
        <a:lstStyle/>
        <a:p>
          <a:endParaRPr lang="zh-CN" altLang="en-US"/>
        </a:p>
      </dgm:t>
    </dgm:pt>
    <dgm:pt modelId="{4F617680-50BD-44BE-945F-E056337E11A9}">
      <dgm:prSet phldrT="[文本]"/>
      <dgm:spPr/>
      <dgm:t>
        <a:bodyPr/>
        <a:lstStyle/>
        <a:p>
          <a:r>
            <a:rPr lang="zh-CN" altLang="en-US" dirty="0" smtClean="0"/>
            <a:t>取消短期借阅</a:t>
          </a:r>
          <a:endParaRPr lang="zh-CN" altLang="en-US" dirty="0"/>
        </a:p>
      </dgm:t>
    </dgm:pt>
    <dgm:pt modelId="{75850BE3-6D39-4A4B-BD71-F2C4F771F2FD}" type="parTrans" cxnId="{58939926-681D-4547-ACEB-DB613EDEBBBB}">
      <dgm:prSet/>
      <dgm:spPr/>
      <dgm:t>
        <a:bodyPr/>
        <a:lstStyle/>
        <a:p>
          <a:endParaRPr lang="zh-CN" altLang="en-US"/>
        </a:p>
      </dgm:t>
    </dgm:pt>
    <dgm:pt modelId="{A0AA180D-443E-4F50-972E-79FF485D1421}" type="sibTrans" cxnId="{58939926-681D-4547-ACEB-DB613EDEBBBB}">
      <dgm:prSet/>
      <dgm:spPr/>
      <dgm:t>
        <a:bodyPr/>
        <a:lstStyle/>
        <a:p>
          <a:endParaRPr lang="zh-CN" altLang="en-US"/>
        </a:p>
      </dgm:t>
    </dgm:pt>
    <dgm:pt modelId="{CD6E0599-54D4-416D-AC90-D8CF025C34CC}">
      <dgm:prSet phldrT="[文本]"/>
      <dgm:spPr/>
      <dgm:t>
        <a:bodyPr/>
        <a:lstStyle/>
        <a:p>
          <a:r>
            <a:rPr lang="zh-CN" altLang="en-US" dirty="0" smtClean="0"/>
            <a:t>第一批经费设定</a:t>
          </a:r>
          <a:r>
            <a:rPr lang="en-US" altLang="zh-CN" dirty="0" smtClean="0"/>
            <a:t>40</a:t>
          </a:r>
          <a:r>
            <a:rPr lang="zh-CN" altLang="en-US" dirty="0" smtClean="0"/>
            <a:t>万</a:t>
          </a:r>
          <a:endParaRPr lang="zh-CN" altLang="en-US" dirty="0"/>
        </a:p>
      </dgm:t>
    </dgm:pt>
    <dgm:pt modelId="{1F3AA751-F2F1-4C3D-BCD2-7B02AE04C751}" type="parTrans" cxnId="{C758131E-355B-44F3-A984-E5F09A188B74}">
      <dgm:prSet/>
      <dgm:spPr/>
      <dgm:t>
        <a:bodyPr/>
        <a:lstStyle/>
        <a:p>
          <a:endParaRPr lang="zh-CN" altLang="en-US"/>
        </a:p>
      </dgm:t>
    </dgm:pt>
    <dgm:pt modelId="{C1C3ACA4-A6BE-4BFE-8980-1F7A5EE26DA8}" type="sibTrans" cxnId="{C758131E-355B-44F3-A984-E5F09A188B74}">
      <dgm:prSet/>
      <dgm:spPr/>
      <dgm:t>
        <a:bodyPr/>
        <a:lstStyle/>
        <a:p>
          <a:endParaRPr lang="zh-CN" altLang="en-US"/>
        </a:p>
      </dgm:t>
    </dgm:pt>
    <dgm:pt modelId="{162CF194-76BA-41F0-8AD9-AF795DDE62DA}">
      <dgm:prSet phldrT="[文本]"/>
      <dgm:spPr/>
      <dgm:t>
        <a:bodyPr/>
        <a:lstStyle/>
        <a:p>
          <a:r>
            <a:rPr lang="zh-CN" altLang="en-US" dirty="0" smtClean="0"/>
            <a:t>与</a:t>
          </a:r>
          <a:r>
            <a:rPr lang="en-US" altLang="zh-CN" dirty="0" err="1" smtClean="0"/>
            <a:t>Ebrary</a:t>
          </a:r>
          <a:r>
            <a:rPr lang="en-US" altLang="zh-CN" dirty="0" smtClean="0"/>
            <a:t> Academic Complete</a:t>
          </a:r>
          <a:r>
            <a:rPr lang="zh-CN" altLang="en-US" dirty="0" smtClean="0"/>
            <a:t>同一平台，不收平台费</a:t>
          </a:r>
          <a:endParaRPr lang="zh-CN" altLang="en-US" dirty="0"/>
        </a:p>
      </dgm:t>
    </dgm:pt>
    <dgm:pt modelId="{95C4BC9A-96DD-4189-B20E-9C34C37C3D1B}" type="parTrans" cxnId="{C7CDBD88-790C-4394-AB0F-5792C61EF99F}">
      <dgm:prSet/>
      <dgm:spPr/>
      <dgm:t>
        <a:bodyPr/>
        <a:lstStyle/>
        <a:p>
          <a:endParaRPr lang="zh-CN" altLang="en-US"/>
        </a:p>
      </dgm:t>
    </dgm:pt>
    <dgm:pt modelId="{31E1B9E9-B33B-4BA9-AD9C-963221E72BB6}" type="sibTrans" cxnId="{C7CDBD88-790C-4394-AB0F-5792C61EF99F}">
      <dgm:prSet/>
      <dgm:spPr/>
      <dgm:t>
        <a:bodyPr/>
        <a:lstStyle/>
        <a:p>
          <a:endParaRPr lang="zh-CN" altLang="en-US"/>
        </a:p>
      </dgm:t>
    </dgm:pt>
    <dgm:pt modelId="{36750942-8062-4882-9B84-645C039C2E65}">
      <dgm:prSet phldrT="[文本]"/>
      <dgm:spPr/>
      <dgm:t>
        <a:bodyPr/>
        <a:lstStyle/>
        <a:p>
          <a:r>
            <a:rPr lang="zh-CN" altLang="en-US" dirty="0" smtClean="0"/>
            <a:t>可按册筛选高购买意向的图书</a:t>
          </a:r>
          <a:endParaRPr lang="zh-CN" altLang="en-US" dirty="0"/>
        </a:p>
      </dgm:t>
    </dgm:pt>
    <dgm:pt modelId="{4A7DE643-1171-431A-8C07-FC3FEB4055AF}" type="parTrans" cxnId="{ADF20EA1-6AC0-4229-8593-2F15D53DAD71}">
      <dgm:prSet/>
      <dgm:spPr/>
      <dgm:t>
        <a:bodyPr/>
        <a:lstStyle/>
        <a:p>
          <a:endParaRPr lang="zh-CN" altLang="en-US"/>
        </a:p>
      </dgm:t>
    </dgm:pt>
    <dgm:pt modelId="{38A5D428-A782-421E-BD56-B5A4A725FCC6}" type="sibTrans" cxnId="{ADF20EA1-6AC0-4229-8593-2F15D53DAD71}">
      <dgm:prSet/>
      <dgm:spPr/>
      <dgm:t>
        <a:bodyPr/>
        <a:lstStyle/>
        <a:p>
          <a:endParaRPr lang="zh-CN" altLang="en-US"/>
        </a:p>
      </dgm:t>
    </dgm:pt>
    <dgm:pt modelId="{14BFA154-9752-48B0-B05D-77BD5E2BF339}">
      <dgm:prSet phldrT="[文本]"/>
      <dgm:spPr/>
      <dgm:t>
        <a:bodyPr/>
        <a:lstStyle/>
        <a:p>
          <a:endParaRPr lang="zh-CN" altLang="en-US" dirty="0"/>
        </a:p>
      </dgm:t>
    </dgm:pt>
    <dgm:pt modelId="{3B0E66D0-FE7B-453C-A9AB-85EBC7B57A5E}" type="parTrans" cxnId="{BFA978E0-DF68-4E1E-9C4F-7ED5F85C769B}">
      <dgm:prSet/>
      <dgm:spPr/>
      <dgm:t>
        <a:bodyPr/>
        <a:lstStyle/>
        <a:p>
          <a:endParaRPr lang="zh-CN" altLang="en-US"/>
        </a:p>
      </dgm:t>
    </dgm:pt>
    <dgm:pt modelId="{A5FC3DFE-C727-445E-AB2C-F9D811C090DB}" type="sibTrans" cxnId="{BFA978E0-DF68-4E1E-9C4F-7ED5F85C769B}">
      <dgm:prSet/>
      <dgm:spPr/>
      <dgm:t>
        <a:bodyPr/>
        <a:lstStyle/>
        <a:p>
          <a:endParaRPr lang="zh-CN" altLang="en-US"/>
        </a:p>
      </dgm:t>
    </dgm:pt>
    <dgm:pt modelId="{BA15CFBB-3949-4DF4-A0D8-38C144A3B499}">
      <dgm:prSet phldrT="[文本]"/>
      <dgm:spPr/>
      <dgm:t>
        <a:bodyPr/>
        <a:lstStyle/>
        <a:p>
          <a:r>
            <a:rPr lang="zh-CN" altLang="en-US" dirty="0" smtClean="0"/>
            <a:t>经费无法控制，经费用完，需追加经费</a:t>
          </a:r>
          <a:endParaRPr lang="zh-CN" altLang="en-US" dirty="0"/>
        </a:p>
      </dgm:t>
    </dgm:pt>
    <dgm:pt modelId="{7ED61E34-B6FC-4C81-B5E1-594EA6B6B71E}" type="parTrans" cxnId="{BA4F0CCE-3479-47EE-819A-527709805C00}">
      <dgm:prSet/>
      <dgm:spPr/>
      <dgm:t>
        <a:bodyPr/>
        <a:lstStyle/>
        <a:p>
          <a:endParaRPr lang="zh-CN" altLang="en-US"/>
        </a:p>
      </dgm:t>
    </dgm:pt>
    <dgm:pt modelId="{12B01E88-5DDF-402B-BB8C-1CAC76EEADEA}" type="sibTrans" cxnId="{BA4F0CCE-3479-47EE-819A-527709805C00}">
      <dgm:prSet/>
      <dgm:spPr/>
      <dgm:t>
        <a:bodyPr/>
        <a:lstStyle/>
        <a:p>
          <a:endParaRPr lang="zh-CN" altLang="en-US"/>
        </a:p>
      </dgm:t>
    </dgm:pt>
    <dgm:pt modelId="{7DB07018-7F84-45B2-82A8-4633920381C9}" type="pres">
      <dgm:prSet presAssocID="{17146C5C-325E-4BE1-9471-9A6DE0F8C3E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E91F7764-4B84-4065-BEAE-A810D739B58F}" type="pres">
      <dgm:prSet presAssocID="{2895C1DA-C5A0-4CE5-ACC9-5849F7484A3D}" presName="composite" presStyleCnt="0"/>
      <dgm:spPr/>
    </dgm:pt>
    <dgm:pt modelId="{BE072E11-ADBB-4A6C-86DC-BB6608B200F0}" type="pres">
      <dgm:prSet presAssocID="{2895C1DA-C5A0-4CE5-ACC9-5849F7484A3D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F628F4-3BA8-4DAA-A04B-E817197B431B}" type="pres">
      <dgm:prSet presAssocID="{2895C1DA-C5A0-4CE5-ACC9-5849F7484A3D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E1E36C-E467-4B43-8612-67E8DF8C3A1D}" type="pres">
      <dgm:prSet presAssocID="{2895C1DA-C5A0-4CE5-ACC9-5849F7484A3D}" presName="Accent" presStyleLbl="parChTrans1D1" presStyleIdx="0" presStyleCnt="3"/>
      <dgm:spPr/>
    </dgm:pt>
    <dgm:pt modelId="{6D66B0CA-913B-41A9-9223-EDA34659AC68}" type="pres">
      <dgm:prSet presAssocID="{2895C1DA-C5A0-4CE5-ACC9-5849F7484A3D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351E53-E6C9-41FF-AF81-7AAF80EF0515}" type="pres">
      <dgm:prSet presAssocID="{BA2AECD9-2255-4F2E-BA8A-B11D97C1E60A}" presName="sibTrans" presStyleCnt="0"/>
      <dgm:spPr/>
    </dgm:pt>
    <dgm:pt modelId="{BB0377F8-AA9D-4884-860D-6C65B7431E10}" type="pres">
      <dgm:prSet presAssocID="{FBAD9DB2-88C6-426C-B7CA-609AA5EE9919}" presName="composite" presStyleCnt="0"/>
      <dgm:spPr/>
    </dgm:pt>
    <dgm:pt modelId="{574B2867-A498-4407-A13A-F47AA8F727EF}" type="pres">
      <dgm:prSet presAssocID="{FBAD9DB2-88C6-426C-B7CA-609AA5EE9919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93DEC5-9317-43E0-AF84-2AF3B2CCA20A}" type="pres">
      <dgm:prSet presAssocID="{FBAD9DB2-88C6-426C-B7CA-609AA5EE9919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3FC6E1-BCC2-4EFF-B144-A22A0C346C88}" type="pres">
      <dgm:prSet presAssocID="{FBAD9DB2-88C6-426C-B7CA-609AA5EE9919}" presName="Accent" presStyleLbl="parChTrans1D1" presStyleIdx="1" presStyleCnt="3"/>
      <dgm:spPr/>
    </dgm:pt>
    <dgm:pt modelId="{69229A65-7DC6-4BBF-BC74-DE0753F3CCE2}" type="pres">
      <dgm:prSet presAssocID="{FBAD9DB2-88C6-426C-B7CA-609AA5EE9919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AC6362-D362-4193-8739-9CAB49232161}" type="pres">
      <dgm:prSet presAssocID="{BDEF650D-C69D-4512-BC80-9370A2BC1DBF}" presName="sibTrans" presStyleCnt="0"/>
      <dgm:spPr/>
    </dgm:pt>
    <dgm:pt modelId="{E36A46BA-1CD6-4FB4-B419-0D93F3D7C0EA}" type="pres">
      <dgm:prSet presAssocID="{46F79A63-58DF-4277-83C7-EFBFAD6E6E57}" presName="composite" presStyleCnt="0"/>
      <dgm:spPr/>
    </dgm:pt>
    <dgm:pt modelId="{FA173E0B-0FCD-4DB8-96E1-9FDFD88E777E}" type="pres">
      <dgm:prSet presAssocID="{46F79A63-58DF-4277-83C7-EFBFAD6E6E57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1B07C5-E11A-49CA-AFDD-628000DAFDC3}" type="pres">
      <dgm:prSet presAssocID="{46F79A63-58DF-4277-83C7-EFBFAD6E6E57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F59845-B360-4D09-9C23-074317ABB278}" type="pres">
      <dgm:prSet presAssocID="{46F79A63-58DF-4277-83C7-EFBFAD6E6E57}" presName="Accent" presStyleLbl="parChTrans1D1" presStyleIdx="2" presStyleCnt="3"/>
      <dgm:spPr/>
    </dgm:pt>
    <dgm:pt modelId="{B70B4C28-2EBC-4265-A294-CD35182EC624}" type="pres">
      <dgm:prSet presAssocID="{46F79A63-58DF-4277-83C7-EFBFAD6E6E57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FA978E0-DF68-4E1E-9C4F-7ED5F85C769B}" srcId="{2895C1DA-C5A0-4CE5-ACC9-5849F7484A3D}" destId="{14BFA154-9752-48B0-B05D-77BD5E2BF339}" srcOrd="0" destOrd="0" parTransId="{3B0E66D0-FE7B-453C-A9AB-85EBC7B57A5E}" sibTransId="{A5FC3DFE-C727-445E-AB2C-F9D811C090DB}"/>
    <dgm:cxn modelId="{3BD71B6F-9EC1-4AC1-A24F-3A28B066603A}" srcId="{46F79A63-58DF-4277-83C7-EFBFAD6E6E57}" destId="{DBB4FDB9-FBD7-49E0-BDF5-6403C8081F31}" srcOrd="1" destOrd="0" parTransId="{BBEB4083-E8A5-45BE-A4FB-3449ED6605FC}" sibTransId="{0F9FCCF8-D9C3-4EA8-8847-AE717E791925}"/>
    <dgm:cxn modelId="{862CCC5E-89E5-4436-A0FA-AA70FD4F9B6C}" type="presOf" srcId="{4F617680-50BD-44BE-945F-E056337E11A9}" destId="{6D66B0CA-913B-41A9-9223-EDA34659AC68}" srcOrd="0" destOrd="2" presId="urn:microsoft.com/office/officeart/2011/layout/TabList"/>
    <dgm:cxn modelId="{C758131E-355B-44F3-A984-E5F09A188B74}" srcId="{2895C1DA-C5A0-4CE5-ACC9-5849F7484A3D}" destId="{CD6E0599-54D4-416D-AC90-D8CF025C34CC}" srcOrd="2" destOrd="0" parTransId="{1F3AA751-F2F1-4C3D-BCD2-7B02AE04C751}" sibTransId="{C1C3ACA4-A6BE-4BFE-8980-1F7A5EE26DA8}"/>
    <dgm:cxn modelId="{FAB5D79A-5492-436E-9433-EBD52175EEA0}" srcId="{17146C5C-325E-4BE1-9471-9A6DE0F8C3E0}" destId="{46F79A63-58DF-4277-83C7-EFBFAD6E6E57}" srcOrd="2" destOrd="0" parTransId="{ED7D7EC5-6D11-4B86-830F-04033C4B2067}" sibTransId="{9317ED1F-A7AC-4267-91CB-9CF1E35FEED3}"/>
    <dgm:cxn modelId="{58939926-681D-4547-ACEB-DB613EDEBBBB}" srcId="{2895C1DA-C5A0-4CE5-ACC9-5849F7484A3D}" destId="{4F617680-50BD-44BE-945F-E056337E11A9}" srcOrd="3" destOrd="0" parTransId="{75850BE3-6D39-4A4B-BD71-F2C4F771F2FD}" sibTransId="{A0AA180D-443E-4F50-972E-79FF485D1421}"/>
    <dgm:cxn modelId="{ADF20EA1-6AC0-4229-8593-2F15D53DAD71}" srcId="{FBAD9DB2-88C6-426C-B7CA-609AA5EE9919}" destId="{36750942-8062-4882-9B84-645C039C2E65}" srcOrd="3" destOrd="0" parTransId="{4A7DE643-1171-431A-8C07-FC3FEB4055AF}" sibTransId="{38A5D428-A782-421E-BD56-B5A4A725FCC6}"/>
    <dgm:cxn modelId="{DD6AAA17-CB21-4308-8AF5-A91D03539E0E}" type="presOf" srcId="{BA15CFBB-3949-4DF4-A0D8-38C144A3B499}" destId="{B70B4C28-2EBC-4265-A294-CD35182EC624}" srcOrd="0" destOrd="1" presId="urn:microsoft.com/office/officeart/2011/layout/TabList"/>
    <dgm:cxn modelId="{C36067FE-98D5-48F7-9276-590546F22BED}" type="presOf" srcId="{162CF194-76BA-41F0-8AD9-AF795DDE62DA}" destId="{69229A65-7DC6-4BBF-BC74-DE0753F3CCE2}" srcOrd="0" destOrd="1" presId="urn:microsoft.com/office/officeart/2011/layout/TabList"/>
    <dgm:cxn modelId="{C81ABC48-C215-4E7C-95E7-FD2F05ACF9C7}" type="presOf" srcId="{17146C5C-325E-4BE1-9471-9A6DE0F8C3E0}" destId="{7DB07018-7F84-45B2-82A8-4633920381C9}" srcOrd="0" destOrd="0" presId="urn:microsoft.com/office/officeart/2011/layout/TabList"/>
    <dgm:cxn modelId="{7C692130-44AE-4D39-8C0F-5F578A3C7759}" srcId="{17146C5C-325E-4BE1-9471-9A6DE0F8C3E0}" destId="{2895C1DA-C5A0-4CE5-ACC9-5849F7484A3D}" srcOrd="0" destOrd="0" parTransId="{0AA77441-DDFB-44A1-8B1C-5CB5B07EFBE5}" sibTransId="{BA2AECD9-2255-4F2E-BA8A-B11D97C1E60A}"/>
    <dgm:cxn modelId="{6982E141-F568-4B55-9E13-0286D2B6A14E}" type="presOf" srcId="{2895C1DA-C5A0-4CE5-ACC9-5849F7484A3D}" destId="{04F628F4-3BA8-4DAA-A04B-E817197B431B}" srcOrd="0" destOrd="0" presId="urn:microsoft.com/office/officeart/2011/layout/TabList"/>
    <dgm:cxn modelId="{BA4F0CCE-3479-47EE-819A-527709805C00}" srcId="{46F79A63-58DF-4277-83C7-EFBFAD6E6E57}" destId="{BA15CFBB-3949-4DF4-A0D8-38C144A3B499}" srcOrd="2" destOrd="0" parTransId="{7ED61E34-B6FC-4C81-B5E1-594EA6B6B71E}" sibTransId="{12B01E88-5DDF-402B-BB8C-1CAC76EEADEA}"/>
    <dgm:cxn modelId="{B32490B5-FE6B-44B7-B50E-3F028EE97B01}" srcId="{2895C1DA-C5A0-4CE5-ACC9-5849F7484A3D}" destId="{F1C667BA-8551-40A0-B6DB-3E0CD0F4DB33}" srcOrd="1" destOrd="0" parTransId="{8AA56204-964C-4A8F-9CEB-FABAD646D40B}" sibTransId="{6CA3C42E-686C-453B-8FB8-D6D46A1C0E1A}"/>
    <dgm:cxn modelId="{0AA14F36-F075-4E49-964F-2FF72541C9C7}" type="presOf" srcId="{46F79A63-58DF-4277-83C7-EFBFAD6E6E57}" destId="{1E1B07C5-E11A-49CA-AFDD-628000DAFDC3}" srcOrd="0" destOrd="0" presId="urn:microsoft.com/office/officeart/2011/layout/TabList"/>
    <dgm:cxn modelId="{D1B2609C-D483-4578-A213-5F00C588808D}" srcId="{17146C5C-325E-4BE1-9471-9A6DE0F8C3E0}" destId="{FBAD9DB2-88C6-426C-B7CA-609AA5EE9919}" srcOrd="1" destOrd="0" parTransId="{DE132303-75DD-4D63-9DA6-3A05B523BD2E}" sibTransId="{BDEF650D-C69D-4512-BC80-9370A2BC1DBF}"/>
    <dgm:cxn modelId="{C7CDBD88-790C-4394-AB0F-5792C61EF99F}" srcId="{FBAD9DB2-88C6-426C-B7CA-609AA5EE9919}" destId="{162CF194-76BA-41F0-8AD9-AF795DDE62DA}" srcOrd="2" destOrd="0" parTransId="{95C4BC9A-96DD-4189-B20E-9C34C37C3D1B}" sibTransId="{31E1B9E9-B33B-4BA9-AD9C-963221E72BB6}"/>
    <dgm:cxn modelId="{43127D65-57DD-4739-AC49-7DB0FE857D52}" type="presOf" srcId="{DBB4FDB9-FBD7-49E0-BDF5-6403C8081F31}" destId="{B70B4C28-2EBC-4265-A294-CD35182EC624}" srcOrd="0" destOrd="0" presId="urn:microsoft.com/office/officeart/2011/layout/TabList"/>
    <dgm:cxn modelId="{A00E6554-C471-43EA-8121-B4CA61F18C9E}" type="presOf" srcId="{CD6E0599-54D4-416D-AC90-D8CF025C34CC}" destId="{6D66B0CA-913B-41A9-9223-EDA34659AC68}" srcOrd="0" destOrd="1" presId="urn:microsoft.com/office/officeart/2011/layout/TabList"/>
    <dgm:cxn modelId="{CF17FAE5-878A-4B5B-BF9C-6408FB2A4A8E}" srcId="{46F79A63-58DF-4277-83C7-EFBFAD6E6E57}" destId="{8558EEE8-D824-42B8-A230-1EEBAB39565E}" srcOrd="0" destOrd="0" parTransId="{806B25FE-33BA-4783-831D-01CABEE0902C}" sibTransId="{7875F437-277D-4349-8D5B-D8314DF29836}"/>
    <dgm:cxn modelId="{A72DDD6E-26FF-4573-B44B-C0AAFB87A0C3}" srcId="{FBAD9DB2-88C6-426C-B7CA-609AA5EE9919}" destId="{3F88DA5C-BD5A-463E-90D7-1466383C2430}" srcOrd="0" destOrd="0" parTransId="{3BE121ED-083F-4535-82AB-AAD108CE256E}" sibTransId="{3AFE0080-D8E2-44A0-A5AD-C9D3A119C7A3}"/>
    <dgm:cxn modelId="{608285A0-9716-468F-AB60-46FD819D583F}" type="presOf" srcId="{8558EEE8-D824-42B8-A230-1EEBAB39565E}" destId="{FA173E0B-0FCD-4DB8-96E1-9FDFD88E777E}" srcOrd="0" destOrd="0" presId="urn:microsoft.com/office/officeart/2011/layout/TabList"/>
    <dgm:cxn modelId="{59C6DD3E-C057-49D2-B041-EDD5638E0575}" type="presOf" srcId="{14BFA154-9752-48B0-B05D-77BD5E2BF339}" destId="{BE072E11-ADBB-4A6C-86DC-BB6608B200F0}" srcOrd="0" destOrd="0" presId="urn:microsoft.com/office/officeart/2011/layout/TabList"/>
    <dgm:cxn modelId="{F6092EFF-A8FE-4D26-A107-002C84CC8552}" type="presOf" srcId="{F1C667BA-8551-40A0-B6DB-3E0CD0F4DB33}" destId="{6D66B0CA-913B-41A9-9223-EDA34659AC68}" srcOrd="0" destOrd="0" presId="urn:microsoft.com/office/officeart/2011/layout/TabList"/>
    <dgm:cxn modelId="{125D448D-6F39-4875-9D56-EDEC4AE603A2}" type="presOf" srcId="{36750942-8062-4882-9B84-645C039C2E65}" destId="{69229A65-7DC6-4BBF-BC74-DE0753F3CCE2}" srcOrd="0" destOrd="2" presId="urn:microsoft.com/office/officeart/2011/layout/TabList"/>
    <dgm:cxn modelId="{C7B84B07-A63A-478B-8DE5-0B5BFDE1638D}" type="presOf" srcId="{3F88DA5C-BD5A-463E-90D7-1466383C2430}" destId="{574B2867-A498-4407-A13A-F47AA8F727EF}" srcOrd="0" destOrd="0" presId="urn:microsoft.com/office/officeart/2011/layout/TabList"/>
    <dgm:cxn modelId="{20786AB6-A3E0-4439-BB79-E6F24D9BA817}" srcId="{FBAD9DB2-88C6-426C-B7CA-609AA5EE9919}" destId="{9A64D689-397A-4FCB-8E4A-128F7F2DC62A}" srcOrd="1" destOrd="0" parTransId="{1831E16C-5DCA-4F7F-9D98-04F8577D1D7E}" sibTransId="{BEEED3B9-EA5A-4731-9F57-50DA59E0545B}"/>
    <dgm:cxn modelId="{DC0E6E4B-AD79-4626-A607-B16D8DD45EF6}" type="presOf" srcId="{9A64D689-397A-4FCB-8E4A-128F7F2DC62A}" destId="{69229A65-7DC6-4BBF-BC74-DE0753F3CCE2}" srcOrd="0" destOrd="0" presId="urn:microsoft.com/office/officeart/2011/layout/TabList"/>
    <dgm:cxn modelId="{E36682B2-E01F-4043-B571-BBBC3BBB424A}" type="presOf" srcId="{FBAD9DB2-88C6-426C-B7CA-609AA5EE9919}" destId="{1E93DEC5-9317-43E0-AF84-2AF3B2CCA20A}" srcOrd="0" destOrd="0" presId="urn:microsoft.com/office/officeart/2011/layout/TabList"/>
    <dgm:cxn modelId="{CA61DD22-4808-4ED3-B1B6-F5F50E1AEF95}" type="presParOf" srcId="{7DB07018-7F84-45B2-82A8-4633920381C9}" destId="{E91F7764-4B84-4065-BEAE-A810D739B58F}" srcOrd="0" destOrd="0" presId="urn:microsoft.com/office/officeart/2011/layout/TabList"/>
    <dgm:cxn modelId="{FEF4CBD9-5986-411E-B82C-DBE9EBEEFAEB}" type="presParOf" srcId="{E91F7764-4B84-4065-BEAE-A810D739B58F}" destId="{BE072E11-ADBB-4A6C-86DC-BB6608B200F0}" srcOrd="0" destOrd="0" presId="urn:microsoft.com/office/officeart/2011/layout/TabList"/>
    <dgm:cxn modelId="{871976AC-DC10-40C9-9111-00994F6B708C}" type="presParOf" srcId="{E91F7764-4B84-4065-BEAE-A810D739B58F}" destId="{04F628F4-3BA8-4DAA-A04B-E817197B431B}" srcOrd="1" destOrd="0" presId="urn:microsoft.com/office/officeart/2011/layout/TabList"/>
    <dgm:cxn modelId="{6F24D1BC-EE01-4085-BD21-3BA5719E8024}" type="presParOf" srcId="{E91F7764-4B84-4065-BEAE-A810D739B58F}" destId="{FAE1E36C-E467-4B43-8612-67E8DF8C3A1D}" srcOrd="2" destOrd="0" presId="urn:microsoft.com/office/officeart/2011/layout/TabList"/>
    <dgm:cxn modelId="{5177DCF0-86A7-4D86-ACC7-A4E849D75797}" type="presParOf" srcId="{7DB07018-7F84-45B2-82A8-4633920381C9}" destId="{6D66B0CA-913B-41A9-9223-EDA34659AC68}" srcOrd="1" destOrd="0" presId="urn:microsoft.com/office/officeart/2011/layout/TabList"/>
    <dgm:cxn modelId="{10B1D963-9543-4771-8180-328FAE9B62FB}" type="presParOf" srcId="{7DB07018-7F84-45B2-82A8-4633920381C9}" destId="{D3351E53-E6C9-41FF-AF81-7AAF80EF0515}" srcOrd="2" destOrd="0" presId="urn:microsoft.com/office/officeart/2011/layout/TabList"/>
    <dgm:cxn modelId="{D4E623ED-A068-41E6-84D6-99B5DFAF3C3F}" type="presParOf" srcId="{7DB07018-7F84-45B2-82A8-4633920381C9}" destId="{BB0377F8-AA9D-4884-860D-6C65B7431E10}" srcOrd="3" destOrd="0" presId="urn:microsoft.com/office/officeart/2011/layout/TabList"/>
    <dgm:cxn modelId="{F09D0350-6681-44F7-B77A-BC36F39FABC3}" type="presParOf" srcId="{BB0377F8-AA9D-4884-860D-6C65B7431E10}" destId="{574B2867-A498-4407-A13A-F47AA8F727EF}" srcOrd="0" destOrd="0" presId="urn:microsoft.com/office/officeart/2011/layout/TabList"/>
    <dgm:cxn modelId="{8839C4C2-9D86-4173-9132-8A20FCE00937}" type="presParOf" srcId="{BB0377F8-AA9D-4884-860D-6C65B7431E10}" destId="{1E93DEC5-9317-43E0-AF84-2AF3B2CCA20A}" srcOrd="1" destOrd="0" presId="urn:microsoft.com/office/officeart/2011/layout/TabList"/>
    <dgm:cxn modelId="{FA4ADAF2-7907-4DA0-8B2B-AA4BDC546C16}" type="presParOf" srcId="{BB0377F8-AA9D-4884-860D-6C65B7431E10}" destId="{E13FC6E1-BCC2-4EFF-B144-A22A0C346C88}" srcOrd="2" destOrd="0" presId="urn:microsoft.com/office/officeart/2011/layout/TabList"/>
    <dgm:cxn modelId="{07CF8AD3-06DA-4A10-9B4A-400410F8E9E5}" type="presParOf" srcId="{7DB07018-7F84-45B2-82A8-4633920381C9}" destId="{69229A65-7DC6-4BBF-BC74-DE0753F3CCE2}" srcOrd="4" destOrd="0" presId="urn:microsoft.com/office/officeart/2011/layout/TabList"/>
    <dgm:cxn modelId="{0D2845BD-14FA-4797-985D-7DB2E5E39626}" type="presParOf" srcId="{7DB07018-7F84-45B2-82A8-4633920381C9}" destId="{F7AC6362-D362-4193-8739-9CAB49232161}" srcOrd="5" destOrd="0" presId="urn:microsoft.com/office/officeart/2011/layout/TabList"/>
    <dgm:cxn modelId="{4FE3CA07-865F-4690-9EBF-F93838DFF7F7}" type="presParOf" srcId="{7DB07018-7F84-45B2-82A8-4633920381C9}" destId="{E36A46BA-1CD6-4FB4-B419-0D93F3D7C0EA}" srcOrd="6" destOrd="0" presId="urn:microsoft.com/office/officeart/2011/layout/TabList"/>
    <dgm:cxn modelId="{81495457-3DC7-432E-B20F-657356BADF28}" type="presParOf" srcId="{E36A46BA-1CD6-4FB4-B419-0D93F3D7C0EA}" destId="{FA173E0B-0FCD-4DB8-96E1-9FDFD88E777E}" srcOrd="0" destOrd="0" presId="urn:microsoft.com/office/officeart/2011/layout/TabList"/>
    <dgm:cxn modelId="{6AB27758-E59C-49F4-8742-8D49F3418D76}" type="presParOf" srcId="{E36A46BA-1CD6-4FB4-B419-0D93F3D7C0EA}" destId="{1E1B07C5-E11A-49CA-AFDD-628000DAFDC3}" srcOrd="1" destOrd="0" presId="urn:microsoft.com/office/officeart/2011/layout/TabList"/>
    <dgm:cxn modelId="{1CFD6772-638D-43AD-86A8-2E6D334117C6}" type="presParOf" srcId="{E36A46BA-1CD6-4FB4-B419-0D93F3D7C0EA}" destId="{C3F59845-B360-4D09-9C23-074317ABB278}" srcOrd="2" destOrd="0" presId="urn:microsoft.com/office/officeart/2011/layout/TabList"/>
    <dgm:cxn modelId="{04DEFEE0-6881-42FB-8727-DB4AA0083532}" type="presParOf" srcId="{7DB07018-7F84-45B2-82A8-4633920381C9}" destId="{B70B4C28-2EBC-4265-A294-CD35182EC624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75BEB-0BF9-4361-94CC-4C1ECC996CAF}">
      <dsp:nvSpPr>
        <dsp:cNvPr id="0" name=""/>
        <dsp:cNvSpPr/>
      </dsp:nvSpPr>
      <dsp:spPr>
        <a:xfrm rot="5400000">
          <a:off x="-281207" y="283150"/>
          <a:ext cx="1874713" cy="1312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>
              <a:solidFill>
                <a:srgbClr val="C00000"/>
              </a:solidFill>
            </a:rPr>
            <a:t>买断</a:t>
          </a:r>
          <a:endParaRPr lang="zh-CN" altLang="en-US" sz="3400" kern="1200" dirty="0">
            <a:solidFill>
              <a:srgbClr val="C00000"/>
            </a:solidFill>
          </a:endParaRPr>
        </a:p>
      </dsp:txBody>
      <dsp:txXfrm rot="-5400000">
        <a:off x="1" y="658093"/>
        <a:ext cx="1312299" cy="562414"/>
      </dsp:txXfrm>
    </dsp:sp>
    <dsp:sp modelId="{BFFB9993-3F0F-4531-82D4-EEBAE12BA50A}">
      <dsp:nvSpPr>
        <dsp:cNvPr id="0" name=""/>
        <dsp:cNvSpPr/>
      </dsp:nvSpPr>
      <dsp:spPr>
        <a:xfrm rot="5400000">
          <a:off x="4277555" y="-2963312"/>
          <a:ext cx="1218563" cy="7149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100" kern="1200" dirty="0" err="1" smtClean="0"/>
            <a:t>Netlibrary</a:t>
          </a:r>
          <a:r>
            <a:rPr lang="zh-CN" altLang="en-US" sz="2100" kern="1200" dirty="0" smtClean="0"/>
            <a:t>、</a:t>
          </a:r>
          <a:r>
            <a:rPr lang="en-US" altLang="zh-CN" sz="2100" kern="1200" dirty="0" err="1" smtClean="0"/>
            <a:t>Myilbrary</a:t>
          </a:r>
          <a:r>
            <a:rPr lang="zh-CN" altLang="en-US" sz="2100" kern="1200" dirty="0" smtClean="0"/>
            <a:t>、酶学方法</a:t>
          </a:r>
          <a:r>
            <a:rPr lang="en-US" altLang="zh-CN" sz="2100" kern="1200" dirty="0" smtClean="0"/>
            <a:t>…</a:t>
          </a:r>
          <a:r>
            <a:rPr lang="zh-CN" altLang="en-US" sz="2100" kern="1200" dirty="0" smtClean="0"/>
            <a:t>（</a:t>
          </a:r>
          <a:r>
            <a:rPr lang="en-US" altLang="zh-CN" sz="2100" kern="1200" dirty="0" smtClean="0"/>
            <a:t>CALIS</a:t>
          </a:r>
          <a:r>
            <a:rPr lang="zh-CN" altLang="en-US" sz="2100" kern="1200" dirty="0" smtClean="0"/>
            <a:t>－</a:t>
          </a:r>
          <a:r>
            <a:rPr lang="en-US" altLang="zh-CN" sz="2100" kern="1200" dirty="0" smtClean="0"/>
            <a:t>DRAA</a:t>
          </a:r>
          <a:r>
            <a:rPr lang="zh-CN" altLang="en-US" sz="2100" kern="1200" dirty="0" smtClean="0"/>
            <a:t>）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100" kern="1200" dirty="0" smtClean="0"/>
            <a:t>Springer</a:t>
          </a:r>
          <a:r>
            <a:rPr lang="zh-CN" altLang="en-US" sz="2100" kern="1200" dirty="0" smtClean="0"/>
            <a:t>、</a:t>
          </a:r>
          <a:r>
            <a:rPr lang="en-US" altLang="zh-CN" sz="2100" kern="1200" dirty="0" smtClean="0"/>
            <a:t>Palgrave</a:t>
          </a:r>
          <a:r>
            <a:rPr lang="zh-CN" altLang="en-US" sz="2100" kern="1200" dirty="0" smtClean="0"/>
            <a:t>、</a:t>
          </a:r>
          <a:r>
            <a:rPr lang="en-US" altLang="zh-CN" sz="2100" kern="1200" dirty="0" smtClean="0"/>
            <a:t>CBO</a:t>
          </a:r>
          <a:r>
            <a:rPr lang="zh-CN" altLang="en-US" sz="2100" kern="1200" dirty="0" smtClean="0"/>
            <a:t>、</a:t>
          </a:r>
          <a:r>
            <a:rPr lang="en-US" altLang="zh-CN" sz="2100" kern="1200" dirty="0" smtClean="0"/>
            <a:t>OSO…</a:t>
          </a:r>
          <a:r>
            <a:rPr lang="zh-CN" altLang="en-US" sz="2100" kern="1200" dirty="0" smtClean="0"/>
            <a:t>（上海集团）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100" kern="1200" dirty="0" smtClean="0"/>
            <a:t>Elsevier </a:t>
          </a:r>
          <a:r>
            <a:rPr lang="en-US" altLang="zh-CN" sz="2100" kern="1200" dirty="0" err="1" smtClean="0"/>
            <a:t>eMRW</a:t>
          </a:r>
          <a:r>
            <a:rPr lang="zh-CN" altLang="en-US" sz="2100" kern="1200" dirty="0" smtClean="0"/>
            <a:t>、</a:t>
          </a:r>
          <a:r>
            <a:rPr lang="en-US" altLang="zh-CN" sz="2100" kern="1200" dirty="0" err="1" smtClean="0"/>
            <a:t>Wiely</a:t>
          </a:r>
          <a:r>
            <a:rPr lang="en-US" altLang="zh-CN" sz="2100" kern="1200" dirty="0" smtClean="0"/>
            <a:t> </a:t>
          </a:r>
          <a:r>
            <a:rPr lang="en-US" altLang="zh-CN" sz="2100" kern="1200" dirty="0" err="1" smtClean="0"/>
            <a:t>eMRW</a:t>
          </a:r>
          <a:r>
            <a:rPr lang="zh-CN" altLang="en-US" sz="2100" kern="1200" dirty="0" smtClean="0"/>
            <a:t>、</a:t>
          </a:r>
          <a:r>
            <a:rPr lang="en-US" altLang="zh-CN" sz="2100" kern="1200" dirty="0" smtClean="0"/>
            <a:t>CRC </a:t>
          </a:r>
          <a:r>
            <a:rPr lang="en-US" altLang="zh-CN" sz="2100" kern="1200" dirty="0" err="1" smtClean="0"/>
            <a:t>NetBasce</a:t>
          </a:r>
          <a:r>
            <a:rPr lang="zh-CN" altLang="en-US" sz="2100" kern="1200" dirty="0" smtClean="0"/>
            <a:t>（单馆）</a:t>
          </a:r>
          <a:endParaRPr lang="zh-CN" altLang="en-US" sz="2100" kern="1200" dirty="0"/>
        </a:p>
      </dsp:txBody>
      <dsp:txXfrm rot="-5400000">
        <a:off x="1312300" y="61428"/>
        <a:ext cx="7089590" cy="1099593"/>
      </dsp:txXfrm>
    </dsp:sp>
    <dsp:sp modelId="{DF3C0D0B-CB65-4D08-9223-8038F4F3270E}">
      <dsp:nvSpPr>
        <dsp:cNvPr id="0" name=""/>
        <dsp:cNvSpPr/>
      </dsp:nvSpPr>
      <dsp:spPr>
        <a:xfrm rot="5400000">
          <a:off x="-281207" y="1966400"/>
          <a:ext cx="1874713" cy="1312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>
              <a:solidFill>
                <a:srgbClr val="C00000"/>
              </a:solidFill>
            </a:rPr>
            <a:t>租用</a:t>
          </a:r>
          <a:endParaRPr lang="zh-CN" altLang="en-US" sz="3400" kern="1200" dirty="0">
            <a:solidFill>
              <a:srgbClr val="C00000"/>
            </a:solidFill>
          </a:endParaRPr>
        </a:p>
      </dsp:txBody>
      <dsp:txXfrm rot="-5400000">
        <a:off x="1" y="2341343"/>
        <a:ext cx="1312299" cy="562414"/>
      </dsp:txXfrm>
    </dsp:sp>
    <dsp:sp modelId="{66996170-E1E6-42E9-BDC8-9844B9453D75}">
      <dsp:nvSpPr>
        <dsp:cNvPr id="0" name=""/>
        <dsp:cNvSpPr/>
      </dsp:nvSpPr>
      <dsp:spPr>
        <a:xfrm rot="5400000">
          <a:off x="4277555" y="-1280062"/>
          <a:ext cx="1218563" cy="7149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100" kern="1200" dirty="0" err="1" smtClean="0"/>
            <a:t>Ebrary</a:t>
          </a:r>
          <a:r>
            <a:rPr lang="en-US" altLang="zh-CN" sz="2100" kern="1200" dirty="0" smtClean="0"/>
            <a:t> Academic Complete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100" kern="1200" dirty="0" err="1" smtClean="0"/>
            <a:t>Knovel</a:t>
          </a:r>
          <a:endParaRPr lang="zh-CN" altLang="en-US" sz="2100" kern="1200" dirty="0"/>
        </a:p>
      </dsp:txBody>
      <dsp:txXfrm rot="-5400000">
        <a:off x="1312300" y="1744678"/>
        <a:ext cx="7089590" cy="1099593"/>
      </dsp:txXfrm>
    </dsp:sp>
    <dsp:sp modelId="{1A987286-0797-4E74-8A5A-B6613C348275}">
      <dsp:nvSpPr>
        <dsp:cNvPr id="0" name=""/>
        <dsp:cNvSpPr/>
      </dsp:nvSpPr>
      <dsp:spPr>
        <a:xfrm rot="5400000">
          <a:off x="-281207" y="3649650"/>
          <a:ext cx="1874713" cy="13122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>
              <a:solidFill>
                <a:srgbClr val="C00000"/>
              </a:solidFill>
            </a:rPr>
            <a:t>DDA</a:t>
          </a:r>
          <a:endParaRPr lang="zh-CN" altLang="en-US" sz="3400" kern="1200" dirty="0">
            <a:solidFill>
              <a:srgbClr val="C00000"/>
            </a:solidFill>
          </a:endParaRPr>
        </a:p>
      </dsp:txBody>
      <dsp:txXfrm rot="-5400000">
        <a:off x="1" y="4024593"/>
        <a:ext cx="1312299" cy="562414"/>
      </dsp:txXfrm>
    </dsp:sp>
    <dsp:sp modelId="{9ECAEE92-0BFD-4C98-95CE-BDA73AEEF847}">
      <dsp:nvSpPr>
        <dsp:cNvPr id="0" name=""/>
        <dsp:cNvSpPr/>
      </dsp:nvSpPr>
      <dsp:spPr>
        <a:xfrm rot="5400000">
          <a:off x="4277555" y="403187"/>
          <a:ext cx="1218563" cy="7149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出版社</a:t>
          </a:r>
          <a:r>
            <a:rPr lang="en-US" altLang="zh-CN" sz="2100" kern="1200" dirty="0" smtClean="0"/>
            <a:t>DDA(EBA-Evidence Based Acquisition; UBCM-Usage Based Collection Management)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集成商</a:t>
          </a:r>
          <a:r>
            <a:rPr lang="en-US" altLang="zh-CN" sz="2100" kern="1200" dirty="0" smtClean="0"/>
            <a:t>DDA—</a:t>
          </a:r>
          <a:r>
            <a:rPr lang="en-US" altLang="zh-CN" sz="2100" kern="1200" dirty="0" err="1" smtClean="0"/>
            <a:t>Ebrary</a:t>
          </a:r>
          <a:r>
            <a:rPr lang="zh-CN" altLang="en-US" sz="2100" kern="1200" dirty="0" smtClean="0"/>
            <a:t>、</a:t>
          </a:r>
          <a:r>
            <a:rPr lang="en-US" altLang="zh-CN" sz="2100" kern="1200" dirty="0" smtClean="0"/>
            <a:t>EBL</a:t>
          </a:r>
          <a:r>
            <a:rPr lang="zh-CN" altLang="en-US" sz="2100" kern="1200" dirty="0" smtClean="0"/>
            <a:t>、</a:t>
          </a:r>
          <a:r>
            <a:rPr lang="en-US" altLang="zh-CN" sz="2100" kern="1200" dirty="0" smtClean="0"/>
            <a:t>Dawson</a:t>
          </a:r>
          <a:endParaRPr lang="zh-CN" altLang="en-US" sz="2100" kern="1200" dirty="0"/>
        </a:p>
      </dsp:txBody>
      <dsp:txXfrm rot="-5400000">
        <a:off x="1312300" y="3427928"/>
        <a:ext cx="7089590" cy="1099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59845-B360-4D09-9C23-074317ABB278}">
      <dsp:nvSpPr>
        <dsp:cNvPr id="0" name=""/>
        <dsp:cNvSpPr/>
      </dsp:nvSpPr>
      <dsp:spPr>
        <a:xfrm>
          <a:off x="0" y="4091911"/>
          <a:ext cx="846137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FC6E1-BCC2-4EFF-B144-A22A0C346C88}">
      <dsp:nvSpPr>
        <dsp:cNvPr id="0" name=""/>
        <dsp:cNvSpPr/>
      </dsp:nvSpPr>
      <dsp:spPr>
        <a:xfrm>
          <a:off x="0" y="2334370"/>
          <a:ext cx="846137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1E36C-E467-4B43-8612-67E8DF8C3A1D}">
      <dsp:nvSpPr>
        <dsp:cNvPr id="0" name=""/>
        <dsp:cNvSpPr/>
      </dsp:nvSpPr>
      <dsp:spPr>
        <a:xfrm>
          <a:off x="0" y="576829"/>
          <a:ext cx="846137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72E11-ADBB-4A6C-86DC-BB6608B200F0}">
      <dsp:nvSpPr>
        <dsp:cNvPr id="0" name=""/>
        <dsp:cNvSpPr/>
      </dsp:nvSpPr>
      <dsp:spPr>
        <a:xfrm>
          <a:off x="2199957" y="643"/>
          <a:ext cx="6261417" cy="57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900" kern="1200" dirty="0"/>
        </a:p>
      </dsp:txBody>
      <dsp:txXfrm>
        <a:off x="2199957" y="643"/>
        <a:ext cx="6261417" cy="576186"/>
      </dsp:txXfrm>
    </dsp:sp>
    <dsp:sp modelId="{04F628F4-3BA8-4DAA-A04B-E817197B431B}">
      <dsp:nvSpPr>
        <dsp:cNvPr id="0" name=""/>
        <dsp:cNvSpPr/>
      </dsp:nvSpPr>
      <dsp:spPr>
        <a:xfrm>
          <a:off x="0" y="643"/>
          <a:ext cx="2199957" cy="5761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>
              <a:solidFill>
                <a:schemeClr val="tx1"/>
              </a:solidFill>
            </a:rPr>
            <a:t>项目要点</a:t>
          </a:r>
          <a:endParaRPr lang="zh-CN" altLang="en-US" sz="2900" kern="1200" dirty="0">
            <a:solidFill>
              <a:schemeClr val="tx1"/>
            </a:solidFill>
          </a:endParaRPr>
        </a:p>
      </dsp:txBody>
      <dsp:txXfrm>
        <a:off x="28132" y="28775"/>
        <a:ext cx="2143693" cy="548054"/>
      </dsp:txXfrm>
    </dsp:sp>
    <dsp:sp modelId="{6D66B0CA-913B-41A9-9223-EDA34659AC68}">
      <dsp:nvSpPr>
        <dsp:cNvPr id="0" name=""/>
        <dsp:cNvSpPr/>
      </dsp:nvSpPr>
      <dsp:spPr>
        <a:xfrm>
          <a:off x="0" y="576829"/>
          <a:ext cx="8461375" cy="115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收录图书</a:t>
          </a:r>
          <a:r>
            <a:rPr lang="en-US" altLang="zh-CN" sz="2100" kern="1200" dirty="0" smtClean="0"/>
            <a:t>492027</a:t>
          </a:r>
          <a:r>
            <a:rPr lang="zh-CN" altLang="en-US" sz="2100" kern="1200" dirty="0" smtClean="0"/>
            <a:t>种、年新书增长约</a:t>
          </a:r>
          <a:r>
            <a:rPr lang="en-US" altLang="zh-CN" sz="2100" kern="1200" dirty="0" smtClean="0"/>
            <a:t>6</a:t>
          </a:r>
          <a:r>
            <a:rPr lang="zh-CN" altLang="en-US" sz="2100" kern="1200" dirty="0" smtClean="0"/>
            <a:t>万种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第一批经费设定</a:t>
          </a:r>
          <a:r>
            <a:rPr lang="en-US" altLang="zh-CN" sz="2100" kern="1200" dirty="0" smtClean="0"/>
            <a:t>40</a:t>
          </a:r>
          <a:r>
            <a:rPr lang="zh-CN" altLang="en-US" sz="2100" kern="1200" dirty="0" smtClean="0"/>
            <a:t>万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取消短期借阅</a:t>
          </a:r>
          <a:endParaRPr lang="zh-CN" altLang="en-US" sz="2100" kern="1200" dirty="0"/>
        </a:p>
      </dsp:txBody>
      <dsp:txXfrm>
        <a:off x="0" y="576829"/>
        <a:ext cx="8461375" cy="1152545"/>
      </dsp:txXfrm>
    </dsp:sp>
    <dsp:sp modelId="{574B2867-A498-4407-A13A-F47AA8F727EF}">
      <dsp:nvSpPr>
        <dsp:cNvPr id="0" name=""/>
        <dsp:cNvSpPr/>
      </dsp:nvSpPr>
      <dsp:spPr>
        <a:xfrm>
          <a:off x="2199957" y="1758184"/>
          <a:ext cx="6261417" cy="57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 smtClean="0"/>
            <a:t>  </a:t>
          </a:r>
          <a:endParaRPr lang="zh-CN" altLang="en-US" sz="2900" kern="1200" dirty="0"/>
        </a:p>
      </dsp:txBody>
      <dsp:txXfrm>
        <a:off x="2199957" y="1758184"/>
        <a:ext cx="6261417" cy="576186"/>
      </dsp:txXfrm>
    </dsp:sp>
    <dsp:sp modelId="{1E93DEC5-9317-43E0-AF84-2AF3B2CCA20A}">
      <dsp:nvSpPr>
        <dsp:cNvPr id="0" name=""/>
        <dsp:cNvSpPr/>
      </dsp:nvSpPr>
      <dsp:spPr>
        <a:xfrm>
          <a:off x="0" y="1758184"/>
          <a:ext cx="2199957" cy="5761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>
              <a:solidFill>
                <a:schemeClr val="tx1"/>
              </a:solidFill>
            </a:rPr>
            <a:t>优点</a:t>
          </a:r>
          <a:endParaRPr lang="zh-CN" altLang="en-US" sz="2900" kern="1200" dirty="0">
            <a:solidFill>
              <a:schemeClr val="tx1"/>
            </a:solidFill>
          </a:endParaRPr>
        </a:p>
      </dsp:txBody>
      <dsp:txXfrm>
        <a:off x="28132" y="1786316"/>
        <a:ext cx="2143693" cy="548054"/>
      </dsp:txXfrm>
    </dsp:sp>
    <dsp:sp modelId="{69229A65-7DC6-4BBF-BC74-DE0753F3CCE2}">
      <dsp:nvSpPr>
        <dsp:cNvPr id="0" name=""/>
        <dsp:cNvSpPr/>
      </dsp:nvSpPr>
      <dsp:spPr>
        <a:xfrm>
          <a:off x="0" y="2334370"/>
          <a:ext cx="8461375" cy="115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覆盖大部分主流学术出版社、覆盖</a:t>
          </a:r>
          <a:r>
            <a:rPr lang="en-US" altLang="zh-CN" sz="2100" kern="1200" dirty="0" err="1" smtClean="0"/>
            <a:t>BkCI</a:t>
          </a:r>
          <a:r>
            <a:rPr lang="zh-CN" altLang="en-US" sz="2100" kern="1200" dirty="0" smtClean="0"/>
            <a:t>的</a:t>
          </a:r>
          <a:r>
            <a:rPr lang="en-US" altLang="zh-CN" sz="2100" kern="1200" dirty="0" smtClean="0"/>
            <a:t>64%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与</a:t>
          </a:r>
          <a:r>
            <a:rPr lang="en-US" altLang="zh-CN" sz="2100" kern="1200" dirty="0" err="1" smtClean="0"/>
            <a:t>Ebrary</a:t>
          </a:r>
          <a:r>
            <a:rPr lang="en-US" altLang="zh-CN" sz="2100" kern="1200" dirty="0" smtClean="0"/>
            <a:t> Academic Complete</a:t>
          </a:r>
          <a:r>
            <a:rPr lang="zh-CN" altLang="en-US" sz="2100" kern="1200" dirty="0" smtClean="0"/>
            <a:t>同一平台，不收平台费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可按册筛选高购买意向的图书</a:t>
          </a:r>
          <a:endParaRPr lang="zh-CN" altLang="en-US" sz="2100" kern="1200" dirty="0"/>
        </a:p>
      </dsp:txBody>
      <dsp:txXfrm>
        <a:off x="0" y="2334370"/>
        <a:ext cx="8461375" cy="1152545"/>
      </dsp:txXfrm>
    </dsp:sp>
    <dsp:sp modelId="{FA173E0B-0FCD-4DB8-96E1-9FDFD88E777E}">
      <dsp:nvSpPr>
        <dsp:cNvPr id="0" name=""/>
        <dsp:cNvSpPr/>
      </dsp:nvSpPr>
      <dsp:spPr>
        <a:xfrm>
          <a:off x="2199957" y="3515725"/>
          <a:ext cx="6261417" cy="57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 smtClean="0"/>
            <a:t>  </a:t>
          </a:r>
          <a:endParaRPr lang="zh-CN" altLang="en-US" sz="2900" kern="1200" dirty="0"/>
        </a:p>
      </dsp:txBody>
      <dsp:txXfrm>
        <a:off x="2199957" y="3515725"/>
        <a:ext cx="6261417" cy="576186"/>
      </dsp:txXfrm>
    </dsp:sp>
    <dsp:sp modelId="{1E1B07C5-E11A-49CA-AFDD-628000DAFDC3}">
      <dsp:nvSpPr>
        <dsp:cNvPr id="0" name=""/>
        <dsp:cNvSpPr/>
      </dsp:nvSpPr>
      <dsp:spPr>
        <a:xfrm>
          <a:off x="0" y="3515725"/>
          <a:ext cx="2199957" cy="5761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kern="1200" dirty="0" smtClean="0">
              <a:solidFill>
                <a:schemeClr val="tx1"/>
              </a:solidFill>
            </a:rPr>
            <a:t>缺点</a:t>
          </a:r>
          <a:endParaRPr lang="zh-CN" altLang="en-US" sz="2900" kern="1200" dirty="0">
            <a:solidFill>
              <a:schemeClr val="tx1"/>
            </a:solidFill>
          </a:endParaRPr>
        </a:p>
      </dsp:txBody>
      <dsp:txXfrm>
        <a:off x="28132" y="3543857"/>
        <a:ext cx="2143693" cy="548054"/>
      </dsp:txXfrm>
    </dsp:sp>
    <dsp:sp modelId="{B70B4C28-2EBC-4265-A294-CD35182EC624}">
      <dsp:nvSpPr>
        <dsp:cNvPr id="0" name=""/>
        <dsp:cNvSpPr/>
      </dsp:nvSpPr>
      <dsp:spPr>
        <a:xfrm>
          <a:off x="0" y="4091911"/>
          <a:ext cx="8461375" cy="115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有</a:t>
          </a:r>
          <a:r>
            <a:rPr lang="en-US" altLang="zh-CN" sz="2100" kern="1200" dirty="0" smtClean="0"/>
            <a:t>DRM</a:t>
          </a:r>
          <a:r>
            <a:rPr lang="zh-CN" altLang="en-US" sz="2100" kern="1200" dirty="0" smtClean="0"/>
            <a:t>和并发用户限制</a:t>
          </a:r>
          <a:endParaRPr lang="zh-CN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 smtClean="0"/>
            <a:t>经费无法控制，经费用完，需追加经费</a:t>
          </a:r>
          <a:endParaRPr lang="zh-CN" altLang="en-US" sz="2100" kern="1200" dirty="0"/>
        </a:p>
      </dsp:txBody>
      <dsp:txXfrm>
        <a:off x="0" y="4091911"/>
        <a:ext cx="8461375" cy="1152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选项卡列表"/>
  <dgm:desc val="用于显示非有序信息块或者分组信息块。非常适合于包含少量级别 1 文本的列表。第一个级别 2 显示在级别 1 文本旁边，其余级别 2 文本显示在级别 1 文本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0.1072</cdr:x>
      <cdr:y>0.62639</cdr:y>
    </cdr:from>
    <cdr:to>
      <cdr:x>0.12669</cdr:x>
      <cdr:y>0.84903</cdr:y>
    </cdr:to>
    <cdr:sp macro="" textlink="">
      <cdr:nvSpPr>
        <cdr:cNvPr id="4" name="圆角矩形 3"/>
        <cdr:cNvSpPr/>
      </cdr:nvSpPr>
      <cdr:spPr bwMode="auto">
        <a:xfrm xmlns:a="http://schemas.openxmlformats.org/drawingml/2006/main">
          <a:off x="792088" y="3240360"/>
          <a:ext cx="144016" cy="115173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00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zh-CN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9pPr>
        </a:lstStyle>
        <a:p xmlns:a="http://schemas.openxmlformats.org/drawingml/2006/main">
          <a:pPr marL="173038" marR="0" indent="-173038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endParaRPr>
        </a:p>
      </cdr:txBody>
    </cdr:sp>
  </cdr:relSizeAnchor>
  <cdr:relSizeAnchor xmlns:cdr="http://schemas.openxmlformats.org/drawingml/2006/chartDrawing">
    <cdr:from>
      <cdr:x>0.02924</cdr:x>
      <cdr:y>0.62639</cdr:y>
    </cdr:from>
    <cdr:to>
      <cdr:x>0.05847</cdr:x>
      <cdr:y>0.8491</cdr:y>
    </cdr:to>
    <cdr:sp macro="" textlink="">
      <cdr:nvSpPr>
        <cdr:cNvPr id="5" name="圆角矩形 4"/>
        <cdr:cNvSpPr/>
      </cdr:nvSpPr>
      <cdr:spPr bwMode="auto">
        <a:xfrm xmlns:a="http://schemas.openxmlformats.org/drawingml/2006/main">
          <a:off x="216024" y="3240360"/>
          <a:ext cx="216024" cy="115212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00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zh-CN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9pPr>
        </a:lstStyle>
        <a:p xmlns:a="http://schemas.openxmlformats.org/drawingml/2006/main">
          <a:pPr marL="173038" marR="0" indent="-173038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endParaRPr>
        </a:p>
      </cdr:txBody>
    </cdr:sp>
  </cdr:relSizeAnchor>
  <cdr:relSizeAnchor xmlns:cdr="http://schemas.openxmlformats.org/drawingml/2006/chartDrawing">
    <cdr:from>
      <cdr:x>0.20465</cdr:x>
      <cdr:y>0.62639</cdr:y>
    </cdr:from>
    <cdr:to>
      <cdr:x>0.22414</cdr:x>
      <cdr:y>0.84903</cdr:y>
    </cdr:to>
    <cdr:sp macro="" textlink="">
      <cdr:nvSpPr>
        <cdr:cNvPr id="6" name="圆角矩形 5"/>
        <cdr:cNvSpPr/>
      </cdr:nvSpPr>
      <cdr:spPr bwMode="auto">
        <a:xfrm xmlns:a="http://schemas.openxmlformats.org/drawingml/2006/main">
          <a:off x="1512168" y="3240360"/>
          <a:ext cx="144016" cy="115173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00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zh-CN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9pPr>
        </a:lstStyle>
        <a:p xmlns:a="http://schemas.openxmlformats.org/drawingml/2006/main">
          <a:pPr marL="173038" marR="0" indent="-173038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endParaRPr>
        </a:p>
      </cdr:txBody>
    </cdr:sp>
  </cdr:relSizeAnchor>
  <cdr:relSizeAnchor xmlns:cdr="http://schemas.openxmlformats.org/drawingml/2006/chartDrawing">
    <cdr:from>
      <cdr:x>0.31185</cdr:x>
      <cdr:y>0.62639</cdr:y>
    </cdr:from>
    <cdr:to>
      <cdr:x>0.33134</cdr:x>
      <cdr:y>0.9187</cdr:y>
    </cdr:to>
    <cdr:sp macro="" textlink="">
      <cdr:nvSpPr>
        <cdr:cNvPr id="7" name="圆角矩形 6"/>
        <cdr:cNvSpPr/>
      </cdr:nvSpPr>
      <cdr:spPr bwMode="auto">
        <a:xfrm xmlns:a="http://schemas.openxmlformats.org/drawingml/2006/main">
          <a:off x="2304256" y="3240360"/>
          <a:ext cx="144016" cy="151216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00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zh-CN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9pPr>
        </a:lstStyle>
        <a:p xmlns:a="http://schemas.openxmlformats.org/drawingml/2006/main">
          <a:pPr marL="173038" marR="0" indent="-173038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endParaRPr>
        </a:p>
      </cdr:txBody>
    </cdr:sp>
  </cdr:relSizeAnchor>
  <cdr:relSizeAnchor xmlns:cdr="http://schemas.openxmlformats.org/drawingml/2006/chartDrawing">
    <cdr:from>
      <cdr:x>0.34109</cdr:x>
      <cdr:y>0.62639</cdr:y>
    </cdr:from>
    <cdr:to>
      <cdr:x>0.36058</cdr:x>
      <cdr:y>0.84903</cdr:y>
    </cdr:to>
    <cdr:sp macro="" textlink="">
      <cdr:nvSpPr>
        <cdr:cNvPr id="8" name="圆角矩形 7"/>
        <cdr:cNvSpPr/>
      </cdr:nvSpPr>
      <cdr:spPr bwMode="auto">
        <a:xfrm xmlns:a="http://schemas.openxmlformats.org/drawingml/2006/main">
          <a:off x="2520280" y="3240360"/>
          <a:ext cx="144016" cy="115173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00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zh-CN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9pPr>
        </a:lstStyle>
        <a:p xmlns:a="http://schemas.openxmlformats.org/drawingml/2006/main">
          <a:pPr marL="173038" marR="0" indent="-173038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endParaRPr>
        </a:p>
      </cdr:txBody>
    </cdr:sp>
  </cdr:relSizeAnchor>
  <cdr:relSizeAnchor xmlns:cdr="http://schemas.openxmlformats.org/drawingml/2006/chartDrawing">
    <cdr:from>
      <cdr:x>0.43854</cdr:x>
      <cdr:y>0.62639</cdr:y>
    </cdr:from>
    <cdr:to>
      <cdr:x>0.46778</cdr:x>
      <cdr:y>0.90478</cdr:y>
    </cdr:to>
    <cdr:sp macro="" textlink="">
      <cdr:nvSpPr>
        <cdr:cNvPr id="9" name="圆角矩形 8"/>
        <cdr:cNvSpPr/>
      </cdr:nvSpPr>
      <cdr:spPr bwMode="auto">
        <a:xfrm xmlns:a="http://schemas.openxmlformats.org/drawingml/2006/main">
          <a:off x="3240360" y="3240360"/>
          <a:ext cx="216024" cy="144016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00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zh-CN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黑体" pitchFamily="49" charset="-122"/>
              <a:cs typeface="+mn-cs"/>
            </a:defRPr>
          </a:lvl9pPr>
        </a:lstStyle>
        <a:p xmlns:a="http://schemas.openxmlformats.org/drawingml/2006/main">
          <a:pPr marL="173038" marR="0" indent="-173038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0.4955</cdr:x>
      <cdr:y>0.51471</cdr:y>
    </cdr:from>
    <cdr:to>
      <cdr:x>0.52252</cdr:x>
      <cdr:y>0.74999</cdr:y>
    </cdr:to>
    <cdr:sp macro="" textlink="">
      <cdr:nvSpPr>
        <cdr:cNvPr id="3" name="圆角矩形 2"/>
        <cdr:cNvSpPr/>
      </cdr:nvSpPr>
      <cdr:spPr bwMode="auto">
        <a:xfrm xmlns:a="http://schemas.openxmlformats.org/drawingml/2006/main">
          <a:off x="3960440" y="2520280"/>
          <a:ext cx="215979" cy="1152099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00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73038" marR="0" indent="-173038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0.8116</cdr:x>
      <cdr:y>0.14084</cdr:y>
    </cdr:from>
    <cdr:to>
      <cdr:x>0.97785</cdr:x>
      <cdr:y>0.22343</cdr:y>
    </cdr:to>
    <cdr:sp macro="" textlink="">
      <cdr:nvSpPr>
        <cdr:cNvPr id="8704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18501" y="1144364"/>
          <a:ext cx="1048490" cy="6710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u="none" strike="noStrike" baseline="0">
              <a:solidFill>
                <a:srgbClr val="663300"/>
              </a:solidFill>
              <a:latin typeface="Palatino Linotype"/>
            </a:rPr>
            <a:t>Serial Expenditures</a:t>
          </a:r>
        </a:p>
        <a:p xmlns:a="http://schemas.openxmlformats.org/drawingml/2006/main">
          <a:pPr algn="l" rtl="0">
            <a:defRPr sz="1000"/>
          </a:pPr>
          <a:r>
            <a:rPr lang="en-US" sz="1200" b="0" i="0" u="none" strike="noStrike" baseline="0">
              <a:solidFill>
                <a:srgbClr val="663300"/>
              </a:solidFill>
              <a:latin typeface="Palatino Linotype"/>
            </a:rPr>
            <a:t>(+402%)</a:t>
          </a:r>
          <a:endParaRPr lang="en-US"/>
        </a:p>
      </cdr:txBody>
    </cdr:sp>
  </cdr:relSizeAnchor>
  <cdr:relSizeAnchor xmlns:cdr="http://schemas.openxmlformats.org/drawingml/2006/chartDrawing">
    <cdr:from>
      <cdr:x>0.81536</cdr:x>
      <cdr:y>0.63124</cdr:y>
    </cdr:from>
    <cdr:to>
      <cdr:x>0.96361</cdr:x>
      <cdr:y>0.71871</cdr:y>
    </cdr:to>
    <cdr:sp macro="" textlink="">
      <cdr:nvSpPr>
        <cdr:cNvPr id="8704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32895" y="5134889"/>
          <a:ext cx="933272" cy="7114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u="none" strike="noStrike" baseline="0">
              <a:solidFill>
                <a:srgbClr val="7030A0"/>
              </a:solidFill>
              <a:latin typeface="Palatino Linotype" pitchFamily="18" charset="0"/>
              <a:cs typeface="Arial"/>
            </a:rPr>
            <a:t>Monograph Unit Cost (+99%)</a:t>
          </a:r>
        </a:p>
      </cdr:txBody>
    </cdr:sp>
  </cdr:relSizeAnchor>
  <cdr:relSizeAnchor xmlns:cdr="http://schemas.openxmlformats.org/drawingml/2006/chartDrawing">
    <cdr:from>
      <cdr:x>0.8171</cdr:x>
      <cdr:y>0.71501</cdr:y>
    </cdr:from>
    <cdr:to>
      <cdr:x>0.9791</cdr:x>
      <cdr:y>0.80081</cdr:y>
    </cdr:to>
    <cdr:sp macro="" textlink="">
      <cdr:nvSpPr>
        <cdr:cNvPr id="8704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43842" y="5816299"/>
          <a:ext cx="1019832" cy="6979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u="none" strike="noStrike" baseline="0">
              <a:solidFill>
                <a:srgbClr val="00B0F0"/>
              </a:solidFill>
              <a:latin typeface="Palatino Linotype" pitchFamily="18" charset="0"/>
              <a:cs typeface="Arial"/>
            </a:rPr>
            <a:t>Monograph Expenditures</a:t>
          </a:r>
        </a:p>
        <a:p xmlns:a="http://schemas.openxmlformats.org/drawingml/2006/main">
          <a:pPr algn="l" rtl="0">
            <a:defRPr sz="1000"/>
          </a:pPr>
          <a:r>
            <a:rPr lang="en-US" sz="1200" b="0" i="0" u="none" strike="noStrike" baseline="0">
              <a:solidFill>
                <a:srgbClr val="00B0F0"/>
              </a:solidFill>
              <a:latin typeface="Palatino Linotype" pitchFamily="18" charset="0"/>
              <a:cs typeface="Arial"/>
            </a:rPr>
            <a:t>(+71%)</a:t>
          </a:r>
        </a:p>
      </cdr:txBody>
    </cdr:sp>
  </cdr:relSizeAnchor>
  <cdr:relSizeAnchor xmlns:cdr="http://schemas.openxmlformats.org/drawingml/2006/chartDrawing">
    <cdr:from>
      <cdr:x>0.82227</cdr:x>
      <cdr:y>0.81153</cdr:y>
    </cdr:from>
    <cdr:to>
      <cdr:x>0.98427</cdr:x>
      <cdr:y>0.89637</cdr:y>
    </cdr:to>
    <cdr:sp macro="" textlink="">
      <cdr:nvSpPr>
        <cdr:cNvPr id="87047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76412" y="6601424"/>
          <a:ext cx="1019832" cy="6901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u="none" strike="noStrike" baseline="0">
              <a:solidFill>
                <a:srgbClr val="00B050"/>
              </a:solidFill>
              <a:latin typeface="Palatino Linotype" pitchFamily="18" charset="0"/>
              <a:cs typeface="Arial"/>
            </a:rPr>
            <a:t>Monographs Purchased </a:t>
          </a:r>
        </a:p>
        <a:p xmlns:a="http://schemas.openxmlformats.org/drawingml/2006/main">
          <a:pPr algn="l" rtl="0">
            <a:defRPr sz="1000"/>
          </a:pPr>
          <a:r>
            <a:rPr lang="en-US" sz="1200" b="0" i="0" u="none" strike="noStrike" baseline="0">
              <a:solidFill>
                <a:srgbClr val="00B050"/>
              </a:solidFill>
              <a:latin typeface="Palatino Linotype" pitchFamily="18" charset="0"/>
              <a:cs typeface="Arial"/>
            </a:rPr>
            <a:t>(10%)</a:t>
          </a:r>
        </a:p>
      </cdr:txBody>
    </cdr:sp>
  </cdr:relSizeAnchor>
  <cdr:relSizeAnchor xmlns:cdr="http://schemas.openxmlformats.org/drawingml/2006/chartDrawing">
    <cdr:from>
      <cdr:x>0.80003</cdr:x>
      <cdr:y>0.93995</cdr:y>
    </cdr:from>
    <cdr:to>
      <cdr:x>0.89663</cdr:x>
      <cdr:y>0.99524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92688" y="4896544"/>
          <a:ext cx="747802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Palatino Linotype" pitchFamily="18" charset="0"/>
            </a:rPr>
            <a:t>2011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DB4A7C58-E580-4714-89E5-2579AFA365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0133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4DC623A4-36D1-49E4-A91E-DD37291C3D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6805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623A4-36D1-49E4-A91E-DD37291C3D9D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3331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623A4-36D1-49E4-A91E-DD37291C3D9D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4486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0BC37-6E66-4C76-BF02-3DEAF5ABB865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0243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0A364D-8D8E-4A2B-A87C-0BED6392DFC6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Book Citation Index</a:t>
            </a:r>
            <a:r>
              <a:rPr lang="zh-CN" altLang="en-US" dirty="0" smtClean="0"/>
              <a:t>（</a:t>
            </a:r>
            <a:r>
              <a:rPr lang="en-US" altLang="zh-CN" dirty="0" err="1" smtClean="0"/>
              <a:t>BkCI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，包含在</a:t>
            </a:r>
            <a:r>
              <a:rPr lang="en-US" altLang="zh-CN" dirty="0" smtClean="0"/>
              <a:t>Web of Science</a:t>
            </a:r>
            <a:r>
              <a:rPr lang="zh-CN" altLang="en-US" dirty="0" smtClean="0"/>
              <a:t>中，收录经专家评审的外文学术图书，我校的</a:t>
            </a:r>
            <a:r>
              <a:rPr lang="en-US" altLang="zh-CN" dirty="0" err="1" smtClean="0"/>
              <a:t>BkCI</a:t>
            </a:r>
            <a:r>
              <a:rPr lang="zh-CN" altLang="en-US" dirty="0" smtClean="0"/>
              <a:t>图书在自然科学、工程技术学科保障率较高，人文社科保障率低，需要加大投入。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0A364D-8D8E-4A2B-A87C-0BED6392DFC6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dirty="0" smtClean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免疫学已经退出</a:t>
            </a:r>
            <a:r>
              <a:rPr lang="en-US" altLang="zh-CN" sz="1200" dirty="0" smtClean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ESI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0A364D-8D8E-4A2B-A87C-0BED6392DFC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623A4-36D1-49E4-A91E-DD37291C3D9D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0706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623A4-36D1-49E4-A91E-DD37291C3D9D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5950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F80EE-BF29-4967-AC03-E5C607580A74}" type="slidenum">
              <a:rPr lang="en-US" altLang="zh-CN" smtClean="0"/>
              <a:pPr/>
              <a:t>35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20%</a:t>
            </a:r>
            <a:r>
              <a:rPr lang="zh-CN" altLang="en-US" dirty="0" smtClean="0"/>
              <a:t>的出版社出版了</a:t>
            </a:r>
            <a:r>
              <a:rPr lang="en-US" altLang="zh-CN" dirty="0" smtClean="0"/>
              <a:t>80%</a:t>
            </a:r>
            <a:r>
              <a:rPr lang="zh-CN" altLang="en-US" dirty="0" smtClean="0"/>
              <a:t>的学术图书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F80EE-BF29-4967-AC03-E5C607580A74}" type="slidenum">
              <a:rPr lang="en-US" altLang="zh-CN" smtClean="0"/>
              <a:pPr/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F80EE-BF29-4967-AC03-E5C607580A74}" type="slidenum">
              <a:rPr lang="en-US" altLang="zh-CN" smtClean="0"/>
              <a:pPr/>
              <a:t>37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JR1-Journal Report 1 </a:t>
            </a:r>
            <a:r>
              <a:rPr lang="zh-CN" altLang="en-US" baseline="0" dirty="0" smtClean="0"/>
              <a:t>按刊按月统计，同一刊会被多个平台收录，</a:t>
            </a:r>
            <a:r>
              <a:rPr lang="en-US" altLang="zh-CN" baseline="0" dirty="0" smtClean="0"/>
              <a:t>ERS</a:t>
            </a:r>
            <a:r>
              <a:rPr lang="zh-CN" altLang="en-US" baseline="0" dirty="0" smtClean="0"/>
              <a:t>对同一份刊的统计进行合并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5F4CB5-F57E-4757-BAB6-484024A32A39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Source:  ARL Statistics 2010-11  Association of Research Libraries, Washington, D.C.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F80EE-BF29-4967-AC03-E5C607580A74}" type="slidenum">
              <a:rPr lang="en-US" altLang="zh-CN" smtClean="0"/>
              <a:pPr/>
              <a:t>38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u="none" strike="noStrike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Number of Libraries Reporting</a:t>
            </a:r>
            <a:r>
              <a:rPr lang="en-US" altLang="zh-CN" dirty="0" smtClean="0"/>
              <a:t> 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113</a:t>
            </a:r>
            <a:r>
              <a:rPr lang="en-US" altLang="zh-CN" dirty="0" smtClean="0"/>
              <a:t> 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－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ARL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 09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F80EE-BF29-4967-AC03-E5C607580A74}" type="slidenum">
              <a:rPr lang="en-US" altLang="zh-CN" smtClean="0"/>
              <a:pPr/>
              <a:t>39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F80EE-BF29-4967-AC03-E5C607580A74}" type="slidenum">
              <a:rPr lang="en-US" altLang="zh-CN" smtClean="0"/>
              <a:pPr/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83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馆藏数量不完整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623A4-36D1-49E4-A91E-DD37291C3D9D}" type="slidenum">
              <a:rPr lang="en-US" altLang="zh-CN" smtClean="0"/>
              <a:pPr>
                <a:defRPr/>
              </a:pPr>
              <a:t>53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198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馆藏数量不完整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623A4-36D1-49E4-A91E-DD37291C3D9D}" type="slidenum">
              <a:rPr lang="en-US" altLang="zh-CN" smtClean="0"/>
              <a:pPr>
                <a:defRPr/>
              </a:pPr>
              <a:t>54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198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 smtClean="0"/>
              <a:t>图书数量：</a:t>
            </a:r>
            <a:r>
              <a:rPr lang="en-US" altLang="zh-CN" dirty="0" err="1" smtClean="0"/>
              <a:t>Netlibrary</a:t>
            </a:r>
            <a:r>
              <a:rPr lang="en-US" altLang="zh-CN" dirty="0" smtClean="0"/>
              <a:t> 1.3</a:t>
            </a:r>
            <a:r>
              <a:rPr lang="zh-CN" altLang="en-US" dirty="0" smtClean="0"/>
              <a:t>种、</a:t>
            </a:r>
            <a:r>
              <a:rPr lang="en-US" altLang="zh-CN" dirty="0" err="1" smtClean="0"/>
              <a:t>Myilbrary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1.5</a:t>
            </a:r>
            <a:r>
              <a:rPr lang="zh-CN" altLang="en-US" baseline="0" dirty="0" smtClean="0"/>
              <a:t>万种</a:t>
            </a:r>
            <a:endParaRPr lang="en-US" altLang="zh-CN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Springer 4.5</a:t>
            </a:r>
            <a:r>
              <a:rPr lang="zh-CN" altLang="en-US" dirty="0" smtClean="0"/>
              <a:t>万种、</a:t>
            </a:r>
            <a:r>
              <a:rPr lang="en-US" altLang="zh-CN" dirty="0" smtClean="0"/>
              <a:t>Palgrave1.3</a:t>
            </a:r>
            <a:r>
              <a:rPr lang="zh-CN" altLang="en-US" dirty="0" smtClean="0"/>
              <a:t>万种、</a:t>
            </a:r>
            <a:r>
              <a:rPr lang="en-US" altLang="zh-CN" dirty="0" smtClean="0"/>
              <a:t>CBO (</a:t>
            </a:r>
            <a:r>
              <a:rPr lang="en-US" altLang="zh-CN" dirty="0" err="1" smtClean="0"/>
              <a:t>Cambrdige</a:t>
            </a:r>
            <a:r>
              <a:rPr lang="en-US" altLang="zh-CN" dirty="0" smtClean="0"/>
              <a:t> book online)1</a:t>
            </a:r>
            <a:r>
              <a:rPr lang="zh-CN" altLang="en-US" dirty="0" smtClean="0"/>
              <a:t>万种、</a:t>
            </a:r>
            <a:r>
              <a:rPr lang="en-US" altLang="zh-CN" dirty="0" smtClean="0"/>
              <a:t>OSO</a:t>
            </a:r>
            <a:r>
              <a:rPr lang="zh-CN" altLang="en-US" dirty="0" smtClean="0"/>
              <a:t>（</a:t>
            </a:r>
            <a:r>
              <a:rPr lang="en-US" altLang="zh-CN" dirty="0" smtClean="0"/>
              <a:t>Oxford </a:t>
            </a:r>
            <a:r>
              <a:rPr lang="en-US" altLang="zh-CN" dirty="0" smtClean="0">
                <a:effectLst/>
              </a:rPr>
              <a:t>Scholarship Online)</a:t>
            </a:r>
            <a:r>
              <a:rPr lang="en-US" altLang="zh-CN" dirty="0" smtClean="0"/>
              <a:t> 1</a:t>
            </a:r>
            <a:r>
              <a:rPr lang="zh-CN" altLang="en-US" dirty="0" smtClean="0"/>
              <a:t>万种</a:t>
            </a: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Ebrary</a:t>
            </a:r>
            <a:r>
              <a:rPr lang="en-US" altLang="zh-CN" dirty="0" smtClean="0"/>
              <a:t> Academic Complete</a:t>
            </a:r>
            <a:r>
              <a:rPr lang="en-US" altLang="zh-CN" baseline="0" dirty="0" smtClean="0"/>
              <a:t> 11</a:t>
            </a:r>
            <a:r>
              <a:rPr lang="zh-CN" altLang="en-US" baseline="0" dirty="0" smtClean="0"/>
              <a:t>万种、</a:t>
            </a:r>
            <a:r>
              <a:rPr lang="en-US" altLang="zh-CN" dirty="0" smtClean="0"/>
              <a:t>Knove5</a:t>
            </a:r>
            <a:r>
              <a:rPr lang="zh-CN" altLang="en-US" dirty="0" smtClean="0"/>
              <a:t>千种</a:t>
            </a: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出版社</a:t>
            </a:r>
            <a:r>
              <a:rPr lang="en-US" altLang="zh-CN" dirty="0" smtClean="0"/>
              <a:t>DDA 1.5</a:t>
            </a:r>
            <a:r>
              <a:rPr lang="zh-CN" altLang="en-US" dirty="0" smtClean="0"/>
              <a:t>万种</a:t>
            </a: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集成商</a:t>
            </a:r>
            <a:r>
              <a:rPr lang="en-US" altLang="zh-CN" dirty="0" smtClean="0"/>
              <a:t>DDA—</a:t>
            </a:r>
            <a:r>
              <a:rPr lang="en-US" altLang="zh-CN" dirty="0" err="1" smtClean="0"/>
              <a:t>Ebrary</a:t>
            </a:r>
            <a:r>
              <a:rPr lang="en-US" altLang="zh-CN" dirty="0" smtClean="0"/>
              <a:t> 49</a:t>
            </a:r>
            <a:r>
              <a:rPr lang="zh-CN" altLang="en-US" dirty="0" smtClean="0"/>
              <a:t>万种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Demand-driven acquisition</a:t>
            </a:r>
            <a:r>
              <a:rPr lang="zh-CN" altLang="en-US" dirty="0" smtClean="0"/>
              <a:t>，</a:t>
            </a:r>
            <a:r>
              <a:rPr lang="en-US" altLang="zh-CN" dirty="0" smtClean="0"/>
              <a:t>DDA</a:t>
            </a:r>
            <a:endParaRPr lang="zh-CN" alt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patron-driven acquisition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PDA</a:t>
            </a:r>
            <a:endParaRPr lang="zh-CN" alt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="1" dirty="0" smtClean="0"/>
          </a:p>
          <a:p>
            <a:r>
              <a:rPr lang="en-US" altLang="zh-CN" b="1" dirty="0" smtClean="0"/>
              <a:t>DDA( Demand-Driven Acquisition )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623A4-36D1-49E4-A91E-DD37291C3D9D}" type="slidenum">
              <a:rPr lang="en-US" altLang="zh-CN" smtClean="0"/>
              <a:pPr>
                <a:defRPr/>
              </a:pPr>
              <a:t>55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7509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Short-Term Loans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天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(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约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10%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单价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)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(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约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15%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单价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)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623A4-36D1-49E4-A91E-DD37291C3D9D}" type="slidenum">
              <a:rPr lang="en-US" altLang="zh-CN" smtClean="0"/>
              <a:pPr>
                <a:defRPr/>
              </a:pPr>
              <a:t>57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19058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623A4-36D1-49E4-A91E-DD37291C3D9D}" type="slidenum">
              <a:rPr lang="en-US" altLang="zh-CN" smtClean="0"/>
              <a:pPr>
                <a:defRPr/>
              </a:pPr>
              <a:t>63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124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0BC37-6E66-4C76-BF02-3DEAF5ABB865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164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D7C2D-3AF1-4602-A6BA-E8FE4BE17B68}" type="slidenum">
              <a:rPr lang="en-US" altLang="zh-CN" smtClean="0"/>
              <a:pPr/>
              <a:t>9</a:t>
            </a:fld>
            <a:endParaRPr lang="en-US" altLang="zh-CN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dirty="0" smtClean="0"/>
              <a:t>连续出版物包括（会议录），电子版馆藏：</a:t>
            </a:r>
            <a:r>
              <a:rPr lang="en-US" altLang="zh-CN" dirty="0" smtClean="0"/>
              <a:t>AIP</a:t>
            </a:r>
            <a:r>
              <a:rPr lang="zh-CN" altLang="en-US" dirty="0" smtClean="0"/>
              <a:t>、</a:t>
            </a:r>
            <a:r>
              <a:rPr lang="en-US" altLang="zh-CN" dirty="0" smtClean="0"/>
              <a:t>IEEE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SPIE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ACM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AIAA 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SAE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ASTM</a:t>
            </a:r>
            <a:r>
              <a:rPr lang="zh-CN" altLang="en-US" dirty="0" smtClean="0"/>
              <a:t>、</a:t>
            </a:r>
            <a:r>
              <a:rPr lang="en-US" altLang="zh-CN" dirty="0" smtClean="0"/>
              <a:t>IEE</a:t>
            </a:r>
            <a:endParaRPr lang="zh-CN" altLang="zh-CN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623A4-36D1-49E4-A91E-DD37291C3D9D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8817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No.1—JCR232</a:t>
            </a:r>
            <a:r>
              <a:rPr lang="zh-CN" altLang="en-US" dirty="0" smtClean="0"/>
              <a:t>个学科排名第一的期刊；</a:t>
            </a:r>
            <a:r>
              <a:rPr lang="en-US" altLang="zh-CN" dirty="0" smtClean="0"/>
              <a:t>Q1-</a:t>
            </a:r>
            <a:r>
              <a:rPr lang="zh-CN" altLang="en-US" dirty="0" smtClean="0"/>
              <a:t>学科排名前</a:t>
            </a:r>
            <a:r>
              <a:rPr lang="en-US" altLang="zh-CN" dirty="0" smtClean="0"/>
              <a:t>25%</a:t>
            </a:r>
            <a:r>
              <a:rPr lang="zh-CN" altLang="en-US" dirty="0" smtClean="0"/>
              <a:t>的期刊。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623A4-36D1-49E4-A91E-DD37291C3D9D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96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623A4-36D1-49E4-A91E-DD37291C3D9D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5724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数据库评估报告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623A4-36D1-49E4-A91E-DD37291C3D9D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9062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623A4-36D1-49E4-A91E-DD37291C3D9D}" type="slidenum">
              <a:rPr lang="en-US" altLang="zh-CN" smtClean="0">
                <a:solidFill>
                  <a:srgbClr val="0000FF"/>
                </a:solidFill>
              </a:rPr>
              <a:pPr>
                <a:defRPr/>
              </a:pPr>
              <a:t>17</a:t>
            </a:fld>
            <a:endParaRPr lang="en-US" altLang="zh-CN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7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JTU-PPT-主模版图片-白底红字-CJ-2011-10-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168525"/>
            <a:ext cx="7953375" cy="1470025"/>
          </a:xfrm>
        </p:spPr>
        <p:txBody>
          <a:bodyPr anchor="ctr" anchorCtr="1"/>
          <a:lstStyle>
            <a:lvl1pPr>
              <a:defRPr sz="5400">
                <a:solidFill>
                  <a:srgbClr val="16388A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1199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149725"/>
            <a:ext cx="6400800" cy="10795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rgbClr val="16388A"/>
                </a:solidFill>
                <a:latin typeface="Modern No. 20" pitchFamily="18" charset="0"/>
                <a:ea typeface="华文新魏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3482538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 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D6FD-2DF5-4527-9C73-F8E3998773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4606010"/>
      </p:ext>
    </p:extLst>
  </p:cSld>
  <p:clrMapOvr>
    <a:masterClrMapping/>
  </p:clrMapOvr>
  <p:transition spd="med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928C-AE45-4558-9C04-D5F57DF0F76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30704"/>
      </p:ext>
    </p:extLst>
  </p:cSld>
  <p:clrMapOvr>
    <a:masterClrMapping/>
  </p:clrMapOvr>
  <p:transition spd="med"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030DF-BB88-4230-A34E-9D3B7D70AF7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94257"/>
      </p:ext>
    </p:extLst>
  </p:cSld>
  <p:clrMapOvr>
    <a:masterClrMapping/>
  </p:clrMapOvr>
  <p:transition spd="med"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EAF1A-DDE1-4B15-B661-4D714825F9B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95062"/>
      </p:ext>
    </p:extLst>
  </p:cSld>
  <p:clrMapOvr>
    <a:masterClrMapping/>
  </p:clrMapOvr>
  <p:transition spd="med"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98FDE-FB71-4338-A378-0B7CDF573F3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60204"/>
      </p:ext>
    </p:extLst>
  </p:cSld>
  <p:clrMapOvr>
    <a:masterClrMapping/>
  </p:clrMapOvr>
  <p:transition spd="med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AA1DD-9577-4618-93D5-D8AC6D7511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05509"/>
      </p:ext>
    </p:extLst>
  </p:cSld>
  <p:clrMapOvr>
    <a:masterClrMapping/>
  </p:clrMapOvr>
  <p:transition spd="med"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188913"/>
            <a:ext cx="2114550" cy="61452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188913"/>
            <a:ext cx="6194425" cy="61452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EC965-0E77-4693-9A2F-260F1BCE6CD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08069"/>
      </p:ext>
    </p:extLst>
  </p:cSld>
  <p:clrMapOvr>
    <a:masterClrMapping/>
  </p:clrMapOvr>
  <p:transition spd="med"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JTU-PPT-主模版图片-白底红字-CJ-2011-10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168525"/>
            <a:ext cx="7953375" cy="1470025"/>
          </a:xfrm>
        </p:spPr>
        <p:txBody>
          <a:bodyPr anchor="ctr" anchorCtr="1"/>
          <a:lstStyle>
            <a:lvl1pPr>
              <a:defRPr sz="5400">
                <a:solidFill>
                  <a:srgbClr val="16388A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1199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149725"/>
            <a:ext cx="6400800" cy="10795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rgbClr val="16388A"/>
                </a:solidFill>
                <a:latin typeface="Modern No. 20" pitchFamily="18" charset="0"/>
                <a:ea typeface="华文新魏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674312"/>
      </p:ext>
    </p:extLst>
  </p:cSld>
  <p:clrMapOvr>
    <a:masterClrMapping/>
  </p:clrMapOvr>
  <p:transition spd="med"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3C79-420D-4EE7-A4DA-41318440019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00430"/>
      </p:ext>
    </p:extLst>
  </p:cSld>
  <p:clrMapOvr>
    <a:masterClrMapping/>
  </p:clrMapOvr>
  <p:transition spd="med"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0E28A-5746-4E29-AF2F-6C83405C3C3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61732"/>
      </p:ext>
    </p:extLst>
  </p:cSld>
  <p:clrMapOvr>
    <a:masterClrMapping/>
  </p:clrMapOvr>
  <p:transition spd="med"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089025"/>
            <a:ext cx="4154488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8688" y="1089025"/>
            <a:ext cx="4154487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644D-C8E6-48E5-B640-1684A67F306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79813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188913"/>
            <a:ext cx="2114550" cy="61452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188913"/>
            <a:ext cx="6194425" cy="61452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 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4482-0FB7-47BE-A2AC-9252F87315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3314572"/>
      </p:ext>
    </p:extLst>
  </p:cSld>
  <p:clrMapOvr>
    <a:masterClrMapping/>
  </p:clrMapOvr>
  <p:transition spd="med"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8B7B-4704-4E2A-9AEF-E18FFFFB2FE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52886"/>
      </p:ext>
    </p:extLst>
  </p:cSld>
  <p:clrMapOvr>
    <a:masterClrMapping/>
  </p:clrMapOvr>
  <p:transition spd="med"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928C-AE45-4558-9C04-D5F57DF0F76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177"/>
      </p:ext>
    </p:extLst>
  </p:cSld>
  <p:clrMapOvr>
    <a:masterClrMapping/>
  </p:clrMapOvr>
  <p:transition spd="med"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030DF-BB88-4230-A34E-9D3B7D70AF7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65170"/>
      </p:ext>
    </p:extLst>
  </p:cSld>
  <p:clrMapOvr>
    <a:masterClrMapping/>
  </p:clrMapOvr>
  <p:transition spd="med"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EAF1A-DDE1-4B15-B661-4D714825F9B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12386"/>
      </p:ext>
    </p:extLst>
  </p:cSld>
  <p:clrMapOvr>
    <a:masterClrMapping/>
  </p:clrMapOvr>
  <p:transition spd="med"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98FDE-FB71-4338-A378-0B7CDF573F3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73550"/>
      </p:ext>
    </p:extLst>
  </p:cSld>
  <p:clrMapOvr>
    <a:masterClrMapping/>
  </p:clrMapOvr>
  <p:transition spd="med"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AA1DD-9577-4618-93D5-D8AC6D7511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28739"/>
      </p:ext>
    </p:extLst>
  </p:cSld>
  <p:clrMapOvr>
    <a:masterClrMapping/>
  </p:clrMapOvr>
  <p:transition spd="med"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188913"/>
            <a:ext cx="2114550" cy="61452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188913"/>
            <a:ext cx="6194425" cy="61452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EC965-0E77-4693-9A2F-260F1BCE6CD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66570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JTU-PPT-主模版图片-白底红字-CJ-2011-10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168525"/>
            <a:ext cx="7953375" cy="1470025"/>
          </a:xfrm>
        </p:spPr>
        <p:txBody>
          <a:bodyPr anchor="ctr" anchorCtr="1"/>
          <a:lstStyle>
            <a:lvl1pPr>
              <a:defRPr sz="8000">
                <a:solidFill>
                  <a:srgbClr val="CC0000"/>
                </a:solidFill>
                <a:latin typeface="叶根友蚕燕隶书(新春版)" pitchFamily="2" charset="-122"/>
                <a:ea typeface="叶根友蚕燕隶书(新春版)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1199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149725"/>
            <a:ext cx="6400800" cy="10795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rgbClr val="16388A"/>
                </a:solidFill>
                <a:latin typeface="Modern No. 20" pitchFamily="18" charset="0"/>
                <a:ea typeface="华文新魏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4847542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D7586-F071-4F90-8A05-2096C64AC79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09436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A3155-0637-44BB-994D-A5307583B97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39723"/>
      </p:ext>
    </p:extLst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089025"/>
            <a:ext cx="4154488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8688" y="1089025"/>
            <a:ext cx="4154487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90D65-456C-469B-93B8-5D7FDD3495E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52799"/>
      </p:ext>
    </p:extLst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55764-F6E3-402D-8E71-8EDEB5DDF1E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55521"/>
      </p:ext>
    </p:extLst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D3A85-D180-4E18-92B5-7FE6FCB549F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03662"/>
      </p:ext>
    </p:extLst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1FF3-3A7E-4967-89A9-A22CE1E0AE9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07154"/>
      </p:ext>
    </p:extLst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8E3EA-B360-40D0-9CFD-7AE312D42C4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09158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ACED-48A2-4AEC-B28A-8E54090BE9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9471694"/>
      </p:ext>
    </p:extLst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F6E31-0E09-4FC6-90B3-A7746E13F34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46111"/>
      </p:ext>
    </p:extLst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CBC11-6FC9-44D1-9D86-D97FE24AEBF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90886"/>
      </p:ext>
    </p:extLst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188913"/>
            <a:ext cx="2114550" cy="61452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188913"/>
            <a:ext cx="6194425" cy="61452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A8A10-A079-4747-BCE5-4401BB44C49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82373"/>
      </p:ext>
    </p:extLst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112" name="Picture 8" descr="SJTU-PPT-主模版图片-白底红字-CJ-2011-10-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99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168525"/>
            <a:ext cx="7953375" cy="1470025"/>
          </a:xfrm>
        </p:spPr>
        <p:txBody>
          <a:bodyPr anchor="ctr" anchorCtr="1"/>
          <a:lstStyle>
            <a:lvl1pPr>
              <a:defRPr sz="8000">
                <a:solidFill>
                  <a:srgbClr val="CC0000"/>
                </a:solidFill>
                <a:latin typeface="叶根友蚕燕隶书(新春版)" pitchFamily="2" charset="-122"/>
                <a:ea typeface="叶根友蚕燕隶书(新春版)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1199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149725"/>
            <a:ext cx="6400800" cy="10795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rgbClr val="16388A"/>
                </a:solidFill>
                <a:latin typeface="Modern No. 20" pitchFamily="18" charset="0"/>
                <a:ea typeface="华文新魏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114569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5CB34-2489-42CB-A09D-DD77AD57907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23545"/>
      </p:ext>
    </p:extLst>
  </p:cSld>
  <p:clrMapOvr>
    <a:masterClrMapping/>
  </p:clrMapOvr>
  <p:transition spd="med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6ABC6-9F72-42E5-9962-6B1E6A1809D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39017"/>
      </p:ext>
    </p:extLst>
  </p:cSld>
  <p:clrMapOvr>
    <a:masterClrMapping/>
  </p:clrMapOvr>
  <p:transition spd="med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089025"/>
            <a:ext cx="4154488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8688" y="1089025"/>
            <a:ext cx="4154487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6BA85-CC85-4784-9635-050AF9C272F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95611"/>
      </p:ext>
    </p:extLst>
  </p:cSld>
  <p:clrMapOvr>
    <a:masterClrMapping/>
  </p:clrMapOvr>
  <p:transition spd="med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1821-A97E-42C7-8D30-7B27A17ACA1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9087"/>
      </p:ext>
    </p:extLst>
  </p:cSld>
  <p:clrMapOvr>
    <a:masterClrMapping/>
  </p:clrMapOvr>
  <p:transition spd="med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141D7-9182-4502-8250-E896A997163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04623"/>
      </p:ext>
    </p:extLst>
  </p:cSld>
  <p:clrMapOvr>
    <a:masterClrMapping/>
  </p:clrMapOvr>
  <p:transition spd="med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BCC28-AD0E-406C-8B6A-10273600163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8893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736E0-291F-495E-8D8E-D68A9449D9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1980121"/>
      </p:ext>
    </p:extLst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F86CE-EF80-445B-935A-E020E82DABC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20937"/>
      </p:ext>
    </p:extLst>
  </p:cSld>
  <p:clrMapOvr>
    <a:masterClrMapping/>
  </p:clrMapOvr>
  <p:transition spd="med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5F9D7-5613-4258-907D-5CE8EF6A2B1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30080"/>
      </p:ext>
    </p:extLst>
  </p:cSld>
  <p:clrMapOvr>
    <a:masterClrMapping/>
  </p:clrMapOvr>
  <p:transition spd="med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8B2D3-5B31-4B6C-AB9E-98F4A9D7BFC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89407"/>
      </p:ext>
    </p:extLst>
  </p:cSld>
  <p:clrMapOvr>
    <a:masterClrMapping/>
  </p:clrMapOvr>
  <p:transition spd="med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188913"/>
            <a:ext cx="2114550" cy="61452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188913"/>
            <a:ext cx="6194425" cy="61452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C7EA5-027F-4D63-BFF0-9F9B85BDE37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60318"/>
      </p:ext>
    </p:extLst>
  </p:cSld>
  <p:clrMapOvr>
    <a:masterClrMapping/>
  </p:clrMapOvr>
  <p:transition spd="med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112" name="Picture 8" descr="SJTU-PPT-主模版图片-白底红字-CJ-2011-10-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99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168525"/>
            <a:ext cx="7953375" cy="1470025"/>
          </a:xfrm>
        </p:spPr>
        <p:txBody>
          <a:bodyPr anchor="ctr" anchorCtr="1"/>
          <a:lstStyle>
            <a:lvl1pPr>
              <a:defRPr sz="8000">
                <a:solidFill>
                  <a:srgbClr val="CC0000"/>
                </a:solidFill>
                <a:latin typeface="叶根友蚕燕隶书(新春版)" pitchFamily="2" charset="-122"/>
                <a:ea typeface="叶根友蚕燕隶书(新春版)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1199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149725"/>
            <a:ext cx="6400800" cy="10795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rgbClr val="16388A"/>
                </a:solidFill>
                <a:latin typeface="Modern No. 20" pitchFamily="18" charset="0"/>
                <a:ea typeface="华文新魏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349086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AFF0C-17AC-4FC4-9D08-8D4FCEA69E4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04163"/>
      </p:ext>
    </p:extLst>
  </p:cSld>
  <p:clrMapOvr>
    <a:masterClrMapping/>
  </p:clrMapOvr>
  <p:transition spd="med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E5AF7-1ACC-41B4-8A89-6CA19FA333E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17391"/>
      </p:ext>
    </p:extLst>
  </p:cSld>
  <p:clrMapOvr>
    <a:masterClrMapping/>
  </p:clrMapOvr>
  <p:transition spd="med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089025"/>
            <a:ext cx="4154488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8688" y="1089025"/>
            <a:ext cx="4154487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F5890-968D-4D39-A204-AE1CCC94729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96760"/>
      </p:ext>
    </p:extLst>
  </p:cSld>
  <p:clrMapOvr>
    <a:masterClrMapping/>
  </p:clrMapOvr>
  <p:transition spd="med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F5E0E-8F9D-40C3-A086-84C85A4D020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46183"/>
      </p:ext>
    </p:extLst>
  </p:cSld>
  <p:clrMapOvr>
    <a:masterClrMapping/>
  </p:clrMapOvr>
  <p:transition spd="med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5268B-59BF-4066-AFBA-609CEF313BF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53202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089025"/>
            <a:ext cx="4154488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8688" y="1089025"/>
            <a:ext cx="4154487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 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A7860-8530-4909-952F-2742B905C1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1761159"/>
      </p:ext>
    </p:extLst>
  </p:cSld>
  <p:clrMapOvr>
    <a:masterClrMapping/>
  </p:clrMapOvr>
  <p:transition spd="med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676DE-E47E-48F8-99A9-4CE91AEC3DD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3475"/>
      </p:ext>
    </p:extLst>
  </p:cSld>
  <p:clrMapOvr>
    <a:masterClrMapping/>
  </p:clrMapOvr>
  <p:transition spd="med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C51DA-9E64-4F79-928E-3104EFD6D61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5358"/>
      </p:ext>
    </p:extLst>
  </p:cSld>
  <p:clrMapOvr>
    <a:masterClrMapping/>
  </p:clrMapOvr>
  <p:transition spd="med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47903-CD7B-4408-9374-EA4DEEC9700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09722"/>
      </p:ext>
    </p:extLst>
  </p:cSld>
  <p:clrMapOvr>
    <a:masterClrMapping/>
  </p:clrMapOvr>
  <p:transition spd="med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F788E-907D-4471-BA49-6C6FE877A97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48103"/>
      </p:ext>
    </p:extLst>
  </p:cSld>
  <p:clrMapOvr>
    <a:masterClrMapping/>
  </p:clrMapOvr>
  <p:transition spd="med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188913"/>
            <a:ext cx="2114550" cy="61452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188913"/>
            <a:ext cx="6194425" cy="61452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942A0-CE36-4734-87F8-5DA73A6E5BA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6390"/>
      </p:ext>
    </p:extLst>
  </p:cSld>
  <p:clrMapOvr>
    <a:masterClrMapping/>
  </p:clrMapOvr>
  <p:transition spd="med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JTU-PPT-主模版图片-白底红字-CJ-2011-10-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9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168525"/>
            <a:ext cx="7953375" cy="1470025"/>
          </a:xfrm>
        </p:spPr>
        <p:txBody>
          <a:bodyPr anchor="ctr" anchorCtr="1"/>
          <a:lstStyle>
            <a:lvl1pPr>
              <a:defRPr sz="5400">
                <a:solidFill>
                  <a:srgbClr val="16388A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1199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149725"/>
            <a:ext cx="6400800" cy="10795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rgbClr val="16388A"/>
                </a:solidFill>
                <a:latin typeface="Modern No. 20" pitchFamily="18" charset="0"/>
                <a:ea typeface="华文新魏" pitchFamily="2" charset="-122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5" name="页脚占位符 4"/>
          <p:cNvSpPr txBox="1">
            <a:spLocks/>
          </p:cNvSpPr>
          <p:nvPr userDrawn="1"/>
        </p:nvSpPr>
        <p:spPr>
          <a:xfrm>
            <a:off x="4644008" y="788194"/>
            <a:ext cx="4248472" cy="840606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zh-CN" altLang="en-US" sz="1600" dirty="0" smtClean="0">
                <a:solidFill>
                  <a:srgbClr val="00999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上海交通大学</a:t>
            </a:r>
            <a:r>
              <a:rPr lang="en-US" altLang="zh-CN" sz="1600" dirty="0" smtClean="0">
                <a:solidFill>
                  <a:srgbClr val="00999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985</a:t>
            </a:r>
            <a:r>
              <a:rPr lang="zh-CN" altLang="en-US" sz="1600" dirty="0" smtClean="0">
                <a:solidFill>
                  <a:srgbClr val="00999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工程三期建设项目</a:t>
            </a:r>
            <a:endParaRPr lang="en-US" altLang="zh-CN" sz="1600" dirty="0" smtClean="0">
              <a:solidFill>
                <a:srgbClr val="009999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 eaLnBrk="0" hangingPunct="0">
              <a:defRPr/>
            </a:pPr>
            <a:r>
              <a:rPr lang="zh-CN" altLang="en-US" sz="1600" dirty="0" smtClean="0">
                <a:solidFill>
                  <a:srgbClr val="00999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绩效评估反馈暨后续重点建设研讨会</a:t>
            </a:r>
            <a:endParaRPr lang="en-US" altLang="zh-CN" sz="1600" dirty="0" smtClean="0">
              <a:solidFill>
                <a:srgbClr val="009999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 eaLnBrk="0" hangingPunct="0">
              <a:defRPr/>
            </a:pPr>
            <a:r>
              <a:rPr lang="en-US" altLang="zh-CN" sz="1600" dirty="0" smtClean="0">
                <a:solidFill>
                  <a:srgbClr val="00999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2014</a:t>
            </a:r>
            <a:r>
              <a:rPr lang="zh-CN" altLang="en-US" sz="1600" dirty="0" smtClean="0">
                <a:solidFill>
                  <a:srgbClr val="00999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1600" dirty="0" smtClean="0">
                <a:solidFill>
                  <a:srgbClr val="00999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1600" dirty="0" smtClean="0">
                <a:solidFill>
                  <a:srgbClr val="00999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sz="1600" dirty="0" smtClean="0">
                <a:solidFill>
                  <a:srgbClr val="00999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25</a:t>
            </a:r>
            <a:r>
              <a:rPr lang="zh-CN" altLang="en-US" sz="1600" dirty="0" smtClean="0">
                <a:solidFill>
                  <a:srgbClr val="00999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日，上海</a:t>
            </a:r>
            <a:endParaRPr lang="zh-CN" altLang="zh-CN" sz="1600" dirty="0">
              <a:solidFill>
                <a:srgbClr val="009999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6948685"/>
      </p:ext>
    </p:extLst>
  </p:cSld>
  <p:clrMapOvr>
    <a:masterClrMapping/>
  </p:clrMapOvr>
  <p:transition spd="med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2014-07-25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pPr>
              <a:defRPr/>
            </a:pPr>
            <a:r>
              <a:rPr smtClean="0"/>
              <a:t>创新型文献信息服务体系及特色资源建设 </a:t>
            </a:r>
            <a:r>
              <a:rPr lang="en-US" altLang="zh-CN" smtClean="0"/>
              <a:t>- SJTUL </a:t>
            </a:r>
            <a:r>
              <a:rPr smtClean="0"/>
              <a:t>陈进</a:t>
            </a:r>
            <a:endParaRPr altLang="zh-CN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7F48E-2B3B-4A48-B9B4-9E04C61D7C00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95846"/>
      </p:ext>
    </p:extLst>
  </p:cSld>
  <p:clrMapOvr>
    <a:masterClrMapping/>
  </p:clrMapOvr>
  <p:transition spd="med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2014-07-25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smtClean="0"/>
              <a:t>创新型文献信息服务体系及特色资源建设 </a:t>
            </a:r>
            <a:r>
              <a:rPr lang="en-US" altLang="zh-CN" smtClean="0"/>
              <a:t>- SJTUL </a:t>
            </a:r>
            <a:r>
              <a:rPr smtClean="0"/>
              <a:t>陈进</a:t>
            </a:r>
            <a:endParaRPr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D4FE5-10F6-4EE4-82EE-8DB31A48D158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28039"/>
      </p:ext>
    </p:extLst>
  </p:cSld>
  <p:clrMapOvr>
    <a:masterClrMapping/>
  </p:clrMapOvr>
  <p:transition spd="med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089025"/>
            <a:ext cx="4154488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8688" y="1089025"/>
            <a:ext cx="4154487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2014-07-25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smtClean="0"/>
              <a:t>创新型文献信息服务体系及特色资源建设 </a:t>
            </a:r>
            <a:r>
              <a:rPr lang="en-US" altLang="zh-CN" smtClean="0"/>
              <a:t>- SJTUL </a:t>
            </a:r>
            <a:r>
              <a:rPr smtClean="0"/>
              <a:t>陈进</a:t>
            </a:r>
            <a:endParaRPr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775B1-FEF2-4196-AEA5-04577011F3C5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3484"/>
      </p:ext>
    </p:extLst>
  </p:cSld>
  <p:clrMapOvr>
    <a:masterClrMapping/>
  </p:clrMapOvr>
  <p:transition spd="med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2014-07-25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smtClean="0"/>
              <a:t>创新型文献信息服务体系及特色资源建设 </a:t>
            </a:r>
            <a:r>
              <a:rPr lang="en-US" altLang="zh-CN" smtClean="0"/>
              <a:t>- SJTUL </a:t>
            </a:r>
            <a:r>
              <a:rPr smtClean="0"/>
              <a:t>陈进</a:t>
            </a:r>
            <a:endParaRPr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B92A-B84F-4670-881D-D930511F64D1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79820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 </a:t>
            </a: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2395D-E3C5-464B-AE7A-34D0624402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9401445"/>
      </p:ext>
    </p:extLst>
  </p:cSld>
  <p:clrMapOvr>
    <a:masterClrMapping/>
  </p:clrMapOvr>
  <p:transition spd="med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F4C41-A847-4D08-80DE-1004F3AA67D9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40629"/>
      </p:ext>
    </p:extLst>
  </p:cSld>
  <p:clrMapOvr>
    <a:masterClrMapping/>
  </p:clrMapOvr>
  <p:transition spd="med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112" name="Picture 8" descr="SJTU-PPT-主模版图片-白底红字-CJ-2011-10-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99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168525"/>
            <a:ext cx="7953375" cy="1470025"/>
          </a:xfrm>
        </p:spPr>
        <p:txBody>
          <a:bodyPr anchor="ctr" anchorCtr="1"/>
          <a:lstStyle>
            <a:lvl1pPr>
              <a:defRPr sz="8000">
                <a:solidFill>
                  <a:srgbClr val="CC0000"/>
                </a:solidFill>
                <a:latin typeface="叶根友蚕燕隶书(新春版)" pitchFamily="2" charset="-122"/>
                <a:ea typeface="叶根友蚕燕隶书(新春版)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1199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149725"/>
            <a:ext cx="6400800" cy="10795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rgbClr val="16388A"/>
                </a:solidFill>
                <a:latin typeface="Modern No. 20" pitchFamily="18" charset="0"/>
                <a:ea typeface="华文新魏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723942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AFF0C-17AC-4FC4-9D08-8D4FCEA69E4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49150"/>
      </p:ext>
    </p:extLst>
  </p:cSld>
  <p:clrMapOvr>
    <a:masterClrMapping/>
  </p:clrMapOvr>
  <p:transition spd="med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E5AF7-1ACC-41B4-8A89-6CA19FA333E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33031"/>
      </p:ext>
    </p:extLst>
  </p:cSld>
  <p:clrMapOvr>
    <a:masterClrMapping/>
  </p:clrMapOvr>
  <p:transition spd="med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089025"/>
            <a:ext cx="4154488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8688" y="1089025"/>
            <a:ext cx="4154487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F5890-968D-4D39-A204-AE1CCC94729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38793"/>
      </p:ext>
    </p:extLst>
  </p:cSld>
  <p:clrMapOvr>
    <a:masterClrMapping/>
  </p:clrMapOvr>
  <p:transition spd="med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F5E0E-8F9D-40C3-A086-84C85A4D020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9777"/>
      </p:ext>
    </p:extLst>
  </p:cSld>
  <p:clrMapOvr>
    <a:masterClrMapping/>
  </p:clrMapOvr>
  <p:transition spd="med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5268B-59BF-4066-AFBA-609CEF313BF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01511"/>
      </p:ext>
    </p:extLst>
  </p:cSld>
  <p:clrMapOvr>
    <a:masterClrMapping/>
  </p:clrMapOvr>
  <p:transition spd="med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676DE-E47E-48F8-99A9-4CE91AEC3DD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75040"/>
      </p:ext>
    </p:extLst>
  </p:cSld>
  <p:clrMapOvr>
    <a:masterClrMapping/>
  </p:clrMapOvr>
  <p:transition spd="med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C51DA-9E64-4F79-928E-3104EFD6D61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60666"/>
      </p:ext>
    </p:extLst>
  </p:cSld>
  <p:clrMapOvr>
    <a:masterClrMapping/>
  </p:clrMapOvr>
  <p:transition spd="med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47903-CD7B-4408-9374-EA4DEEC9700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28984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 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8BE6-51E3-4867-9683-1960ACD16C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2813037"/>
      </p:ext>
    </p:extLst>
  </p:cSld>
  <p:clrMapOvr>
    <a:masterClrMapping/>
  </p:clrMapOvr>
  <p:transition spd="med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F788E-907D-4471-BA49-6C6FE877A97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12633"/>
      </p:ext>
    </p:extLst>
  </p:cSld>
  <p:clrMapOvr>
    <a:masterClrMapping/>
  </p:clrMapOvr>
  <p:transition spd="med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188913"/>
            <a:ext cx="2114550" cy="61452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188913"/>
            <a:ext cx="6194425" cy="61452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942A0-CE36-4734-87F8-5DA73A6E5BA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72326"/>
      </p:ext>
    </p:extLst>
  </p:cSld>
  <p:clrMapOvr>
    <a:masterClrMapping/>
  </p:clrMapOvr>
  <p:transition spd="med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112" name="Picture 8" descr="SJTU-PPT-主模版图片-白底红字-CJ-2011-10-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99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168525"/>
            <a:ext cx="7953375" cy="1470025"/>
          </a:xfrm>
        </p:spPr>
        <p:txBody>
          <a:bodyPr anchor="ctr" anchorCtr="1"/>
          <a:lstStyle>
            <a:lvl1pPr>
              <a:defRPr sz="8000">
                <a:solidFill>
                  <a:srgbClr val="CC0000"/>
                </a:solidFill>
                <a:latin typeface="叶根友蚕燕隶书(新春版)" pitchFamily="2" charset="-122"/>
                <a:ea typeface="叶根友蚕燕隶书(新春版)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1199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149725"/>
            <a:ext cx="6400800" cy="10795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rgbClr val="16388A"/>
                </a:solidFill>
                <a:latin typeface="Modern No. 20" pitchFamily="18" charset="0"/>
                <a:ea typeface="华文新魏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671041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5CB34-2489-42CB-A09D-DD77AD57907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95259"/>
      </p:ext>
    </p:extLst>
  </p:cSld>
  <p:clrMapOvr>
    <a:masterClrMapping/>
  </p:clrMapOvr>
  <p:transition spd="med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6ABC6-9F72-42E5-9962-6B1E6A1809D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24149"/>
      </p:ext>
    </p:extLst>
  </p:cSld>
  <p:clrMapOvr>
    <a:masterClrMapping/>
  </p:clrMapOvr>
  <p:transition spd="med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089025"/>
            <a:ext cx="4154488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8688" y="1089025"/>
            <a:ext cx="4154487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6BA85-CC85-4784-9635-050AF9C272F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6179"/>
      </p:ext>
    </p:extLst>
  </p:cSld>
  <p:clrMapOvr>
    <a:masterClrMapping/>
  </p:clrMapOvr>
  <p:transition spd="med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1821-A97E-42C7-8D30-7B27A17ACA1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51875"/>
      </p:ext>
    </p:extLst>
  </p:cSld>
  <p:clrMapOvr>
    <a:masterClrMapping/>
  </p:clrMapOvr>
  <p:transition spd="med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141D7-9182-4502-8250-E896A997163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27396"/>
      </p:ext>
    </p:extLst>
  </p:cSld>
  <p:clrMapOvr>
    <a:masterClrMapping/>
  </p:clrMapOvr>
  <p:transition spd="med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BCC28-AD0E-406C-8B6A-10273600163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68464"/>
      </p:ext>
    </p:extLst>
  </p:cSld>
  <p:clrMapOvr>
    <a:masterClrMapping/>
  </p:clrMapOvr>
  <p:transition spd="med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F86CE-EF80-445B-935A-E020E82DABC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13439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 </a:t>
            </a: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E6F5C-9B3F-4429-A8AC-5ECE6379B1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1787120"/>
      </p:ext>
    </p:extLst>
  </p:cSld>
  <p:clrMapOvr>
    <a:masterClrMapping/>
  </p:clrMapOvr>
  <p:transition spd="med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5F9D7-5613-4258-907D-5CE8EF6A2B1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96976"/>
      </p:ext>
    </p:extLst>
  </p:cSld>
  <p:clrMapOvr>
    <a:masterClrMapping/>
  </p:clrMapOvr>
  <p:transition spd="med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8B2D3-5B31-4B6C-AB9E-98F4A9D7BFC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59107"/>
      </p:ext>
    </p:extLst>
  </p:cSld>
  <p:clrMapOvr>
    <a:masterClrMapping/>
  </p:clrMapOvr>
  <p:transition spd="med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188913"/>
            <a:ext cx="2114550" cy="61452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188913"/>
            <a:ext cx="6194425" cy="61452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C7EA5-027F-4D63-BFF0-9F9B85BDE37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11682"/>
      </p:ext>
    </p:extLst>
  </p:cSld>
  <p:clrMapOvr>
    <a:masterClrMapping/>
  </p:clrMapOvr>
  <p:transition spd="med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112" name="Picture 8" descr="SJTU-PPT-主模版图片-白底红字-CJ-2011-10-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99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168525"/>
            <a:ext cx="7953375" cy="1470025"/>
          </a:xfrm>
        </p:spPr>
        <p:txBody>
          <a:bodyPr anchor="ctr" anchorCtr="1"/>
          <a:lstStyle>
            <a:lvl1pPr>
              <a:defRPr sz="8000">
                <a:solidFill>
                  <a:srgbClr val="CC0000"/>
                </a:solidFill>
                <a:latin typeface="叶根友蚕燕隶书(新春版)" pitchFamily="2" charset="-122"/>
                <a:ea typeface="叶根友蚕燕隶书(新春版)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1199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149725"/>
            <a:ext cx="6400800" cy="10795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rgbClr val="16388A"/>
                </a:solidFill>
                <a:latin typeface="Modern No. 20" pitchFamily="18" charset="0"/>
                <a:ea typeface="华文新魏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966987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5CB34-2489-42CB-A09D-DD77AD57907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22091"/>
      </p:ext>
    </p:extLst>
  </p:cSld>
  <p:clrMapOvr>
    <a:masterClrMapping/>
  </p:clrMapOvr>
  <p:transition spd="med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6ABC6-9F72-42E5-9962-6B1E6A1809D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77181"/>
      </p:ext>
    </p:extLst>
  </p:cSld>
  <p:clrMapOvr>
    <a:masterClrMapping/>
  </p:clrMapOvr>
  <p:transition spd="med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089025"/>
            <a:ext cx="4154488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8688" y="1089025"/>
            <a:ext cx="4154487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6BA85-CC85-4784-9635-050AF9C272F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44044"/>
      </p:ext>
    </p:extLst>
  </p:cSld>
  <p:clrMapOvr>
    <a:masterClrMapping/>
  </p:clrMapOvr>
  <p:transition spd="med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1821-A97E-42C7-8D30-7B27A17ACA1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55934"/>
      </p:ext>
    </p:extLst>
  </p:cSld>
  <p:clrMapOvr>
    <a:masterClrMapping/>
  </p:clrMapOvr>
  <p:transition spd="med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141D7-9182-4502-8250-E896A997163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21544"/>
      </p:ext>
    </p:extLst>
  </p:cSld>
  <p:clrMapOvr>
    <a:masterClrMapping/>
  </p:clrMapOvr>
  <p:transition spd="med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BCC28-AD0E-406C-8B6A-10273600163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0544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 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97E7-F649-464E-BD9C-862AC18136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2960008"/>
      </p:ext>
    </p:extLst>
  </p:cSld>
  <p:clrMapOvr>
    <a:masterClrMapping/>
  </p:clrMapOvr>
  <p:transition spd="med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F86CE-EF80-445B-935A-E020E82DABC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44037"/>
      </p:ext>
    </p:extLst>
  </p:cSld>
  <p:clrMapOvr>
    <a:masterClrMapping/>
  </p:clrMapOvr>
  <p:transition spd="med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5F9D7-5613-4258-907D-5CE8EF6A2B1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65437"/>
      </p:ext>
    </p:extLst>
  </p:cSld>
  <p:clrMapOvr>
    <a:masterClrMapping/>
  </p:clrMapOvr>
  <p:transition spd="med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8B2D3-5B31-4B6C-AB9E-98F4A9D7BFC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95175"/>
      </p:ext>
    </p:extLst>
  </p:cSld>
  <p:clrMapOvr>
    <a:masterClrMapping/>
  </p:clrMapOvr>
  <p:transition spd="med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188913"/>
            <a:ext cx="2114550" cy="61452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188913"/>
            <a:ext cx="6194425" cy="61452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C7EA5-027F-4D63-BFF0-9F9B85BDE37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06523"/>
      </p:ext>
    </p:extLst>
  </p:cSld>
  <p:clrMapOvr>
    <a:masterClrMapping/>
  </p:clrMapOvr>
  <p:transition spd="med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JTU-PPT-主模版图片-白底红字-CJ-2011-10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168525"/>
            <a:ext cx="7953375" cy="1470025"/>
          </a:xfrm>
        </p:spPr>
        <p:txBody>
          <a:bodyPr anchor="ctr" anchorCtr="1"/>
          <a:lstStyle>
            <a:lvl1pPr>
              <a:defRPr sz="5400">
                <a:solidFill>
                  <a:srgbClr val="16388A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1199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149725"/>
            <a:ext cx="6400800" cy="10795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rgbClr val="16388A"/>
                </a:solidFill>
                <a:latin typeface="Modern No. 20" pitchFamily="18" charset="0"/>
                <a:ea typeface="华文新魏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3692219"/>
      </p:ext>
    </p:extLst>
  </p:cSld>
  <p:clrMapOvr>
    <a:masterClrMapping/>
  </p:clrMapOvr>
  <p:transition spd="med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3C79-420D-4EE7-A4DA-41318440019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18549"/>
      </p:ext>
    </p:extLst>
  </p:cSld>
  <p:clrMapOvr>
    <a:masterClrMapping/>
  </p:clrMapOvr>
  <p:transition spd="med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0E28A-5746-4E29-AF2F-6C83405C3C3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62405"/>
      </p:ext>
    </p:extLst>
  </p:cSld>
  <p:clrMapOvr>
    <a:masterClrMapping/>
  </p:clrMapOvr>
  <p:transition spd="med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089025"/>
            <a:ext cx="4154488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8688" y="1089025"/>
            <a:ext cx="4154487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644D-C8E6-48E5-B640-1684A67F306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05702"/>
      </p:ext>
    </p:extLst>
  </p:cSld>
  <p:clrMapOvr>
    <a:masterClrMapping/>
  </p:clrMapOvr>
  <p:transition spd="med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8B7B-4704-4E2A-9AEF-E18FFFFB2FE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44728"/>
      </p:ext>
    </p:extLst>
  </p:cSld>
  <p:clrMapOvr>
    <a:masterClrMapping/>
  </p:clrMapOvr>
  <p:transition spd="med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928C-AE45-4558-9C04-D5F57DF0F76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29306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 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D02C8-09B7-4AFB-937C-03D7B38488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2521942"/>
      </p:ext>
    </p:extLst>
  </p:cSld>
  <p:clrMapOvr>
    <a:masterClrMapping/>
  </p:clrMapOvr>
  <p:transition spd="med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030DF-BB88-4230-A34E-9D3B7D70AF7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74515"/>
      </p:ext>
    </p:extLst>
  </p:cSld>
  <p:clrMapOvr>
    <a:masterClrMapping/>
  </p:clrMapOvr>
  <p:transition spd="med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EAF1A-DDE1-4B15-B661-4D714825F9B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48272"/>
      </p:ext>
    </p:extLst>
  </p:cSld>
  <p:clrMapOvr>
    <a:masterClrMapping/>
  </p:clrMapOvr>
  <p:transition spd="med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98FDE-FB71-4338-A378-0B7CDF573F3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07654"/>
      </p:ext>
    </p:extLst>
  </p:cSld>
  <p:clrMapOvr>
    <a:masterClrMapping/>
  </p:clrMapOvr>
  <p:transition spd="med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AA1DD-9577-4618-93D5-D8AC6D7511B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21154"/>
      </p:ext>
    </p:extLst>
  </p:cSld>
  <p:clrMapOvr>
    <a:masterClrMapping/>
  </p:clrMapOvr>
  <p:transition spd="med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188913"/>
            <a:ext cx="2114550" cy="61452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188913"/>
            <a:ext cx="6194425" cy="61452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EC965-0E77-4693-9A2F-260F1BCE6CD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00838"/>
      </p:ext>
    </p:extLst>
  </p:cSld>
  <p:clrMapOvr>
    <a:masterClrMapping/>
  </p:clrMapOvr>
  <p:transition spd="med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JTU-PPT-主模版图片-白底红字-CJ-2011-10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168525"/>
            <a:ext cx="7953375" cy="1470025"/>
          </a:xfrm>
        </p:spPr>
        <p:txBody>
          <a:bodyPr anchor="ctr" anchorCtr="1"/>
          <a:lstStyle>
            <a:lvl1pPr>
              <a:defRPr sz="5400">
                <a:solidFill>
                  <a:srgbClr val="16388A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1199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149725"/>
            <a:ext cx="6400800" cy="10795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rgbClr val="16388A"/>
                </a:solidFill>
                <a:latin typeface="Modern No. 20" pitchFamily="18" charset="0"/>
                <a:ea typeface="华文新魏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4706636"/>
      </p:ext>
    </p:extLst>
  </p:cSld>
  <p:clrMapOvr>
    <a:masterClrMapping/>
  </p:clrMapOvr>
  <p:transition spd="med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3C79-420D-4EE7-A4DA-41318440019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83831"/>
      </p:ext>
    </p:extLst>
  </p:cSld>
  <p:clrMapOvr>
    <a:masterClrMapping/>
  </p:clrMapOvr>
  <p:transition spd="med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0E28A-5746-4E29-AF2F-6C83405C3C3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74159"/>
      </p:ext>
    </p:extLst>
  </p:cSld>
  <p:clrMapOvr>
    <a:masterClrMapping/>
  </p:clrMapOvr>
  <p:transition spd="med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089025"/>
            <a:ext cx="4154488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8688" y="1089025"/>
            <a:ext cx="4154487" cy="524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644D-C8E6-48E5-B640-1684A67F306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68314"/>
      </p:ext>
    </p:extLst>
  </p:cSld>
  <p:clrMapOvr>
    <a:masterClrMapping/>
  </p:clrMapOvr>
  <p:transition spd="med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8B7B-4704-4E2A-9AEF-E18FFFFB2FE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21408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9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0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5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8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ChangeArrowheads="1"/>
          </p:cNvSpPr>
          <p:nvPr/>
        </p:nvSpPr>
        <p:spPr bwMode="auto">
          <a:xfrm>
            <a:off x="611188" y="6489700"/>
            <a:ext cx="8493125" cy="174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88913"/>
            <a:ext cx="66611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标题：</a:t>
            </a:r>
            <a:r>
              <a:rPr lang="en-US" altLang="zh-CN" smtClean="0"/>
              <a:t>36</a:t>
            </a:r>
            <a:r>
              <a:rPr lang="zh-CN" altLang="en-US" smtClean="0"/>
              <a:t>号黑体</a:t>
            </a:r>
            <a:r>
              <a:rPr lang="en-US" altLang="zh-CN" smtClean="0"/>
              <a:t>(Arial)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89025"/>
            <a:ext cx="8461375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第一级：</a:t>
            </a:r>
            <a:r>
              <a:rPr lang="en-US" altLang="zh-CN" smtClean="0"/>
              <a:t>28</a:t>
            </a:r>
            <a:r>
              <a:rPr lang="zh-CN" altLang="en-US" smtClean="0"/>
              <a:t>号黑体</a:t>
            </a:r>
            <a:r>
              <a:rPr lang="en-US" altLang="zh-CN" smtClean="0"/>
              <a:t>(Arial)</a:t>
            </a:r>
          </a:p>
          <a:p>
            <a:pPr lvl="1"/>
            <a:r>
              <a:rPr lang="zh-CN" altLang="en-US" smtClean="0"/>
              <a:t>第二级：</a:t>
            </a:r>
            <a:r>
              <a:rPr lang="en-US" altLang="zh-CN" smtClean="0"/>
              <a:t>24</a:t>
            </a:r>
            <a:r>
              <a:rPr lang="zh-CN" altLang="en-US" smtClean="0"/>
              <a:t>号楷体</a:t>
            </a:r>
            <a:r>
              <a:rPr lang="en-US" altLang="zh-CN" smtClean="0"/>
              <a:t>_GB2312(Times New Roman)</a:t>
            </a:r>
            <a:r>
              <a:rPr lang="zh-CN" altLang="en-US" smtClean="0"/>
              <a:t>，粗体</a:t>
            </a:r>
          </a:p>
          <a:p>
            <a:pPr lvl="2"/>
            <a:r>
              <a:rPr lang="zh-CN" altLang="en-US" smtClean="0"/>
              <a:t>第三级：</a:t>
            </a:r>
            <a:r>
              <a:rPr lang="en-US" altLang="zh-CN" smtClean="0"/>
              <a:t>20</a:t>
            </a:r>
            <a:r>
              <a:rPr lang="zh-CN" altLang="en-US" smtClean="0"/>
              <a:t>号华文新魏</a:t>
            </a:r>
            <a:r>
              <a:rPr lang="en-US" altLang="zh-CN" smtClean="0"/>
              <a:t>(Times New Roman)</a:t>
            </a:r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11975" y="6540500"/>
            <a:ext cx="16208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Matura MT Script Capitals" pitchFamily="66" charset="0"/>
                <a:ea typeface="宋体" charset="-122"/>
              </a:defRPr>
            </a:lvl1pPr>
          </a:lstStyle>
          <a:p>
            <a:r>
              <a:rPr lang="en-US" altLang="zh-CN"/>
              <a:t> </a:t>
            </a:r>
          </a:p>
        </p:txBody>
      </p:sp>
      <p:sp>
        <p:nvSpPr>
          <p:cNvPr id="1198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521450"/>
            <a:ext cx="6300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98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527800"/>
            <a:ext cx="7921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3A930AA-56DD-4697-9237-298AE62584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032" name="Picture 9" descr="SJTU-官门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7788"/>
            <a:ext cx="542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090" name="Rectangle 10"/>
          <p:cNvSpPr>
            <a:spLocks noChangeArrowheads="1"/>
          </p:cNvSpPr>
          <p:nvPr/>
        </p:nvSpPr>
        <p:spPr bwMode="auto">
          <a:xfrm>
            <a:off x="431800" y="908050"/>
            <a:ext cx="8640763" cy="71438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16388A">
                  <a:gamma/>
                  <a:tint val="0"/>
                  <a:invGamma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98091" name="Rectangle 11"/>
          <p:cNvSpPr>
            <a:spLocks noChangeArrowheads="1"/>
          </p:cNvSpPr>
          <p:nvPr/>
        </p:nvSpPr>
        <p:spPr bwMode="auto">
          <a:xfrm>
            <a:off x="611188" y="6432550"/>
            <a:ext cx="8493125" cy="428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98092" name="Rectangle 12"/>
          <p:cNvSpPr>
            <a:spLocks noChangeArrowheads="1"/>
          </p:cNvSpPr>
          <p:nvPr/>
        </p:nvSpPr>
        <p:spPr bwMode="auto">
          <a:xfrm>
            <a:off x="611188" y="6489700"/>
            <a:ext cx="8493125" cy="174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1036" name="Picture 14" descr="SJTU-官门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7788"/>
            <a:ext cx="542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095" name="Rectangle 15"/>
          <p:cNvSpPr>
            <a:spLocks noChangeArrowheads="1"/>
          </p:cNvSpPr>
          <p:nvPr/>
        </p:nvSpPr>
        <p:spPr bwMode="auto">
          <a:xfrm>
            <a:off x="431800" y="908050"/>
            <a:ext cx="8640763" cy="71438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16388A">
                  <a:gamma/>
                  <a:tint val="0"/>
                  <a:invGamma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98096" name="Rectangle 16"/>
          <p:cNvSpPr>
            <a:spLocks noChangeArrowheads="1"/>
          </p:cNvSpPr>
          <p:nvPr/>
        </p:nvSpPr>
        <p:spPr bwMode="auto">
          <a:xfrm>
            <a:off x="611188" y="6432550"/>
            <a:ext cx="8493125" cy="428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1039" name="Picture 20" descr="红色系校徽标准版-200x20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55575"/>
            <a:ext cx="681037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SzPct val="120000"/>
        <a:buBlip>
          <a:blip r:embed="rId16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647700" indent="-303213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 b="1">
          <a:solidFill>
            <a:schemeClr val="hlink"/>
          </a:solidFill>
          <a:latin typeface="Times New Roman" pitchFamily="18" charset="0"/>
          <a:ea typeface="楷体_GB2312" pitchFamily="49" charset="-122"/>
        </a:defRPr>
      </a:lvl2pPr>
      <a:lvl3pPr marL="965200" indent="-315913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SzPct val="110000"/>
        <a:buBlip>
          <a:blip r:embed="rId17"/>
        </a:buBlip>
        <a:defRPr sz="2000">
          <a:solidFill>
            <a:schemeClr val="accent2"/>
          </a:solidFill>
          <a:latin typeface="Times New Roman" pitchFamily="18" charset="0"/>
          <a:ea typeface="华文新魏" pitchFamily="2" charset="-122"/>
        </a:defRPr>
      </a:lvl3pPr>
      <a:lvl4pPr marL="173037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138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95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052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509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967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188" y="6489700"/>
            <a:ext cx="8493125" cy="174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solidFill>
                <a:srgbClr val="009999"/>
              </a:solidFill>
              <a:ea typeface="楷体_GB2312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88913"/>
            <a:ext cx="66611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标题：</a:t>
            </a:r>
            <a:r>
              <a:rPr lang="en-US" altLang="zh-CN" smtClean="0"/>
              <a:t>36</a:t>
            </a:r>
            <a:r>
              <a:rPr lang="zh-CN" altLang="en-US" smtClean="0"/>
              <a:t>号黑体</a:t>
            </a:r>
            <a:r>
              <a:rPr lang="en-US" altLang="zh-CN" smtClean="0"/>
              <a:t>(Arial)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89025"/>
            <a:ext cx="8461375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第一级：</a:t>
            </a:r>
            <a:r>
              <a:rPr lang="en-US" altLang="zh-CN" smtClean="0"/>
              <a:t>28</a:t>
            </a:r>
            <a:r>
              <a:rPr lang="zh-CN" altLang="en-US" smtClean="0"/>
              <a:t>号黑体</a:t>
            </a:r>
            <a:r>
              <a:rPr lang="en-US" altLang="zh-CN" smtClean="0"/>
              <a:t>(Arial)</a:t>
            </a:r>
          </a:p>
          <a:p>
            <a:pPr lvl="1"/>
            <a:r>
              <a:rPr lang="zh-CN" altLang="en-US" smtClean="0"/>
              <a:t>第二级：</a:t>
            </a:r>
            <a:r>
              <a:rPr lang="en-US" altLang="zh-CN" smtClean="0"/>
              <a:t>24</a:t>
            </a:r>
            <a:r>
              <a:rPr lang="zh-CN" altLang="en-US" smtClean="0"/>
              <a:t>号楷体</a:t>
            </a:r>
            <a:r>
              <a:rPr lang="en-US" altLang="zh-CN" smtClean="0"/>
              <a:t>_GB2312(Times New Roman)</a:t>
            </a:r>
            <a:r>
              <a:rPr lang="zh-CN" altLang="en-US" smtClean="0"/>
              <a:t>，粗体</a:t>
            </a:r>
          </a:p>
          <a:p>
            <a:pPr lvl="2"/>
            <a:r>
              <a:rPr lang="zh-CN" altLang="en-US" smtClean="0"/>
              <a:t>第三级：</a:t>
            </a:r>
            <a:r>
              <a:rPr lang="en-US" altLang="zh-CN" smtClean="0"/>
              <a:t>20</a:t>
            </a:r>
            <a:r>
              <a:rPr lang="zh-CN" altLang="en-US" smtClean="0"/>
              <a:t>号华文新魏</a:t>
            </a:r>
            <a:r>
              <a:rPr lang="en-US" altLang="zh-CN" smtClean="0"/>
              <a:t>(Times New Roman)</a:t>
            </a:r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11975" y="6540500"/>
            <a:ext cx="16208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Matura MT Script Capitals" pitchFamily="66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98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521450"/>
            <a:ext cx="6300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ctr">
              <a:defRPr sz="1400"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1198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527800"/>
            <a:ext cx="7921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4752D8B7-505B-444B-A1DA-42C084AF078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2" name="Picture 9" descr="SJTU-官门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7788"/>
            <a:ext cx="542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431800" y="908050"/>
            <a:ext cx="8640763" cy="71438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solidFill>
                <a:srgbClr val="009999"/>
              </a:solidFill>
              <a:ea typeface="楷体_GB2312"/>
            </a:endParaRP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611188" y="6432550"/>
            <a:ext cx="8493125" cy="428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solidFill>
                <a:srgbClr val="009999"/>
              </a:solidFill>
              <a:ea typeface="楷体_GB2312"/>
            </a:endParaRP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611188" y="6489700"/>
            <a:ext cx="8493125" cy="174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solidFill>
                <a:srgbClr val="009999"/>
              </a:solidFill>
              <a:ea typeface="楷体_GB2312"/>
            </a:endParaRPr>
          </a:p>
        </p:txBody>
      </p:sp>
      <p:pic>
        <p:nvPicPr>
          <p:cNvPr id="1036" name="Picture 14" descr="SJTU-官门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7788"/>
            <a:ext cx="542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15"/>
          <p:cNvSpPr>
            <a:spLocks noChangeArrowheads="1"/>
          </p:cNvSpPr>
          <p:nvPr/>
        </p:nvSpPr>
        <p:spPr bwMode="auto">
          <a:xfrm>
            <a:off x="431800" y="908050"/>
            <a:ext cx="8640763" cy="71438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solidFill>
                <a:srgbClr val="009999"/>
              </a:solidFill>
              <a:ea typeface="楷体_GB2312"/>
            </a:endParaRPr>
          </a:p>
        </p:txBody>
      </p:sp>
      <p:sp>
        <p:nvSpPr>
          <p:cNvPr id="1038" name="Rectangle 16"/>
          <p:cNvSpPr>
            <a:spLocks noChangeArrowheads="1"/>
          </p:cNvSpPr>
          <p:nvPr/>
        </p:nvSpPr>
        <p:spPr bwMode="auto">
          <a:xfrm>
            <a:off x="611188" y="6432550"/>
            <a:ext cx="8493125" cy="428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solidFill>
                <a:srgbClr val="009999"/>
              </a:solidFill>
              <a:ea typeface="楷体_GB2312"/>
            </a:endParaRPr>
          </a:p>
        </p:txBody>
      </p:sp>
      <p:pic>
        <p:nvPicPr>
          <p:cNvPr id="1039" name="Picture 20" descr="红色系校徽标准版-200x20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55575"/>
            <a:ext cx="681037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53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fontAlgn="base">
        <a:lnSpc>
          <a:spcPct val="110000"/>
        </a:lnSpc>
        <a:spcBef>
          <a:spcPct val="10000"/>
        </a:spcBef>
        <a:spcAft>
          <a:spcPct val="0"/>
        </a:spcAft>
        <a:buSzPct val="120000"/>
        <a:buBlip>
          <a:blip r:embed="rId16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647700" indent="-303213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 b="1">
          <a:solidFill>
            <a:schemeClr val="hlink"/>
          </a:solidFill>
          <a:latin typeface="Times New Roman" pitchFamily="18" charset="0"/>
          <a:ea typeface="楷体_GB2312" pitchFamily="49" charset="-122"/>
          <a:cs typeface="楷体_GB2312"/>
        </a:defRPr>
      </a:lvl2pPr>
      <a:lvl3pPr marL="965200" indent="-315913" algn="l" rtl="0" fontAlgn="base">
        <a:lnSpc>
          <a:spcPct val="110000"/>
        </a:lnSpc>
        <a:spcBef>
          <a:spcPct val="10000"/>
        </a:spcBef>
        <a:spcAft>
          <a:spcPct val="0"/>
        </a:spcAft>
        <a:buSzPct val="110000"/>
        <a:buBlip>
          <a:blip r:embed="rId17"/>
        </a:buBlip>
        <a:defRPr sz="2000">
          <a:solidFill>
            <a:schemeClr val="accent2"/>
          </a:solidFill>
          <a:latin typeface="Times New Roman" pitchFamily="18" charset="0"/>
          <a:ea typeface="华文新魏" pitchFamily="2" charset="-122"/>
          <a:cs typeface="楷体_GB2312"/>
        </a:defRPr>
      </a:lvl3pPr>
      <a:lvl4pPr marL="173037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楷体_GB2312"/>
        </a:defRPr>
      </a:lvl4pPr>
      <a:lvl5pPr marL="21383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  <a:cs typeface="楷体_GB2312"/>
        </a:defRPr>
      </a:lvl5pPr>
      <a:lvl6pPr marL="2595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052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509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967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188" y="6489700"/>
            <a:ext cx="8493125" cy="174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solidFill>
                <a:srgbClr val="009999"/>
              </a:solidFill>
              <a:ea typeface="楷体_GB2312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88913"/>
            <a:ext cx="66611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标题：</a:t>
            </a:r>
            <a:r>
              <a:rPr lang="en-US" altLang="zh-CN" smtClean="0"/>
              <a:t>36</a:t>
            </a:r>
            <a:r>
              <a:rPr lang="zh-CN" altLang="en-US" smtClean="0"/>
              <a:t>号黑体</a:t>
            </a:r>
            <a:r>
              <a:rPr lang="en-US" altLang="zh-CN" smtClean="0"/>
              <a:t>(Arial)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89025"/>
            <a:ext cx="8461375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第一级：</a:t>
            </a:r>
            <a:r>
              <a:rPr lang="en-US" altLang="zh-CN" smtClean="0"/>
              <a:t>28</a:t>
            </a:r>
            <a:r>
              <a:rPr lang="zh-CN" altLang="en-US" smtClean="0"/>
              <a:t>号黑体</a:t>
            </a:r>
            <a:r>
              <a:rPr lang="en-US" altLang="zh-CN" smtClean="0"/>
              <a:t>(Arial)</a:t>
            </a:r>
          </a:p>
          <a:p>
            <a:pPr lvl="1"/>
            <a:r>
              <a:rPr lang="zh-CN" altLang="en-US" smtClean="0"/>
              <a:t>第二级：</a:t>
            </a:r>
            <a:r>
              <a:rPr lang="en-US" altLang="zh-CN" smtClean="0"/>
              <a:t>24</a:t>
            </a:r>
            <a:r>
              <a:rPr lang="zh-CN" altLang="en-US" smtClean="0"/>
              <a:t>号楷体</a:t>
            </a:r>
            <a:r>
              <a:rPr lang="en-US" altLang="zh-CN" smtClean="0"/>
              <a:t>_GB2312(Times New Roman)</a:t>
            </a:r>
            <a:r>
              <a:rPr lang="zh-CN" altLang="en-US" smtClean="0"/>
              <a:t>，粗体</a:t>
            </a:r>
          </a:p>
          <a:p>
            <a:pPr lvl="2"/>
            <a:r>
              <a:rPr lang="zh-CN" altLang="en-US" smtClean="0"/>
              <a:t>第三级：</a:t>
            </a:r>
            <a:r>
              <a:rPr lang="en-US" altLang="zh-CN" smtClean="0"/>
              <a:t>20</a:t>
            </a:r>
            <a:r>
              <a:rPr lang="zh-CN" altLang="en-US" smtClean="0"/>
              <a:t>号华文新魏</a:t>
            </a:r>
            <a:r>
              <a:rPr lang="en-US" altLang="zh-CN" smtClean="0"/>
              <a:t>(Times New Roman)</a:t>
            </a:r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11975" y="6540500"/>
            <a:ext cx="16208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Matura MT Script Capitals" pitchFamily="66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98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521450"/>
            <a:ext cx="6300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ctr">
              <a:defRPr sz="1400"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1198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527800"/>
            <a:ext cx="7921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4752D8B7-505B-444B-A1DA-42C084AF078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2" name="Picture 9" descr="SJTU-官门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7788"/>
            <a:ext cx="542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431800" y="908050"/>
            <a:ext cx="8640763" cy="71438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solidFill>
                <a:srgbClr val="009999"/>
              </a:solidFill>
              <a:ea typeface="楷体_GB2312"/>
            </a:endParaRP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611188" y="6432550"/>
            <a:ext cx="8493125" cy="428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solidFill>
                <a:srgbClr val="009999"/>
              </a:solidFill>
              <a:ea typeface="楷体_GB2312"/>
            </a:endParaRP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611188" y="6489700"/>
            <a:ext cx="8493125" cy="174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solidFill>
                <a:srgbClr val="009999"/>
              </a:solidFill>
              <a:ea typeface="楷体_GB2312"/>
            </a:endParaRPr>
          </a:p>
        </p:txBody>
      </p:sp>
      <p:pic>
        <p:nvPicPr>
          <p:cNvPr id="1036" name="Picture 14" descr="SJTU-官门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7788"/>
            <a:ext cx="542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15"/>
          <p:cNvSpPr>
            <a:spLocks noChangeArrowheads="1"/>
          </p:cNvSpPr>
          <p:nvPr/>
        </p:nvSpPr>
        <p:spPr bwMode="auto">
          <a:xfrm>
            <a:off x="431800" y="908050"/>
            <a:ext cx="8640763" cy="71438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solidFill>
                <a:srgbClr val="009999"/>
              </a:solidFill>
              <a:ea typeface="楷体_GB2312"/>
            </a:endParaRPr>
          </a:p>
        </p:txBody>
      </p:sp>
      <p:sp>
        <p:nvSpPr>
          <p:cNvPr id="1038" name="Rectangle 16"/>
          <p:cNvSpPr>
            <a:spLocks noChangeArrowheads="1"/>
          </p:cNvSpPr>
          <p:nvPr/>
        </p:nvSpPr>
        <p:spPr bwMode="auto">
          <a:xfrm>
            <a:off x="611188" y="6432550"/>
            <a:ext cx="8493125" cy="428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solidFill>
                <a:srgbClr val="009999"/>
              </a:solidFill>
              <a:ea typeface="楷体_GB2312"/>
            </a:endParaRPr>
          </a:p>
        </p:txBody>
      </p:sp>
      <p:pic>
        <p:nvPicPr>
          <p:cNvPr id="1039" name="Picture 20" descr="红色系校徽标准版-200x20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55575"/>
            <a:ext cx="681037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87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fontAlgn="base">
        <a:lnSpc>
          <a:spcPct val="110000"/>
        </a:lnSpc>
        <a:spcBef>
          <a:spcPct val="10000"/>
        </a:spcBef>
        <a:spcAft>
          <a:spcPct val="0"/>
        </a:spcAft>
        <a:buSzPct val="120000"/>
        <a:buBlip>
          <a:blip r:embed="rId16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647700" indent="-303213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 b="1">
          <a:solidFill>
            <a:schemeClr val="hlink"/>
          </a:solidFill>
          <a:latin typeface="Times New Roman" pitchFamily="18" charset="0"/>
          <a:ea typeface="楷体_GB2312" pitchFamily="49" charset="-122"/>
          <a:cs typeface="楷体_GB2312"/>
        </a:defRPr>
      </a:lvl2pPr>
      <a:lvl3pPr marL="965200" indent="-315913" algn="l" rtl="0" fontAlgn="base">
        <a:lnSpc>
          <a:spcPct val="110000"/>
        </a:lnSpc>
        <a:spcBef>
          <a:spcPct val="10000"/>
        </a:spcBef>
        <a:spcAft>
          <a:spcPct val="0"/>
        </a:spcAft>
        <a:buSzPct val="110000"/>
        <a:buBlip>
          <a:blip r:embed="rId17"/>
        </a:buBlip>
        <a:defRPr sz="2000">
          <a:solidFill>
            <a:schemeClr val="accent2"/>
          </a:solidFill>
          <a:latin typeface="Times New Roman" pitchFamily="18" charset="0"/>
          <a:ea typeface="华文新魏" pitchFamily="2" charset="-122"/>
          <a:cs typeface="楷体_GB2312"/>
        </a:defRPr>
      </a:lvl3pPr>
      <a:lvl4pPr marL="173037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楷体_GB2312"/>
        </a:defRPr>
      </a:lvl4pPr>
      <a:lvl5pPr marL="21383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  <a:cs typeface="楷体_GB2312"/>
        </a:defRPr>
      </a:lvl5pPr>
      <a:lvl6pPr marL="2595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052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509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967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188" y="6489700"/>
            <a:ext cx="8493125" cy="174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 smtClean="0">
              <a:solidFill>
                <a:srgbClr val="009999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88913"/>
            <a:ext cx="66611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标题：</a:t>
            </a:r>
            <a:r>
              <a:rPr lang="en-US" altLang="zh-CN" smtClean="0"/>
              <a:t>36</a:t>
            </a:r>
            <a:r>
              <a:rPr lang="zh-CN" altLang="en-US" smtClean="0"/>
              <a:t>号黑体</a:t>
            </a:r>
            <a:r>
              <a:rPr lang="en-US" altLang="zh-CN" smtClean="0"/>
              <a:t>(Arial)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89025"/>
            <a:ext cx="8461375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第一级：</a:t>
            </a:r>
            <a:r>
              <a:rPr lang="en-US" altLang="zh-CN" smtClean="0"/>
              <a:t>28</a:t>
            </a:r>
            <a:r>
              <a:rPr lang="zh-CN" altLang="en-US" smtClean="0"/>
              <a:t>号黑体</a:t>
            </a:r>
            <a:r>
              <a:rPr lang="en-US" altLang="zh-CN" smtClean="0"/>
              <a:t>(Arial)</a:t>
            </a:r>
          </a:p>
          <a:p>
            <a:pPr lvl="1"/>
            <a:r>
              <a:rPr lang="zh-CN" altLang="en-US" smtClean="0"/>
              <a:t>第二级：</a:t>
            </a:r>
            <a:r>
              <a:rPr lang="en-US" altLang="zh-CN" smtClean="0"/>
              <a:t>24</a:t>
            </a:r>
            <a:r>
              <a:rPr lang="zh-CN" altLang="en-US" smtClean="0"/>
              <a:t>号华文楷体</a:t>
            </a:r>
            <a:r>
              <a:rPr lang="en-US" altLang="zh-CN" smtClean="0"/>
              <a:t>(Times New Roman)</a:t>
            </a:r>
            <a:r>
              <a:rPr lang="zh-CN" altLang="en-US" smtClean="0"/>
              <a:t>，粗体</a:t>
            </a:r>
          </a:p>
          <a:p>
            <a:pPr lvl="2"/>
            <a:r>
              <a:rPr lang="zh-CN" altLang="en-US" smtClean="0"/>
              <a:t>第三级：</a:t>
            </a:r>
            <a:r>
              <a:rPr lang="en-US" altLang="zh-CN" smtClean="0"/>
              <a:t>20</a:t>
            </a:r>
            <a:r>
              <a:rPr lang="zh-CN" altLang="en-US" smtClean="0"/>
              <a:t>号华文新魏</a:t>
            </a:r>
            <a:r>
              <a:rPr lang="en-US" altLang="zh-CN" smtClean="0"/>
              <a:t>(Times New Roman)</a:t>
            </a:r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11975" y="6540500"/>
            <a:ext cx="16208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Matura MT Script Capitals" pitchFamily="66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98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521450"/>
            <a:ext cx="6300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ctr">
              <a:defRPr sz="1400">
                <a:ea typeface="华文楷体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1198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527800"/>
            <a:ext cx="7921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52358B0-3EC3-418D-A229-3C22BDF399C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2" name="Picture 9" descr="SJTU-官门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7788"/>
            <a:ext cx="542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431800" y="908050"/>
            <a:ext cx="8640763" cy="71438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 smtClean="0">
              <a:solidFill>
                <a:srgbClr val="009999"/>
              </a:solidFill>
            </a:endParaRP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611188" y="6432550"/>
            <a:ext cx="8493125" cy="428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 smtClean="0">
              <a:solidFill>
                <a:srgbClr val="009999"/>
              </a:solidFill>
            </a:endParaRP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611188" y="6489700"/>
            <a:ext cx="8493125" cy="174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 smtClean="0">
              <a:solidFill>
                <a:srgbClr val="009999"/>
              </a:solidFill>
            </a:endParaRPr>
          </a:p>
        </p:txBody>
      </p:sp>
      <p:pic>
        <p:nvPicPr>
          <p:cNvPr id="1036" name="Picture 14" descr="SJTU-官门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7788"/>
            <a:ext cx="542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15"/>
          <p:cNvSpPr>
            <a:spLocks noChangeArrowheads="1"/>
          </p:cNvSpPr>
          <p:nvPr/>
        </p:nvSpPr>
        <p:spPr bwMode="auto">
          <a:xfrm>
            <a:off x="431800" y="908050"/>
            <a:ext cx="8640763" cy="71438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 smtClean="0">
              <a:solidFill>
                <a:srgbClr val="009999"/>
              </a:solidFill>
            </a:endParaRPr>
          </a:p>
        </p:txBody>
      </p:sp>
      <p:sp>
        <p:nvSpPr>
          <p:cNvPr id="1038" name="Rectangle 16"/>
          <p:cNvSpPr>
            <a:spLocks noChangeArrowheads="1"/>
          </p:cNvSpPr>
          <p:nvPr/>
        </p:nvSpPr>
        <p:spPr bwMode="auto">
          <a:xfrm>
            <a:off x="611188" y="6432550"/>
            <a:ext cx="8493125" cy="428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 smtClean="0">
              <a:solidFill>
                <a:srgbClr val="009999"/>
              </a:solidFill>
            </a:endParaRPr>
          </a:p>
        </p:txBody>
      </p:sp>
      <p:pic>
        <p:nvPicPr>
          <p:cNvPr id="1039" name="Picture 20" descr="红色系校徽标准版-200x20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55575"/>
            <a:ext cx="681037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79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9pPr>
    </p:titleStyle>
    <p:bodyStyle>
      <a:lvl1pPr marL="333375" indent="-333375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SzPct val="120000"/>
        <a:buBlip>
          <a:blip r:embed="rId16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609600" indent="-274638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 b="1">
          <a:solidFill>
            <a:schemeClr val="hlink"/>
          </a:solidFill>
          <a:latin typeface="Times New Roman" pitchFamily="18" charset="0"/>
          <a:ea typeface="华文楷体" pitchFamily="2" charset="-122"/>
        </a:defRPr>
      </a:lvl2pPr>
      <a:lvl3pPr marL="885825" indent="-274638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SzPct val="110000"/>
        <a:buBlip>
          <a:blip r:embed="rId17"/>
        </a:buBlip>
        <a:defRPr sz="2000">
          <a:solidFill>
            <a:schemeClr val="accent2"/>
          </a:solidFill>
          <a:latin typeface="Times New Roman" pitchFamily="18" charset="0"/>
          <a:ea typeface="华文新魏" pitchFamily="2" charset="-122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95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052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509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967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ChangeArrowheads="1"/>
          </p:cNvSpPr>
          <p:nvPr/>
        </p:nvSpPr>
        <p:spPr bwMode="auto">
          <a:xfrm>
            <a:off x="611188" y="6489700"/>
            <a:ext cx="8493125" cy="174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88913"/>
            <a:ext cx="66611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标题：</a:t>
            </a:r>
            <a:r>
              <a:rPr lang="en-US" altLang="zh-CN" smtClean="0"/>
              <a:t>36</a:t>
            </a:r>
            <a:r>
              <a:rPr lang="zh-CN" altLang="en-US" smtClean="0"/>
              <a:t>号黑体</a:t>
            </a:r>
            <a:r>
              <a:rPr lang="en-US" altLang="zh-CN" smtClean="0"/>
              <a:t>(Arial)</a:t>
            </a:r>
          </a:p>
        </p:txBody>
      </p:sp>
      <p:sp>
        <p:nvSpPr>
          <p:cNvPr id="11980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89025"/>
            <a:ext cx="8461375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第一级：</a:t>
            </a:r>
            <a:r>
              <a:rPr lang="en-US" altLang="zh-CN" smtClean="0"/>
              <a:t>28</a:t>
            </a:r>
            <a:r>
              <a:rPr lang="zh-CN" altLang="en-US" smtClean="0"/>
              <a:t>号黑体</a:t>
            </a:r>
            <a:r>
              <a:rPr lang="en-US" altLang="zh-CN" smtClean="0"/>
              <a:t>(Arial)</a:t>
            </a:r>
          </a:p>
          <a:p>
            <a:pPr lvl="1"/>
            <a:r>
              <a:rPr lang="zh-CN" altLang="en-US" smtClean="0"/>
              <a:t>第二级：</a:t>
            </a:r>
            <a:r>
              <a:rPr lang="en-US" altLang="zh-CN" smtClean="0"/>
              <a:t>24</a:t>
            </a:r>
            <a:r>
              <a:rPr lang="zh-CN" altLang="en-US" smtClean="0"/>
              <a:t>号华文楷体</a:t>
            </a:r>
            <a:r>
              <a:rPr lang="en-US" altLang="zh-CN" smtClean="0"/>
              <a:t>(Times New Roman)</a:t>
            </a:r>
            <a:r>
              <a:rPr lang="zh-CN" altLang="en-US" smtClean="0"/>
              <a:t>，粗体</a:t>
            </a:r>
          </a:p>
          <a:p>
            <a:pPr lvl="2"/>
            <a:r>
              <a:rPr lang="zh-CN" altLang="en-US" smtClean="0"/>
              <a:t>第三级：</a:t>
            </a:r>
            <a:r>
              <a:rPr lang="en-US" altLang="zh-CN" smtClean="0"/>
              <a:t>20</a:t>
            </a:r>
            <a:r>
              <a:rPr lang="zh-CN" altLang="en-US" smtClean="0"/>
              <a:t>号华文新魏</a:t>
            </a:r>
            <a:r>
              <a:rPr lang="en-US" altLang="zh-CN" smtClean="0"/>
              <a:t>(Times New Roman)</a:t>
            </a:r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11975" y="6540500"/>
            <a:ext cx="16208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Matura MT Script Capitals" pitchFamily="66" charset="0"/>
                <a:ea typeface="宋体" pitchFamily="2" charset="-122"/>
              </a:defRPr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98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521450"/>
            <a:ext cx="6300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ctr">
              <a:defRPr sz="1400">
                <a:ea typeface="华文楷体" pitchFamily="2" charset="-122"/>
              </a:defRPr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1198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527800"/>
            <a:ext cx="7921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</a:lstStyle>
          <a:p>
            <a:fld id="{B2F7E1C3-5E36-43C4-90EA-4F75CD42543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198089" name="Picture 9" descr="SJTU-官门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27788"/>
            <a:ext cx="542925" cy="430212"/>
          </a:xfrm>
          <a:prstGeom prst="rect">
            <a:avLst/>
          </a:prstGeom>
          <a:noFill/>
        </p:spPr>
      </p:pic>
      <p:sp>
        <p:nvSpPr>
          <p:cNvPr id="1198090" name="Rectangle 10"/>
          <p:cNvSpPr>
            <a:spLocks noChangeArrowheads="1"/>
          </p:cNvSpPr>
          <p:nvPr/>
        </p:nvSpPr>
        <p:spPr bwMode="auto">
          <a:xfrm>
            <a:off x="431800" y="908050"/>
            <a:ext cx="8640763" cy="71438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16388A">
                  <a:gamma/>
                  <a:tint val="0"/>
                  <a:invGamma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1198091" name="Rectangle 11"/>
          <p:cNvSpPr>
            <a:spLocks noChangeArrowheads="1"/>
          </p:cNvSpPr>
          <p:nvPr/>
        </p:nvSpPr>
        <p:spPr bwMode="auto">
          <a:xfrm>
            <a:off x="611188" y="6432550"/>
            <a:ext cx="8493125" cy="428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1198092" name="Rectangle 12"/>
          <p:cNvSpPr>
            <a:spLocks noChangeArrowheads="1"/>
          </p:cNvSpPr>
          <p:nvPr/>
        </p:nvSpPr>
        <p:spPr bwMode="auto">
          <a:xfrm>
            <a:off x="611188" y="6489700"/>
            <a:ext cx="8493125" cy="174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pic>
        <p:nvPicPr>
          <p:cNvPr id="1198094" name="Picture 14" descr="SJTU-官门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27788"/>
            <a:ext cx="542925" cy="430212"/>
          </a:xfrm>
          <a:prstGeom prst="rect">
            <a:avLst/>
          </a:prstGeom>
          <a:noFill/>
        </p:spPr>
      </p:pic>
      <p:sp>
        <p:nvSpPr>
          <p:cNvPr id="1198095" name="Rectangle 15"/>
          <p:cNvSpPr>
            <a:spLocks noChangeArrowheads="1"/>
          </p:cNvSpPr>
          <p:nvPr/>
        </p:nvSpPr>
        <p:spPr bwMode="auto">
          <a:xfrm>
            <a:off x="431800" y="908050"/>
            <a:ext cx="8640763" cy="71438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16388A">
                  <a:gamma/>
                  <a:tint val="0"/>
                  <a:invGamma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1198096" name="Rectangle 16"/>
          <p:cNvSpPr>
            <a:spLocks noChangeArrowheads="1"/>
          </p:cNvSpPr>
          <p:nvPr/>
        </p:nvSpPr>
        <p:spPr bwMode="auto">
          <a:xfrm>
            <a:off x="611188" y="6432550"/>
            <a:ext cx="8493125" cy="428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pic>
        <p:nvPicPr>
          <p:cNvPr id="1198100" name="Picture 20" descr="红色系校徽标准版-200x2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913" y="155575"/>
            <a:ext cx="681037" cy="681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552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9pPr>
    </p:titleStyle>
    <p:bodyStyle>
      <a:lvl1pPr marL="333375" indent="-333375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SzPct val="120000"/>
        <a:buBlip>
          <a:blip r:embed="rId16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609600" indent="-274638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 b="1">
          <a:solidFill>
            <a:schemeClr val="hlink"/>
          </a:solidFill>
          <a:latin typeface="Times New Roman" pitchFamily="18" charset="0"/>
          <a:ea typeface="华文楷体" pitchFamily="2" charset="-122"/>
        </a:defRPr>
      </a:lvl2pPr>
      <a:lvl3pPr marL="885825" indent="-274638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SzPct val="110000"/>
        <a:buBlip>
          <a:blip r:embed="rId17"/>
        </a:buBlip>
        <a:defRPr sz="2000">
          <a:solidFill>
            <a:schemeClr val="accent2"/>
          </a:solidFill>
          <a:latin typeface="Times New Roman" pitchFamily="18" charset="0"/>
          <a:ea typeface="华文新魏" pitchFamily="2" charset="-122"/>
        </a:defRPr>
      </a:lvl3pPr>
      <a:lvl4pPr marL="173037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138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95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052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509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967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ChangeArrowheads="1"/>
          </p:cNvSpPr>
          <p:nvPr/>
        </p:nvSpPr>
        <p:spPr bwMode="auto">
          <a:xfrm>
            <a:off x="611188" y="6489700"/>
            <a:ext cx="8493125" cy="174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88913"/>
            <a:ext cx="66611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标题：</a:t>
            </a:r>
            <a:r>
              <a:rPr lang="en-US" altLang="zh-CN" smtClean="0"/>
              <a:t>36</a:t>
            </a:r>
            <a:r>
              <a:rPr lang="zh-CN" altLang="en-US" smtClean="0"/>
              <a:t>号黑体</a:t>
            </a:r>
            <a:r>
              <a:rPr lang="en-US" altLang="zh-CN" smtClean="0"/>
              <a:t>(Arial)</a:t>
            </a:r>
          </a:p>
        </p:txBody>
      </p:sp>
      <p:sp>
        <p:nvSpPr>
          <p:cNvPr id="11980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89025"/>
            <a:ext cx="8461375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第一级：</a:t>
            </a:r>
            <a:r>
              <a:rPr lang="en-US" altLang="zh-CN" smtClean="0"/>
              <a:t>28</a:t>
            </a:r>
            <a:r>
              <a:rPr lang="zh-CN" altLang="en-US" smtClean="0"/>
              <a:t>号黑体</a:t>
            </a:r>
            <a:r>
              <a:rPr lang="en-US" altLang="zh-CN" smtClean="0"/>
              <a:t>(Arial)</a:t>
            </a:r>
          </a:p>
          <a:p>
            <a:pPr lvl="1"/>
            <a:r>
              <a:rPr lang="zh-CN" altLang="en-US" smtClean="0"/>
              <a:t>第二级：</a:t>
            </a:r>
            <a:r>
              <a:rPr lang="en-US" altLang="zh-CN" smtClean="0"/>
              <a:t>24</a:t>
            </a:r>
            <a:r>
              <a:rPr lang="zh-CN" altLang="en-US" smtClean="0"/>
              <a:t>号华文楷体</a:t>
            </a:r>
            <a:r>
              <a:rPr lang="en-US" altLang="zh-CN" smtClean="0"/>
              <a:t>(Times New Roman)</a:t>
            </a:r>
            <a:r>
              <a:rPr lang="zh-CN" altLang="en-US" smtClean="0"/>
              <a:t>，粗体</a:t>
            </a:r>
          </a:p>
          <a:p>
            <a:pPr lvl="2"/>
            <a:r>
              <a:rPr lang="zh-CN" altLang="en-US" smtClean="0"/>
              <a:t>第三级：</a:t>
            </a:r>
            <a:r>
              <a:rPr lang="en-US" altLang="zh-CN" smtClean="0"/>
              <a:t>20</a:t>
            </a:r>
            <a:r>
              <a:rPr lang="zh-CN" altLang="en-US" smtClean="0"/>
              <a:t>号华文新魏</a:t>
            </a:r>
            <a:r>
              <a:rPr lang="en-US" altLang="zh-CN" smtClean="0"/>
              <a:t>(Times New Roman)</a:t>
            </a:r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11975" y="6540500"/>
            <a:ext cx="16208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Matura MT Script Capitals" pitchFamily="66" charset="0"/>
                <a:ea typeface="宋体" pitchFamily="2" charset="-122"/>
              </a:defRPr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98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521450"/>
            <a:ext cx="6300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ctr">
              <a:defRPr sz="1400">
                <a:ea typeface="华文楷体" pitchFamily="2" charset="-122"/>
              </a:defRPr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1198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527800"/>
            <a:ext cx="7921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</a:lstStyle>
          <a:p>
            <a:fld id="{5E27A0BF-88FC-4C3A-A9CB-55721B4722A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198089" name="Picture 9" descr="SJTU-官门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27788"/>
            <a:ext cx="542925" cy="430212"/>
          </a:xfrm>
          <a:prstGeom prst="rect">
            <a:avLst/>
          </a:prstGeom>
          <a:noFill/>
        </p:spPr>
      </p:pic>
      <p:sp>
        <p:nvSpPr>
          <p:cNvPr id="1198090" name="Rectangle 10"/>
          <p:cNvSpPr>
            <a:spLocks noChangeArrowheads="1"/>
          </p:cNvSpPr>
          <p:nvPr/>
        </p:nvSpPr>
        <p:spPr bwMode="auto">
          <a:xfrm>
            <a:off x="431800" y="908050"/>
            <a:ext cx="8640763" cy="71438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16388A">
                  <a:gamma/>
                  <a:tint val="0"/>
                  <a:invGamma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1198091" name="Rectangle 11"/>
          <p:cNvSpPr>
            <a:spLocks noChangeArrowheads="1"/>
          </p:cNvSpPr>
          <p:nvPr/>
        </p:nvSpPr>
        <p:spPr bwMode="auto">
          <a:xfrm>
            <a:off x="611188" y="6432550"/>
            <a:ext cx="8493125" cy="428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1198092" name="Rectangle 12"/>
          <p:cNvSpPr>
            <a:spLocks noChangeArrowheads="1"/>
          </p:cNvSpPr>
          <p:nvPr/>
        </p:nvSpPr>
        <p:spPr bwMode="auto">
          <a:xfrm>
            <a:off x="611188" y="6489700"/>
            <a:ext cx="8493125" cy="174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pic>
        <p:nvPicPr>
          <p:cNvPr id="1198094" name="Picture 14" descr="SJTU-官门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27788"/>
            <a:ext cx="542925" cy="430212"/>
          </a:xfrm>
          <a:prstGeom prst="rect">
            <a:avLst/>
          </a:prstGeom>
          <a:noFill/>
        </p:spPr>
      </p:pic>
      <p:sp>
        <p:nvSpPr>
          <p:cNvPr id="1198095" name="Rectangle 15"/>
          <p:cNvSpPr>
            <a:spLocks noChangeArrowheads="1"/>
          </p:cNvSpPr>
          <p:nvPr/>
        </p:nvSpPr>
        <p:spPr bwMode="auto">
          <a:xfrm>
            <a:off x="431800" y="908050"/>
            <a:ext cx="8640763" cy="71438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16388A">
                  <a:gamma/>
                  <a:tint val="0"/>
                  <a:invGamma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1198096" name="Rectangle 16"/>
          <p:cNvSpPr>
            <a:spLocks noChangeArrowheads="1"/>
          </p:cNvSpPr>
          <p:nvPr/>
        </p:nvSpPr>
        <p:spPr bwMode="auto">
          <a:xfrm>
            <a:off x="611188" y="6432550"/>
            <a:ext cx="8493125" cy="428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pic>
        <p:nvPicPr>
          <p:cNvPr id="1198100" name="Picture 20" descr="红色系校徽标准版-200x2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913" y="155575"/>
            <a:ext cx="681037" cy="681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950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SimHei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SimHei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SimHei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SimHei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SimHei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SimHei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SimHei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SimHei" pitchFamily="2" charset="-122"/>
        </a:defRPr>
      </a:lvl9pPr>
    </p:titleStyle>
    <p:bodyStyle>
      <a:lvl1pPr marL="333375" indent="-333375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SzPct val="120000"/>
        <a:buBlip>
          <a:blip r:embed="rId16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609600" indent="-274638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 b="1">
          <a:solidFill>
            <a:schemeClr val="hlink"/>
          </a:solidFill>
          <a:latin typeface="Times New Roman" pitchFamily="18" charset="0"/>
          <a:ea typeface="华文楷体" pitchFamily="2" charset="-122"/>
        </a:defRPr>
      </a:lvl2pPr>
      <a:lvl3pPr marL="885825" indent="-274638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SzPct val="110000"/>
        <a:buBlip>
          <a:blip r:embed="rId17"/>
        </a:buBlip>
        <a:defRPr sz="2000">
          <a:solidFill>
            <a:schemeClr val="accent2"/>
          </a:solidFill>
          <a:latin typeface="Times New Roman" pitchFamily="18" charset="0"/>
          <a:ea typeface="华文新魏" pitchFamily="2" charset="-122"/>
        </a:defRPr>
      </a:lvl3pPr>
      <a:lvl4pPr marL="173037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138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95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052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509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967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188" y="6489700"/>
            <a:ext cx="8493125" cy="174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CN" altLang="en-US" sz="1800">
              <a:solidFill>
                <a:srgbClr val="000000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88913"/>
            <a:ext cx="66611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标题：</a:t>
            </a:r>
            <a:r>
              <a:rPr lang="en-US" altLang="zh-CN" smtClean="0"/>
              <a:t>36</a:t>
            </a:r>
            <a:r>
              <a:rPr lang="zh-CN" altLang="en-US" smtClean="0"/>
              <a:t>号黑体</a:t>
            </a:r>
            <a:r>
              <a:rPr lang="en-US" altLang="zh-CN" smtClean="0"/>
              <a:t>(Arial)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89025"/>
            <a:ext cx="8461375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第一级：</a:t>
            </a:r>
            <a:r>
              <a:rPr lang="en-US" altLang="zh-CN" dirty="0" smtClean="0"/>
              <a:t>28</a:t>
            </a:r>
            <a:r>
              <a:rPr lang="zh-CN" altLang="en-US" dirty="0" smtClean="0"/>
              <a:t>号黑体</a:t>
            </a:r>
            <a:r>
              <a:rPr lang="en-US" altLang="zh-CN" dirty="0" smtClean="0"/>
              <a:t>(Arial)</a:t>
            </a:r>
          </a:p>
          <a:p>
            <a:pPr lvl="1"/>
            <a:r>
              <a:rPr lang="zh-CN" altLang="en-US" dirty="0" smtClean="0"/>
              <a:t>第二级：</a:t>
            </a:r>
            <a:r>
              <a:rPr lang="en-US" altLang="zh-CN" dirty="0" smtClean="0"/>
              <a:t>24</a:t>
            </a:r>
            <a:r>
              <a:rPr lang="zh-CN" altLang="en-US" dirty="0" smtClean="0"/>
              <a:t>号楷体</a:t>
            </a:r>
            <a:r>
              <a:rPr lang="en-US" altLang="zh-CN" dirty="0" smtClean="0"/>
              <a:t>_GB2312(Times New Roman)</a:t>
            </a:r>
            <a:r>
              <a:rPr lang="zh-CN" altLang="en-US" dirty="0" smtClean="0"/>
              <a:t>，粗体</a:t>
            </a:r>
          </a:p>
          <a:p>
            <a:pPr lvl="2"/>
            <a:r>
              <a:rPr lang="zh-CN" altLang="en-US" dirty="0" smtClean="0"/>
              <a:t>第三级：</a:t>
            </a:r>
            <a:r>
              <a:rPr lang="en-US" altLang="zh-CN" dirty="0" smtClean="0"/>
              <a:t>20</a:t>
            </a:r>
            <a:r>
              <a:rPr lang="zh-CN" altLang="en-US" dirty="0" smtClean="0"/>
              <a:t>号华文新魏</a:t>
            </a:r>
            <a:r>
              <a:rPr lang="en-US" altLang="zh-CN" dirty="0" smtClean="0"/>
              <a:t>(Times New Roman)</a:t>
            </a:r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11975" y="6540500"/>
            <a:ext cx="1620838" cy="317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Matura MT Script Capitals" pitchFamily="66" charset="0"/>
                <a:ea typeface="宋体" pitchFamily="2" charset="-122"/>
              </a:defRPr>
            </a:lvl1pPr>
          </a:lstStyle>
          <a:p>
            <a:pPr eaLnBrk="0" hangingPunct="0"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2014-07-25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198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521450"/>
            <a:ext cx="6300787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40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pPr eaLnBrk="0" fontAlgn="ctr" hangingPunct="0"/>
            <a:r>
              <a:t>创新型文献信息服务体系及特色资源建设 </a:t>
            </a:r>
            <a:r>
              <a:rPr lang="en-US" altLang="zh-CN"/>
              <a:t>- SJTUL </a:t>
            </a:r>
            <a:r>
              <a:t>陈进</a:t>
            </a:r>
            <a:endParaRPr dirty="0"/>
          </a:p>
        </p:txBody>
      </p:sp>
      <p:sp>
        <p:nvSpPr>
          <p:cNvPr id="1198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527800"/>
            <a:ext cx="792162" cy="33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</a:lstStyle>
          <a:p>
            <a:pPr eaLnBrk="0" hangingPunct="0">
              <a:defRPr/>
            </a:pPr>
            <a:fld id="{0E19AAE1-FB35-445F-9397-FA5F6C61AE0B}" type="slidenum">
              <a:rPr lang="zh-CN" altLang="en-US" smtClean="0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1032" name="Picture 9" descr="SJTU-官门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27788"/>
            <a:ext cx="5429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431800" y="908050"/>
            <a:ext cx="8640763" cy="71438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FFFFFF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CN" altLang="en-US" sz="1800">
              <a:solidFill>
                <a:srgbClr val="000000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611188" y="6432550"/>
            <a:ext cx="8493125" cy="428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CN" altLang="en-US" sz="1800">
              <a:solidFill>
                <a:srgbClr val="000000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611188" y="6489700"/>
            <a:ext cx="8493125" cy="174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CN" altLang="en-US" sz="1800">
              <a:solidFill>
                <a:srgbClr val="000000"/>
              </a:solidFill>
              <a:latin typeface="Arial" charset="0"/>
              <a:ea typeface="黑体" pitchFamily="49" charset="-122"/>
            </a:endParaRPr>
          </a:p>
        </p:txBody>
      </p:sp>
      <p:pic>
        <p:nvPicPr>
          <p:cNvPr id="1036" name="Picture 14" descr="SJTU-官门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27788"/>
            <a:ext cx="5429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15"/>
          <p:cNvSpPr>
            <a:spLocks noChangeArrowheads="1"/>
          </p:cNvSpPr>
          <p:nvPr/>
        </p:nvSpPr>
        <p:spPr bwMode="auto">
          <a:xfrm>
            <a:off x="431800" y="908050"/>
            <a:ext cx="8640763" cy="71438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FFFFFF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CN" altLang="en-US" sz="1800">
              <a:solidFill>
                <a:srgbClr val="000000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038" name="Rectangle 16"/>
          <p:cNvSpPr>
            <a:spLocks noChangeArrowheads="1"/>
          </p:cNvSpPr>
          <p:nvPr/>
        </p:nvSpPr>
        <p:spPr bwMode="auto">
          <a:xfrm>
            <a:off x="611188" y="6432550"/>
            <a:ext cx="8493125" cy="428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CN" altLang="en-US" sz="1800">
              <a:solidFill>
                <a:srgbClr val="000000"/>
              </a:solidFill>
              <a:latin typeface="Arial" charset="0"/>
              <a:ea typeface="黑体" pitchFamily="49" charset="-122"/>
            </a:endParaRPr>
          </a:p>
        </p:txBody>
      </p:sp>
      <p:pic>
        <p:nvPicPr>
          <p:cNvPr id="1039" name="Picture 20" descr="红色系校徽标准版-200x2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16913" y="155575"/>
            <a:ext cx="681037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923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</p:sldLayoutIdLst>
  <p:transition spd="med">
    <p:random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SzPct val="120000"/>
        <a:buBlip>
          <a:blip r:embed="rId11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647700" indent="-303213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 b="1">
          <a:solidFill>
            <a:schemeClr val="hlink"/>
          </a:solidFill>
          <a:latin typeface="华文楷体" panose="02010600040101010101" pitchFamily="2" charset="-122"/>
          <a:ea typeface="华文楷体" panose="02010600040101010101" pitchFamily="2" charset="-122"/>
        </a:defRPr>
      </a:lvl2pPr>
      <a:lvl3pPr marL="965200" indent="-315913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SzPct val="110000"/>
        <a:buBlip>
          <a:blip r:embed="rId12"/>
        </a:buBlip>
        <a:defRPr sz="2000">
          <a:solidFill>
            <a:schemeClr val="accent2"/>
          </a:solidFill>
          <a:latin typeface="Times New Roman" pitchFamily="18" charset="0"/>
          <a:ea typeface="华文新魏" pitchFamily="2" charset="-122"/>
        </a:defRPr>
      </a:lvl3pPr>
      <a:lvl4pPr marL="173037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138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95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052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509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967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ChangeArrowheads="1"/>
          </p:cNvSpPr>
          <p:nvPr/>
        </p:nvSpPr>
        <p:spPr bwMode="auto">
          <a:xfrm>
            <a:off x="611188" y="6489700"/>
            <a:ext cx="8493125" cy="174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88913"/>
            <a:ext cx="66611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标题：</a:t>
            </a:r>
            <a:r>
              <a:rPr lang="en-US" altLang="zh-CN" smtClean="0"/>
              <a:t>36</a:t>
            </a:r>
            <a:r>
              <a:rPr lang="zh-CN" altLang="en-US" smtClean="0"/>
              <a:t>号黑体</a:t>
            </a:r>
            <a:r>
              <a:rPr lang="en-US" altLang="zh-CN" smtClean="0"/>
              <a:t>(Arial)</a:t>
            </a:r>
          </a:p>
        </p:txBody>
      </p:sp>
      <p:sp>
        <p:nvSpPr>
          <p:cNvPr id="11980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89025"/>
            <a:ext cx="8461375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第一级：</a:t>
            </a:r>
            <a:r>
              <a:rPr lang="en-US" altLang="zh-CN" smtClean="0"/>
              <a:t>28</a:t>
            </a:r>
            <a:r>
              <a:rPr lang="zh-CN" altLang="en-US" smtClean="0"/>
              <a:t>号黑体</a:t>
            </a:r>
            <a:r>
              <a:rPr lang="en-US" altLang="zh-CN" smtClean="0"/>
              <a:t>(Arial)</a:t>
            </a:r>
          </a:p>
          <a:p>
            <a:pPr lvl="1"/>
            <a:r>
              <a:rPr lang="zh-CN" altLang="en-US" smtClean="0"/>
              <a:t>第二级：</a:t>
            </a:r>
            <a:r>
              <a:rPr lang="en-US" altLang="zh-CN" smtClean="0"/>
              <a:t>24</a:t>
            </a:r>
            <a:r>
              <a:rPr lang="zh-CN" altLang="en-US" smtClean="0"/>
              <a:t>号华文楷体</a:t>
            </a:r>
            <a:r>
              <a:rPr lang="en-US" altLang="zh-CN" smtClean="0"/>
              <a:t>(Times New Roman)</a:t>
            </a:r>
            <a:r>
              <a:rPr lang="zh-CN" altLang="en-US" smtClean="0"/>
              <a:t>，粗体</a:t>
            </a:r>
          </a:p>
          <a:p>
            <a:pPr lvl="2"/>
            <a:r>
              <a:rPr lang="zh-CN" altLang="en-US" smtClean="0"/>
              <a:t>第三级：</a:t>
            </a:r>
            <a:r>
              <a:rPr lang="en-US" altLang="zh-CN" smtClean="0"/>
              <a:t>20</a:t>
            </a:r>
            <a:r>
              <a:rPr lang="zh-CN" altLang="en-US" smtClean="0"/>
              <a:t>号华文新魏</a:t>
            </a:r>
            <a:r>
              <a:rPr lang="en-US" altLang="zh-CN" smtClean="0"/>
              <a:t>(Times New Roman)</a:t>
            </a:r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11975" y="6540500"/>
            <a:ext cx="16208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Matura MT Script Capitals" pitchFamily="66" charset="0"/>
                <a:ea typeface="宋体" pitchFamily="2" charset="-122"/>
              </a:defRPr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98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521450"/>
            <a:ext cx="6300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ctr">
              <a:defRPr sz="1400">
                <a:ea typeface="华文楷体" pitchFamily="2" charset="-122"/>
              </a:defRPr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1198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527800"/>
            <a:ext cx="7921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</a:lstStyle>
          <a:p>
            <a:fld id="{5E27A0BF-88FC-4C3A-A9CB-55721B4722A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198089" name="Picture 9" descr="SJTU-官门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27788"/>
            <a:ext cx="542925" cy="430212"/>
          </a:xfrm>
          <a:prstGeom prst="rect">
            <a:avLst/>
          </a:prstGeom>
          <a:noFill/>
        </p:spPr>
      </p:pic>
      <p:sp>
        <p:nvSpPr>
          <p:cNvPr id="1198090" name="Rectangle 10"/>
          <p:cNvSpPr>
            <a:spLocks noChangeArrowheads="1"/>
          </p:cNvSpPr>
          <p:nvPr/>
        </p:nvSpPr>
        <p:spPr bwMode="auto">
          <a:xfrm>
            <a:off x="431800" y="908050"/>
            <a:ext cx="8640763" cy="71438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16388A">
                  <a:gamma/>
                  <a:tint val="0"/>
                  <a:invGamma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1198091" name="Rectangle 11"/>
          <p:cNvSpPr>
            <a:spLocks noChangeArrowheads="1"/>
          </p:cNvSpPr>
          <p:nvPr/>
        </p:nvSpPr>
        <p:spPr bwMode="auto">
          <a:xfrm>
            <a:off x="611188" y="6432550"/>
            <a:ext cx="8493125" cy="428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1198092" name="Rectangle 12"/>
          <p:cNvSpPr>
            <a:spLocks noChangeArrowheads="1"/>
          </p:cNvSpPr>
          <p:nvPr/>
        </p:nvSpPr>
        <p:spPr bwMode="auto">
          <a:xfrm>
            <a:off x="611188" y="6489700"/>
            <a:ext cx="8493125" cy="174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pic>
        <p:nvPicPr>
          <p:cNvPr id="1198094" name="Picture 14" descr="SJTU-官门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27788"/>
            <a:ext cx="542925" cy="430212"/>
          </a:xfrm>
          <a:prstGeom prst="rect">
            <a:avLst/>
          </a:prstGeom>
          <a:noFill/>
        </p:spPr>
      </p:pic>
      <p:sp>
        <p:nvSpPr>
          <p:cNvPr id="1198095" name="Rectangle 15"/>
          <p:cNvSpPr>
            <a:spLocks noChangeArrowheads="1"/>
          </p:cNvSpPr>
          <p:nvPr/>
        </p:nvSpPr>
        <p:spPr bwMode="auto">
          <a:xfrm>
            <a:off x="431800" y="908050"/>
            <a:ext cx="8640763" cy="71438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16388A">
                  <a:gamma/>
                  <a:tint val="0"/>
                  <a:invGamma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1198096" name="Rectangle 16"/>
          <p:cNvSpPr>
            <a:spLocks noChangeArrowheads="1"/>
          </p:cNvSpPr>
          <p:nvPr/>
        </p:nvSpPr>
        <p:spPr bwMode="auto">
          <a:xfrm>
            <a:off x="611188" y="6432550"/>
            <a:ext cx="8493125" cy="428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pic>
        <p:nvPicPr>
          <p:cNvPr id="1198100" name="Picture 20" descr="红色系校徽标准版-200x2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913" y="155575"/>
            <a:ext cx="681037" cy="681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877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SimHei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SimHei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SimHei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SimHei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SimHei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SimHei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SimHei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SimHei" pitchFamily="2" charset="-122"/>
        </a:defRPr>
      </a:lvl9pPr>
    </p:titleStyle>
    <p:bodyStyle>
      <a:lvl1pPr marL="333375" indent="-333375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SzPct val="120000"/>
        <a:buBlip>
          <a:blip r:embed="rId16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609600" indent="-274638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 b="1">
          <a:solidFill>
            <a:schemeClr val="hlink"/>
          </a:solidFill>
          <a:latin typeface="Times New Roman" pitchFamily="18" charset="0"/>
          <a:ea typeface="华文楷体" pitchFamily="2" charset="-122"/>
        </a:defRPr>
      </a:lvl2pPr>
      <a:lvl3pPr marL="885825" indent="-274638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SzPct val="110000"/>
        <a:buBlip>
          <a:blip r:embed="rId17"/>
        </a:buBlip>
        <a:defRPr sz="2000">
          <a:solidFill>
            <a:schemeClr val="accent2"/>
          </a:solidFill>
          <a:latin typeface="Times New Roman" pitchFamily="18" charset="0"/>
          <a:ea typeface="华文新魏" pitchFamily="2" charset="-122"/>
        </a:defRPr>
      </a:lvl3pPr>
      <a:lvl4pPr marL="173037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138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95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052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509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967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ChangeArrowheads="1"/>
          </p:cNvSpPr>
          <p:nvPr/>
        </p:nvSpPr>
        <p:spPr bwMode="auto">
          <a:xfrm>
            <a:off x="611188" y="6489700"/>
            <a:ext cx="8493125" cy="174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88913"/>
            <a:ext cx="66611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标题：</a:t>
            </a:r>
            <a:r>
              <a:rPr lang="en-US" altLang="zh-CN" smtClean="0"/>
              <a:t>36</a:t>
            </a:r>
            <a:r>
              <a:rPr lang="zh-CN" altLang="en-US" smtClean="0"/>
              <a:t>号黑体</a:t>
            </a:r>
            <a:r>
              <a:rPr lang="en-US" altLang="zh-CN" smtClean="0"/>
              <a:t>(Arial)</a:t>
            </a:r>
          </a:p>
        </p:txBody>
      </p:sp>
      <p:sp>
        <p:nvSpPr>
          <p:cNvPr id="11980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89025"/>
            <a:ext cx="8461375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第一级：</a:t>
            </a:r>
            <a:r>
              <a:rPr lang="en-US" altLang="zh-CN" smtClean="0"/>
              <a:t>28</a:t>
            </a:r>
            <a:r>
              <a:rPr lang="zh-CN" altLang="en-US" smtClean="0"/>
              <a:t>号黑体</a:t>
            </a:r>
            <a:r>
              <a:rPr lang="en-US" altLang="zh-CN" smtClean="0"/>
              <a:t>(Arial)</a:t>
            </a:r>
          </a:p>
          <a:p>
            <a:pPr lvl="1"/>
            <a:r>
              <a:rPr lang="zh-CN" altLang="en-US" smtClean="0"/>
              <a:t>第二级：</a:t>
            </a:r>
            <a:r>
              <a:rPr lang="en-US" altLang="zh-CN" smtClean="0"/>
              <a:t>24</a:t>
            </a:r>
            <a:r>
              <a:rPr lang="zh-CN" altLang="en-US" smtClean="0"/>
              <a:t>号华文楷体</a:t>
            </a:r>
            <a:r>
              <a:rPr lang="en-US" altLang="zh-CN" smtClean="0"/>
              <a:t>(Times New Roman)</a:t>
            </a:r>
            <a:r>
              <a:rPr lang="zh-CN" altLang="en-US" smtClean="0"/>
              <a:t>，粗体</a:t>
            </a:r>
          </a:p>
          <a:p>
            <a:pPr lvl="2"/>
            <a:r>
              <a:rPr lang="zh-CN" altLang="en-US" smtClean="0"/>
              <a:t>第三级：</a:t>
            </a:r>
            <a:r>
              <a:rPr lang="en-US" altLang="zh-CN" smtClean="0"/>
              <a:t>20</a:t>
            </a:r>
            <a:r>
              <a:rPr lang="zh-CN" altLang="en-US" smtClean="0"/>
              <a:t>号华文新魏</a:t>
            </a:r>
            <a:r>
              <a:rPr lang="en-US" altLang="zh-CN" smtClean="0"/>
              <a:t>(Times New Roman)</a:t>
            </a:r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11975" y="6540500"/>
            <a:ext cx="16208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Matura MT Script Capitals" pitchFamily="66" charset="0"/>
                <a:ea typeface="宋体" pitchFamily="2" charset="-122"/>
              </a:defRPr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98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521450"/>
            <a:ext cx="6300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ctr">
              <a:defRPr sz="1400">
                <a:ea typeface="华文楷体" pitchFamily="2" charset="-122"/>
              </a:defRPr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1198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527800"/>
            <a:ext cx="7921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</a:lstStyle>
          <a:p>
            <a:fld id="{B2F7E1C3-5E36-43C4-90EA-4F75CD42543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198089" name="Picture 9" descr="SJTU-官门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27788"/>
            <a:ext cx="542925" cy="430212"/>
          </a:xfrm>
          <a:prstGeom prst="rect">
            <a:avLst/>
          </a:prstGeom>
          <a:noFill/>
        </p:spPr>
      </p:pic>
      <p:sp>
        <p:nvSpPr>
          <p:cNvPr id="1198090" name="Rectangle 10"/>
          <p:cNvSpPr>
            <a:spLocks noChangeArrowheads="1"/>
          </p:cNvSpPr>
          <p:nvPr/>
        </p:nvSpPr>
        <p:spPr bwMode="auto">
          <a:xfrm>
            <a:off x="431800" y="908050"/>
            <a:ext cx="8640763" cy="71438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16388A">
                  <a:gamma/>
                  <a:tint val="0"/>
                  <a:invGamma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1198091" name="Rectangle 11"/>
          <p:cNvSpPr>
            <a:spLocks noChangeArrowheads="1"/>
          </p:cNvSpPr>
          <p:nvPr/>
        </p:nvSpPr>
        <p:spPr bwMode="auto">
          <a:xfrm>
            <a:off x="611188" y="6432550"/>
            <a:ext cx="8493125" cy="428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1198092" name="Rectangle 12"/>
          <p:cNvSpPr>
            <a:spLocks noChangeArrowheads="1"/>
          </p:cNvSpPr>
          <p:nvPr/>
        </p:nvSpPr>
        <p:spPr bwMode="auto">
          <a:xfrm>
            <a:off x="611188" y="6489700"/>
            <a:ext cx="8493125" cy="174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pic>
        <p:nvPicPr>
          <p:cNvPr id="1198094" name="Picture 14" descr="SJTU-官门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27788"/>
            <a:ext cx="542925" cy="430212"/>
          </a:xfrm>
          <a:prstGeom prst="rect">
            <a:avLst/>
          </a:prstGeom>
          <a:noFill/>
        </p:spPr>
      </p:pic>
      <p:sp>
        <p:nvSpPr>
          <p:cNvPr id="1198095" name="Rectangle 15"/>
          <p:cNvSpPr>
            <a:spLocks noChangeArrowheads="1"/>
          </p:cNvSpPr>
          <p:nvPr/>
        </p:nvSpPr>
        <p:spPr bwMode="auto">
          <a:xfrm>
            <a:off x="431800" y="908050"/>
            <a:ext cx="8640763" cy="71438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16388A">
                  <a:gamma/>
                  <a:tint val="0"/>
                  <a:invGamma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1198096" name="Rectangle 16"/>
          <p:cNvSpPr>
            <a:spLocks noChangeArrowheads="1"/>
          </p:cNvSpPr>
          <p:nvPr/>
        </p:nvSpPr>
        <p:spPr bwMode="auto">
          <a:xfrm>
            <a:off x="611188" y="6432550"/>
            <a:ext cx="8493125" cy="428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pic>
        <p:nvPicPr>
          <p:cNvPr id="1198100" name="Picture 20" descr="红色系校徽标准版-200x2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913" y="155575"/>
            <a:ext cx="681037" cy="681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64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9pPr>
    </p:titleStyle>
    <p:bodyStyle>
      <a:lvl1pPr marL="333375" indent="-333375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SzPct val="120000"/>
        <a:buBlip>
          <a:blip r:embed="rId16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609600" indent="-274638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 b="1">
          <a:solidFill>
            <a:schemeClr val="hlink"/>
          </a:solidFill>
          <a:latin typeface="Times New Roman" pitchFamily="18" charset="0"/>
          <a:ea typeface="华文楷体" pitchFamily="2" charset="-122"/>
        </a:defRPr>
      </a:lvl2pPr>
      <a:lvl3pPr marL="885825" indent="-274638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SzPct val="110000"/>
        <a:buBlip>
          <a:blip r:embed="rId17"/>
        </a:buBlip>
        <a:defRPr sz="2000">
          <a:solidFill>
            <a:schemeClr val="accent2"/>
          </a:solidFill>
          <a:latin typeface="Times New Roman" pitchFamily="18" charset="0"/>
          <a:ea typeface="华文新魏" pitchFamily="2" charset="-122"/>
        </a:defRPr>
      </a:lvl3pPr>
      <a:lvl4pPr marL="173037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138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95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052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509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967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ChangeArrowheads="1"/>
          </p:cNvSpPr>
          <p:nvPr/>
        </p:nvSpPr>
        <p:spPr bwMode="auto">
          <a:xfrm>
            <a:off x="611188" y="6489700"/>
            <a:ext cx="8493125" cy="174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88913"/>
            <a:ext cx="66611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标题：</a:t>
            </a:r>
            <a:r>
              <a:rPr lang="en-US" altLang="zh-CN" smtClean="0"/>
              <a:t>36</a:t>
            </a:r>
            <a:r>
              <a:rPr lang="zh-CN" altLang="en-US" smtClean="0"/>
              <a:t>号黑体</a:t>
            </a:r>
            <a:r>
              <a:rPr lang="en-US" altLang="zh-CN" smtClean="0"/>
              <a:t>(Arial)</a:t>
            </a:r>
          </a:p>
        </p:txBody>
      </p:sp>
      <p:sp>
        <p:nvSpPr>
          <p:cNvPr id="11980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89025"/>
            <a:ext cx="8461375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第一级：</a:t>
            </a:r>
            <a:r>
              <a:rPr lang="en-US" altLang="zh-CN" smtClean="0"/>
              <a:t>28</a:t>
            </a:r>
            <a:r>
              <a:rPr lang="zh-CN" altLang="en-US" smtClean="0"/>
              <a:t>号黑体</a:t>
            </a:r>
            <a:r>
              <a:rPr lang="en-US" altLang="zh-CN" smtClean="0"/>
              <a:t>(Arial)</a:t>
            </a:r>
          </a:p>
          <a:p>
            <a:pPr lvl="1"/>
            <a:r>
              <a:rPr lang="zh-CN" altLang="en-US" smtClean="0"/>
              <a:t>第二级：</a:t>
            </a:r>
            <a:r>
              <a:rPr lang="en-US" altLang="zh-CN" smtClean="0"/>
              <a:t>24</a:t>
            </a:r>
            <a:r>
              <a:rPr lang="zh-CN" altLang="en-US" smtClean="0"/>
              <a:t>号华文楷体</a:t>
            </a:r>
            <a:r>
              <a:rPr lang="en-US" altLang="zh-CN" smtClean="0"/>
              <a:t>(Times New Roman)</a:t>
            </a:r>
            <a:r>
              <a:rPr lang="zh-CN" altLang="en-US" smtClean="0"/>
              <a:t>，粗体</a:t>
            </a:r>
          </a:p>
          <a:p>
            <a:pPr lvl="2"/>
            <a:r>
              <a:rPr lang="zh-CN" altLang="en-US" smtClean="0"/>
              <a:t>第三级：</a:t>
            </a:r>
            <a:r>
              <a:rPr lang="en-US" altLang="zh-CN" smtClean="0"/>
              <a:t>20</a:t>
            </a:r>
            <a:r>
              <a:rPr lang="zh-CN" altLang="en-US" smtClean="0"/>
              <a:t>号华文新魏</a:t>
            </a:r>
            <a:r>
              <a:rPr lang="en-US" altLang="zh-CN" smtClean="0"/>
              <a:t>(Times New Roman)</a:t>
            </a:r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11975" y="6540500"/>
            <a:ext cx="16208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Matura MT Script Capitals" pitchFamily="66" charset="0"/>
                <a:ea typeface="宋体" pitchFamily="2" charset="-122"/>
              </a:defRPr>
            </a:lvl1pPr>
          </a:lstStyle>
          <a:p>
            <a:r>
              <a:rPr lang="zh-CN" altLang="en-US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198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521450"/>
            <a:ext cx="6300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ctr">
              <a:defRPr sz="1400">
                <a:ea typeface="华文楷体" pitchFamily="2" charset="-122"/>
              </a:defRPr>
            </a:lvl1pPr>
          </a:lstStyle>
          <a:p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1198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527800"/>
            <a:ext cx="7921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</a:lstStyle>
          <a:p>
            <a:fld id="{B2F7E1C3-5E36-43C4-90EA-4F75CD42543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198089" name="Picture 9" descr="SJTU-官门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27788"/>
            <a:ext cx="542925" cy="430212"/>
          </a:xfrm>
          <a:prstGeom prst="rect">
            <a:avLst/>
          </a:prstGeom>
          <a:noFill/>
        </p:spPr>
      </p:pic>
      <p:sp>
        <p:nvSpPr>
          <p:cNvPr id="1198090" name="Rectangle 10"/>
          <p:cNvSpPr>
            <a:spLocks noChangeArrowheads="1"/>
          </p:cNvSpPr>
          <p:nvPr/>
        </p:nvSpPr>
        <p:spPr bwMode="auto">
          <a:xfrm>
            <a:off x="431800" y="908050"/>
            <a:ext cx="8640763" cy="71438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16388A">
                  <a:gamma/>
                  <a:tint val="0"/>
                  <a:invGamma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1198091" name="Rectangle 11"/>
          <p:cNvSpPr>
            <a:spLocks noChangeArrowheads="1"/>
          </p:cNvSpPr>
          <p:nvPr/>
        </p:nvSpPr>
        <p:spPr bwMode="auto">
          <a:xfrm>
            <a:off x="611188" y="6432550"/>
            <a:ext cx="8493125" cy="428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1198092" name="Rectangle 12"/>
          <p:cNvSpPr>
            <a:spLocks noChangeArrowheads="1"/>
          </p:cNvSpPr>
          <p:nvPr/>
        </p:nvSpPr>
        <p:spPr bwMode="auto">
          <a:xfrm>
            <a:off x="611188" y="6489700"/>
            <a:ext cx="8493125" cy="174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pic>
        <p:nvPicPr>
          <p:cNvPr id="1198094" name="Picture 14" descr="SJTU-官门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27788"/>
            <a:ext cx="542925" cy="430212"/>
          </a:xfrm>
          <a:prstGeom prst="rect">
            <a:avLst/>
          </a:prstGeom>
          <a:noFill/>
        </p:spPr>
      </p:pic>
      <p:sp>
        <p:nvSpPr>
          <p:cNvPr id="1198095" name="Rectangle 15"/>
          <p:cNvSpPr>
            <a:spLocks noChangeArrowheads="1"/>
          </p:cNvSpPr>
          <p:nvPr/>
        </p:nvSpPr>
        <p:spPr bwMode="auto">
          <a:xfrm>
            <a:off x="431800" y="908050"/>
            <a:ext cx="8640763" cy="71438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16388A">
                  <a:gamma/>
                  <a:tint val="0"/>
                  <a:invGamma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1198096" name="Rectangle 16"/>
          <p:cNvSpPr>
            <a:spLocks noChangeArrowheads="1"/>
          </p:cNvSpPr>
          <p:nvPr/>
        </p:nvSpPr>
        <p:spPr bwMode="auto">
          <a:xfrm>
            <a:off x="611188" y="6432550"/>
            <a:ext cx="8493125" cy="428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009999"/>
              </a:solidFill>
            </a:endParaRPr>
          </a:p>
        </p:txBody>
      </p:sp>
      <p:pic>
        <p:nvPicPr>
          <p:cNvPr id="1198100" name="Picture 20" descr="红色系校徽标准版-200x2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913" y="155575"/>
            <a:ext cx="681037" cy="681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752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9pPr>
    </p:titleStyle>
    <p:bodyStyle>
      <a:lvl1pPr marL="333375" indent="-333375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SzPct val="120000"/>
        <a:buBlip>
          <a:blip r:embed="rId16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609600" indent="-274638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 b="1">
          <a:solidFill>
            <a:schemeClr val="hlink"/>
          </a:solidFill>
          <a:latin typeface="Times New Roman" pitchFamily="18" charset="0"/>
          <a:ea typeface="华文楷体" pitchFamily="2" charset="-122"/>
        </a:defRPr>
      </a:lvl2pPr>
      <a:lvl3pPr marL="885825" indent="-274638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SzPct val="110000"/>
        <a:buBlip>
          <a:blip r:embed="rId17"/>
        </a:buBlip>
        <a:defRPr sz="2000">
          <a:solidFill>
            <a:schemeClr val="accent2"/>
          </a:solidFill>
          <a:latin typeface="Times New Roman" pitchFamily="18" charset="0"/>
          <a:ea typeface="华文新魏" pitchFamily="2" charset="-122"/>
        </a:defRPr>
      </a:lvl3pPr>
      <a:lvl4pPr marL="173037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138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95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052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509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967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188" y="6489700"/>
            <a:ext cx="8493125" cy="174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solidFill>
                <a:srgbClr val="009999"/>
              </a:solidFill>
              <a:ea typeface="楷体_GB2312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88913"/>
            <a:ext cx="66611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标题：</a:t>
            </a:r>
            <a:r>
              <a:rPr lang="en-US" altLang="zh-CN" smtClean="0"/>
              <a:t>36</a:t>
            </a:r>
            <a:r>
              <a:rPr lang="zh-CN" altLang="en-US" smtClean="0"/>
              <a:t>号黑体</a:t>
            </a:r>
            <a:r>
              <a:rPr lang="en-US" altLang="zh-CN" smtClean="0"/>
              <a:t>(Arial)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89025"/>
            <a:ext cx="8461375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第一级：</a:t>
            </a:r>
            <a:r>
              <a:rPr lang="en-US" altLang="zh-CN" smtClean="0"/>
              <a:t>28</a:t>
            </a:r>
            <a:r>
              <a:rPr lang="zh-CN" altLang="en-US" smtClean="0"/>
              <a:t>号黑体</a:t>
            </a:r>
            <a:r>
              <a:rPr lang="en-US" altLang="zh-CN" smtClean="0"/>
              <a:t>(Arial)</a:t>
            </a:r>
          </a:p>
          <a:p>
            <a:pPr lvl="1"/>
            <a:r>
              <a:rPr lang="zh-CN" altLang="en-US" smtClean="0"/>
              <a:t>第二级：</a:t>
            </a:r>
            <a:r>
              <a:rPr lang="en-US" altLang="zh-CN" smtClean="0"/>
              <a:t>24</a:t>
            </a:r>
            <a:r>
              <a:rPr lang="zh-CN" altLang="en-US" smtClean="0"/>
              <a:t>号楷体</a:t>
            </a:r>
            <a:r>
              <a:rPr lang="en-US" altLang="zh-CN" smtClean="0"/>
              <a:t>_GB2312(Times New Roman)</a:t>
            </a:r>
            <a:r>
              <a:rPr lang="zh-CN" altLang="en-US" smtClean="0"/>
              <a:t>，粗体</a:t>
            </a:r>
          </a:p>
          <a:p>
            <a:pPr lvl="2"/>
            <a:r>
              <a:rPr lang="zh-CN" altLang="en-US" smtClean="0"/>
              <a:t>第三级：</a:t>
            </a:r>
            <a:r>
              <a:rPr lang="en-US" altLang="zh-CN" smtClean="0"/>
              <a:t>20</a:t>
            </a:r>
            <a:r>
              <a:rPr lang="zh-CN" altLang="en-US" smtClean="0"/>
              <a:t>号华文新魏</a:t>
            </a:r>
            <a:r>
              <a:rPr lang="en-US" altLang="zh-CN" smtClean="0"/>
              <a:t>(Times New Roman)</a:t>
            </a:r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11975" y="6540500"/>
            <a:ext cx="16208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Matura MT Script Capitals" pitchFamily="66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98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521450"/>
            <a:ext cx="6300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ctr">
              <a:defRPr sz="1400"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9999"/>
              </a:solidFill>
            </a:endParaRPr>
          </a:p>
        </p:txBody>
      </p:sp>
      <p:sp>
        <p:nvSpPr>
          <p:cNvPr id="1198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527800"/>
            <a:ext cx="7921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4752D8B7-505B-444B-A1DA-42C084AF078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2" name="Picture 9" descr="SJTU-官门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7788"/>
            <a:ext cx="542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431800" y="908050"/>
            <a:ext cx="8640763" cy="71438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solidFill>
                <a:srgbClr val="009999"/>
              </a:solidFill>
              <a:ea typeface="楷体_GB2312"/>
            </a:endParaRP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611188" y="6432550"/>
            <a:ext cx="8493125" cy="428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solidFill>
                <a:srgbClr val="009999"/>
              </a:solidFill>
              <a:ea typeface="楷体_GB2312"/>
            </a:endParaRP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611188" y="6489700"/>
            <a:ext cx="8493125" cy="174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solidFill>
                <a:srgbClr val="009999"/>
              </a:solidFill>
              <a:ea typeface="楷体_GB2312"/>
            </a:endParaRPr>
          </a:p>
        </p:txBody>
      </p:sp>
      <p:pic>
        <p:nvPicPr>
          <p:cNvPr id="1036" name="Picture 14" descr="SJTU-官门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7788"/>
            <a:ext cx="542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15"/>
          <p:cNvSpPr>
            <a:spLocks noChangeArrowheads="1"/>
          </p:cNvSpPr>
          <p:nvPr/>
        </p:nvSpPr>
        <p:spPr bwMode="auto">
          <a:xfrm>
            <a:off x="431800" y="908050"/>
            <a:ext cx="8640763" cy="71438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solidFill>
                <a:srgbClr val="009999"/>
              </a:solidFill>
              <a:ea typeface="楷体_GB2312"/>
            </a:endParaRPr>
          </a:p>
        </p:txBody>
      </p:sp>
      <p:sp>
        <p:nvSpPr>
          <p:cNvPr id="1038" name="Rectangle 16"/>
          <p:cNvSpPr>
            <a:spLocks noChangeArrowheads="1"/>
          </p:cNvSpPr>
          <p:nvPr/>
        </p:nvSpPr>
        <p:spPr bwMode="auto">
          <a:xfrm>
            <a:off x="611188" y="6432550"/>
            <a:ext cx="8493125" cy="42863"/>
          </a:xfrm>
          <a:prstGeom prst="rect">
            <a:avLst/>
          </a:prstGeom>
          <a:gradFill rotWithShape="1">
            <a:gsLst>
              <a:gs pos="0">
                <a:schemeClr val="hlink">
                  <a:alpha val="35001"/>
                </a:schemeClr>
              </a:gs>
              <a:gs pos="100000">
                <a:srgbClr val="16388A">
                  <a:alpha val="95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>
              <a:solidFill>
                <a:srgbClr val="009999"/>
              </a:solidFill>
              <a:ea typeface="楷体_GB2312"/>
            </a:endParaRPr>
          </a:p>
        </p:txBody>
      </p:sp>
      <p:pic>
        <p:nvPicPr>
          <p:cNvPr id="1039" name="Picture 20" descr="红色系校徽标准版-200x20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55575"/>
            <a:ext cx="681037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28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fontAlgn="base">
        <a:lnSpc>
          <a:spcPct val="110000"/>
        </a:lnSpc>
        <a:spcBef>
          <a:spcPct val="10000"/>
        </a:spcBef>
        <a:spcAft>
          <a:spcPct val="0"/>
        </a:spcAft>
        <a:buSzPct val="120000"/>
        <a:buBlip>
          <a:blip r:embed="rId16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647700" indent="-303213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400" b="1">
          <a:solidFill>
            <a:schemeClr val="hlink"/>
          </a:solidFill>
          <a:latin typeface="Times New Roman" pitchFamily="18" charset="0"/>
          <a:ea typeface="楷体_GB2312" pitchFamily="49" charset="-122"/>
          <a:cs typeface="楷体_GB2312"/>
        </a:defRPr>
      </a:lvl2pPr>
      <a:lvl3pPr marL="965200" indent="-315913" algn="l" rtl="0" fontAlgn="base">
        <a:lnSpc>
          <a:spcPct val="110000"/>
        </a:lnSpc>
        <a:spcBef>
          <a:spcPct val="10000"/>
        </a:spcBef>
        <a:spcAft>
          <a:spcPct val="0"/>
        </a:spcAft>
        <a:buSzPct val="110000"/>
        <a:buBlip>
          <a:blip r:embed="rId17"/>
        </a:buBlip>
        <a:defRPr sz="2000">
          <a:solidFill>
            <a:schemeClr val="accent2"/>
          </a:solidFill>
          <a:latin typeface="Times New Roman" pitchFamily="18" charset="0"/>
          <a:ea typeface="华文新魏" pitchFamily="2" charset="-122"/>
          <a:cs typeface="楷体_GB2312"/>
        </a:defRPr>
      </a:lvl3pPr>
      <a:lvl4pPr marL="173037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楷体_GB2312"/>
        </a:defRPr>
      </a:lvl4pPr>
      <a:lvl5pPr marL="21383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  <a:cs typeface="楷体_GB2312"/>
        </a:defRPr>
      </a:lvl5pPr>
      <a:lvl6pPr marL="2595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052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509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967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notesSlide" Target="../notesSlides/notesSlide1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rin.ac.uk/use-ejournal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mailto:huangdi@sjtu.edu.cn" TargetMode="Externa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ulrichsweb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188" y="1808163"/>
            <a:ext cx="7953375" cy="2520950"/>
          </a:xfrm>
        </p:spPr>
        <p:txBody>
          <a:bodyPr/>
          <a:lstStyle/>
          <a:p>
            <a:pPr algn="ctr"/>
            <a:r>
              <a:rPr lang="zh-CN" alt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琥珀" pitchFamily="2" charset="-122"/>
                <a:ea typeface="华文琥珀" pitchFamily="2" charset="-122"/>
              </a:rPr>
              <a:t>资源建设的绩效</a:t>
            </a:r>
            <a:r>
              <a:rPr lang="en-US" altLang="zh-CN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琥珀" pitchFamily="2" charset="-122"/>
                <a:ea typeface="华文琥珀" pitchFamily="2" charset="-122"/>
              </a:rPr>
              <a:t/>
            </a:r>
            <a:br>
              <a:rPr lang="en-US" altLang="zh-CN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琥珀" pitchFamily="2" charset="-122"/>
                <a:ea typeface="华文琥珀" pitchFamily="2" charset="-122"/>
              </a:rPr>
            </a:br>
            <a:r>
              <a:rPr lang="zh-CN" alt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琥珀" pitchFamily="2" charset="-122"/>
                <a:ea typeface="华文琥珀" pitchFamily="2" charset="-122"/>
              </a:rPr>
              <a:t>评估</a:t>
            </a:r>
            <a:endParaRPr lang="zh-CN" altLang="zh-CN" sz="5400" b="1" dirty="0">
              <a:effectLst>
                <a:outerShdw blurRad="38100" dist="38100" dir="2700000" algn="tl">
                  <a:srgbClr val="C0C0C0"/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2175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4869160"/>
            <a:ext cx="4860925" cy="1439862"/>
          </a:xfrm>
        </p:spPr>
        <p:txBody>
          <a:bodyPr/>
          <a:lstStyle/>
          <a:p>
            <a:pPr algn="l"/>
            <a:r>
              <a:rPr lang="zh-CN" altLang="en-US" sz="2400" dirty="0" smtClean="0"/>
              <a:t>  </a:t>
            </a:r>
            <a:r>
              <a:rPr lang="zh-CN" altLang="en-US" sz="2400" dirty="0" smtClean="0"/>
              <a:t>   </a:t>
            </a:r>
            <a:r>
              <a:rPr lang="zh-CN" altLang="en-US" sz="3200" dirty="0" smtClean="0"/>
              <a:t>黄镝</a:t>
            </a:r>
            <a:endParaRPr lang="en-US" altLang="zh-CN" sz="3200" dirty="0"/>
          </a:p>
          <a:p>
            <a:pPr algn="l"/>
            <a:r>
              <a:rPr lang="en-US" altLang="zh-CN" sz="3200" dirty="0" smtClean="0"/>
              <a:t>2016</a:t>
            </a:r>
            <a:r>
              <a:rPr lang="zh-CN" altLang="en-US" sz="3200" dirty="0" smtClean="0"/>
              <a:t>年</a:t>
            </a:r>
            <a:r>
              <a:rPr lang="en-US" altLang="zh-CN" sz="3200" dirty="0"/>
              <a:t>7</a:t>
            </a:r>
            <a:r>
              <a:rPr lang="zh-CN" altLang="en-US" sz="3200" dirty="0" smtClean="0"/>
              <a:t>月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71351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黑体" pitchFamily="49" charset="-122"/>
              </a:rPr>
              <a:t>ULRICHS</a:t>
            </a:r>
            <a:r>
              <a:rPr lang="zh-CN" altLang="en-US" dirty="0">
                <a:ea typeface="黑体" pitchFamily="49" charset="-122"/>
              </a:rPr>
              <a:t>连续出版物</a:t>
            </a:r>
            <a:r>
              <a:rPr lang="zh-CN" altLang="en-US" dirty="0" smtClean="0">
                <a:ea typeface="黑体" pitchFamily="49" charset="-122"/>
              </a:rPr>
              <a:t>数量</a:t>
            </a:r>
            <a:r>
              <a:rPr lang="zh-CN" altLang="en-US" dirty="0">
                <a:ea typeface="黑体" pitchFamily="49" charset="-122"/>
              </a:rPr>
              <a:t>统计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5ACED-48A2-4AEC-B28A-8E54090BE9D0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16" y="980728"/>
            <a:ext cx="392564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888432" cy="540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185361"/>
      </p:ext>
    </p:extLst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期刊</a:t>
            </a:r>
            <a:r>
              <a:rPr lang="zh-CN" altLang="en-US" dirty="0"/>
              <a:t>整体馆藏</a:t>
            </a:r>
            <a:r>
              <a:rPr lang="zh-CN" altLang="en-US" dirty="0" smtClean="0"/>
              <a:t>评估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</p:nvPr>
        </p:nvGraphicFramePr>
        <p:xfrm>
          <a:off x="3189287" y="3007677"/>
          <a:ext cx="2946400" cy="1407795"/>
        </p:xfrm>
        <a:graphic>
          <a:graphicData uri="http://schemas.openxmlformats.org/drawingml/2006/table">
            <a:tbl>
              <a:tblPr/>
              <a:tblGrid>
                <a:gridCol w="774700"/>
                <a:gridCol w="800100"/>
                <a:gridCol w="685800"/>
                <a:gridCol w="685800"/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学科分区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馆藏期刊合计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JCR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合计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占比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No.1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91.81%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4548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91.23%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4098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4638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88.36%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85.47%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2956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70.35%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去重共计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8942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10927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81.83%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5ACED-48A2-4AEC-B28A-8E54090BE9D0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018777"/>
            <a:ext cx="7344816" cy="54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2575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外文期刊数据库评估</a:t>
            </a:r>
            <a:r>
              <a:rPr lang="en-US" altLang="zh-CN" dirty="0" smtClean="0"/>
              <a:t>-</a:t>
            </a:r>
            <a:r>
              <a:rPr lang="zh-CN" altLang="en-US" dirty="0" smtClean="0"/>
              <a:t>决策</a:t>
            </a:r>
            <a:r>
              <a:rPr lang="zh-CN" altLang="en-US" dirty="0"/>
              <a:t>矩</a:t>
            </a:r>
            <a:r>
              <a:rPr lang="zh-CN" altLang="en-US" dirty="0" smtClean="0"/>
              <a:t>阵</a:t>
            </a:r>
            <a:endParaRPr lang="zh-CN" altLang="en-US" dirty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58489"/>
              </p:ext>
            </p:extLst>
          </p:nvPr>
        </p:nvGraphicFramePr>
        <p:xfrm>
          <a:off x="395535" y="1412778"/>
          <a:ext cx="8280920" cy="4768185"/>
        </p:xfrm>
        <a:graphic>
          <a:graphicData uri="http://schemas.openxmlformats.org/drawingml/2006/table">
            <a:tbl>
              <a:tblPr/>
              <a:tblGrid>
                <a:gridCol w="1292398"/>
                <a:gridCol w="1292398"/>
                <a:gridCol w="1292398"/>
                <a:gridCol w="1292398"/>
                <a:gridCol w="1555664"/>
                <a:gridCol w="1555664"/>
              </a:tblGrid>
              <a:tr h="3798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项目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非常满意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满意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比较满意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一般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不</a:t>
                      </a:r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满意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21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分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分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分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</a:t>
                      </a:r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</a:t>
                      </a:r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10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下载成本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（，权重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0.2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）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20%</a:t>
                      </a:r>
                      <a:endParaRPr lang="en-US" altLang="zh-CN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20%-</a:t>
                      </a: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40%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40%-</a:t>
                      </a: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65%-</a:t>
                      </a: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90%-</a:t>
                      </a: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10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引用成本（权重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0.2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前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前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20%-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前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前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40%-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前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1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65%-</a:t>
                      </a:r>
                      <a:r>
                        <a:rPr lang="zh-CN" altLang="en-US" sz="1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1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90%</a:t>
                      </a:r>
                      <a:endParaRPr lang="en-US" altLang="zh-CN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1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90%-</a:t>
                      </a:r>
                      <a:r>
                        <a:rPr lang="zh-CN" altLang="en-US" sz="1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1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100%</a:t>
                      </a:r>
                      <a:endParaRPr lang="en-US" altLang="zh-CN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54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单位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SNIP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成本（ 权重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0.2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）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前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前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20%-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前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前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40%-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前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1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65%-</a:t>
                      </a:r>
                      <a:r>
                        <a:rPr lang="zh-CN" altLang="en-US" sz="1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1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90%</a:t>
                      </a:r>
                      <a:endParaRPr lang="en-US" altLang="zh-CN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1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90%-</a:t>
                      </a:r>
                      <a:r>
                        <a:rPr lang="zh-CN" altLang="en-US" sz="1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1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100%</a:t>
                      </a:r>
                      <a:endParaRPr lang="en-US" altLang="zh-CN" sz="1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10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独有刊比例（权重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0.2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）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前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前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20%-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前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前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40%-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前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65%-</a:t>
                      </a: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90%-</a:t>
                      </a: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66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永久使用与存档（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0.2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全部刊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平台永久使用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第三方存档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本地存档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全部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刊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平台永久使用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第三方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存档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altLang="zh-CN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保订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刊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平台永久使用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第三方存档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or 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本地存档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部分数据提供光盘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全无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3D2FE1-6E67-454E-BFC0-57A118FABD0A}" type="slidenum">
              <a:rPr lang="en-US" altLang="zh-CN" smtClean="0"/>
              <a:pPr/>
              <a:t>12</a:t>
            </a:fld>
            <a:endParaRPr lang="en-US" altLang="zh-CN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622935"/>
              </p:ext>
            </p:extLst>
          </p:nvPr>
        </p:nvGraphicFramePr>
        <p:xfrm>
          <a:off x="3068638" y="3071813"/>
          <a:ext cx="3006725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包装程序外壳对象" showAsIcon="1" r:id="rId3" imgW="3007440" imgH="712440" progId="Package">
                  <p:embed/>
                </p:oleObj>
              </mc:Choice>
              <mc:Fallback>
                <p:oleObj name="包装程序外壳对象" showAsIcon="1" r:id="rId3" imgW="3007440" imgH="712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8638" y="3071813"/>
                        <a:ext cx="3006725" cy="71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9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7452568" cy="688975"/>
          </a:xfrm>
        </p:spPr>
        <p:txBody>
          <a:bodyPr/>
          <a:lstStyle/>
          <a:p>
            <a:r>
              <a:rPr lang="zh-CN" altLang="en-US" dirty="0"/>
              <a:t>外文期刊数据库评估</a:t>
            </a:r>
            <a:r>
              <a:rPr lang="en-US" altLang="zh-CN" dirty="0"/>
              <a:t>-</a:t>
            </a:r>
            <a:r>
              <a:rPr lang="zh-CN" altLang="en-US" dirty="0"/>
              <a:t>决策</a:t>
            </a:r>
            <a:r>
              <a:rPr lang="zh-CN" altLang="en-US" dirty="0" smtClean="0"/>
              <a:t>矩阵</a:t>
            </a:r>
            <a:r>
              <a:rPr lang="zh-CN" altLang="en-US" dirty="0"/>
              <a:t>评分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6080544" cy="5461124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5ACED-48A2-4AEC-B28A-8E54090BE9D0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6062472"/>
      </p:ext>
    </p:extLst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SD</a:t>
            </a:r>
            <a:r>
              <a:rPr lang="zh-CN" altLang="en-US" dirty="0" smtClean="0"/>
              <a:t>期刊数据库评估</a:t>
            </a:r>
            <a:endParaRPr lang="zh-CN" altLang="en-US" dirty="0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196752"/>
            <a:ext cx="4168994" cy="4968552"/>
          </a:xfrm>
        </p:spPr>
      </p:pic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8" y="1196752"/>
            <a:ext cx="4154487" cy="5112568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5ACED-48A2-4AEC-B28A-8E54090BE9D0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660606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944664"/>
              </p:ext>
            </p:extLst>
          </p:nvPr>
        </p:nvGraphicFramePr>
        <p:xfrm>
          <a:off x="251520" y="22653"/>
          <a:ext cx="8712969" cy="6277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175"/>
                <a:gridCol w="1859382"/>
                <a:gridCol w="1317353"/>
                <a:gridCol w="1317353"/>
                <a:gridCol w="1317353"/>
                <a:gridCol w="1317353"/>
              </a:tblGrid>
              <a:tr h="40582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数据库：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Elsevier </a:t>
                      </a:r>
                      <a:r>
                        <a:rPr lang="en-US" sz="1400" u="none" strike="noStrike" dirty="0" err="1">
                          <a:effectLst/>
                        </a:rPr>
                        <a:t>ScienceDirect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7928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简介：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荷兰</a:t>
                      </a:r>
                      <a:r>
                        <a:rPr lang="en-US" sz="1400" u="none" strike="noStrike" dirty="0">
                          <a:effectLst/>
                        </a:rPr>
                        <a:t>Elsevier</a:t>
                      </a:r>
                      <a:r>
                        <a:rPr lang="zh-CN" altLang="en-US" sz="1400" u="none" strike="noStrike" dirty="0">
                          <a:effectLst/>
                        </a:rPr>
                        <a:t>公司的</a:t>
                      </a:r>
                      <a:r>
                        <a:rPr lang="en-US" sz="1400" u="none" strike="noStrike" dirty="0">
                          <a:effectLst/>
                        </a:rPr>
                        <a:t>Science Direct </a:t>
                      </a:r>
                      <a:r>
                        <a:rPr lang="zh-CN" altLang="en-US" sz="1400" u="none" strike="noStrike" dirty="0">
                          <a:effectLst/>
                        </a:rPr>
                        <a:t>数据库是世界著名的科学文献全文数据库之一，</a:t>
                      </a:r>
                      <a:r>
                        <a:rPr lang="en-US" altLang="zh-CN" sz="1400" u="none" strike="noStrike" dirty="0">
                          <a:effectLst/>
                        </a:rPr>
                        <a:t>2010</a:t>
                      </a:r>
                      <a:r>
                        <a:rPr lang="zh-CN" altLang="en-US" sz="1400" u="none" strike="noStrike" dirty="0">
                          <a:effectLst/>
                        </a:rPr>
                        <a:t>年</a:t>
                      </a:r>
                      <a:r>
                        <a:rPr lang="en-US" altLang="zh-CN" sz="1400" u="none" strike="noStrike" dirty="0">
                          <a:effectLst/>
                        </a:rPr>
                        <a:t>8</a:t>
                      </a:r>
                      <a:r>
                        <a:rPr lang="zh-CN" altLang="en-US" sz="1400" u="none" strike="noStrike" dirty="0">
                          <a:effectLst/>
                        </a:rPr>
                        <a:t>月，</a:t>
                      </a:r>
                      <a:r>
                        <a:rPr lang="en-US" sz="1400" u="none" strike="noStrike" dirty="0">
                          <a:effectLst/>
                        </a:rPr>
                        <a:t>Elsevier</a:t>
                      </a:r>
                      <a:r>
                        <a:rPr lang="zh-CN" altLang="en-US" sz="1400" u="none" strike="noStrike" dirty="0">
                          <a:effectLst/>
                        </a:rPr>
                        <a:t>公司将</a:t>
                      </a:r>
                      <a:r>
                        <a:rPr lang="en-US" sz="1400" u="none" strike="noStrike" dirty="0" err="1">
                          <a:effectLst/>
                        </a:rPr>
                        <a:t>ScienceDirect、Scopus</a:t>
                      </a:r>
                      <a:r>
                        <a:rPr lang="zh-CN" altLang="en-US" sz="1400" u="none" strike="noStrike" dirty="0">
                          <a:effectLst/>
                        </a:rPr>
                        <a:t>以及</a:t>
                      </a:r>
                      <a:r>
                        <a:rPr lang="en-US" sz="1400" u="none" strike="noStrike" dirty="0" err="1">
                          <a:effectLst/>
                        </a:rPr>
                        <a:t>Scirus</a:t>
                      </a:r>
                      <a:r>
                        <a:rPr lang="zh-CN" altLang="en-US" sz="1400" u="none" strike="noStrike" dirty="0">
                          <a:effectLst/>
                        </a:rPr>
                        <a:t>整合在一个集成性的检索平台即</a:t>
                      </a:r>
                      <a:r>
                        <a:rPr lang="en-US" sz="1400" u="none" strike="noStrike" dirty="0" err="1">
                          <a:effectLst/>
                        </a:rPr>
                        <a:t>SciVerse</a:t>
                      </a:r>
                      <a:r>
                        <a:rPr lang="zh-CN" altLang="en-US" sz="1400" u="none" strike="noStrike" dirty="0">
                          <a:effectLst/>
                        </a:rPr>
                        <a:t>上，</a:t>
                      </a:r>
                      <a:r>
                        <a:rPr lang="en-US" altLang="zh-CN" sz="1400" u="none" strike="noStrike" dirty="0">
                          <a:effectLst/>
                        </a:rPr>
                        <a:t>...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582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期刊总数：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2149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63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重复率：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馆藏数量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期刊数量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非馆藏数量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馆藏重复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58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44473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2149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1980/92.14%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169/7.86%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637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核心期刊匹配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JCR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ESI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SNIP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SJR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</a:tr>
              <a:tr h="4058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来源刊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10848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11825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19034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19961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</a:tr>
              <a:tr h="4058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匹配数量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1472/13.57%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1528/12.92%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1719/9.03%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</a:rPr>
                        <a:t>1703/8.53%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</a:tr>
              <a:tr h="1963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OA</a:t>
                      </a:r>
                      <a:r>
                        <a:rPr lang="zh-CN" altLang="en-US" sz="1400" u="none" strike="noStrike">
                          <a:effectLst/>
                        </a:rPr>
                        <a:t>匹配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OA-2014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OA</a:t>
                      </a:r>
                      <a:r>
                        <a:rPr lang="zh-CN" altLang="en-US" sz="1400" u="none" strike="noStrike">
                          <a:effectLst/>
                        </a:rPr>
                        <a:t>期刊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非</a:t>
                      </a:r>
                      <a:r>
                        <a:rPr lang="en-US" sz="1400" u="none" strike="noStrike">
                          <a:effectLst/>
                        </a:rPr>
                        <a:t>OA</a:t>
                      </a:r>
                      <a:r>
                        <a:rPr lang="zh-CN" altLang="en-US" sz="1400" u="none" strike="noStrike">
                          <a:effectLst/>
                        </a:rPr>
                        <a:t>期刊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非馆藏重复且</a:t>
                      </a:r>
                      <a:r>
                        <a:rPr lang="en-US" altLang="zh-CN" sz="1400" u="none" strike="noStrike" dirty="0">
                          <a:effectLst/>
                        </a:rPr>
                        <a:t>OA</a:t>
                      </a:r>
                      <a:r>
                        <a:rPr lang="zh-CN" altLang="en-US" sz="1400" u="none" strike="noStrike" dirty="0">
                          <a:effectLst/>
                        </a:rPr>
                        <a:t>刊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58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9826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2/0.09%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2147/99.91%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1/0.05%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859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下载分析</a:t>
                      </a:r>
                      <a:r>
                        <a:rPr lang="en-US" altLang="zh-CN" sz="1400" u="none" strike="noStrike">
                          <a:effectLst/>
                        </a:rPr>
                        <a:t>(2013</a:t>
                      </a:r>
                      <a:r>
                        <a:rPr lang="zh-CN" altLang="en-US" sz="1400" u="none" strike="noStrike">
                          <a:effectLst/>
                        </a:rPr>
                        <a:t>年</a:t>
                      </a:r>
                      <a:r>
                        <a:rPr lang="en-US" altLang="zh-CN" sz="1400" u="none" strike="noStrike">
                          <a:effectLst/>
                        </a:rPr>
                        <a:t>)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总下载量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有下载期刊数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有下载且该数据库独有期刊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下载量排名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58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2992814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2056/95.67%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1889/87.9%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859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引用分析</a:t>
                      </a:r>
                      <a:r>
                        <a:rPr lang="en-US" altLang="zh-CN" sz="1400" u="none" strike="noStrike">
                          <a:effectLst/>
                        </a:rPr>
                        <a:t>(2013</a:t>
                      </a:r>
                      <a:r>
                        <a:rPr lang="zh-CN" altLang="en-US" sz="1400" u="none" strike="noStrike">
                          <a:effectLst/>
                        </a:rPr>
                        <a:t>年</a:t>
                      </a:r>
                      <a:r>
                        <a:rPr lang="en-US" altLang="zh-CN" sz="1400" u="none" strike="noStrike">
                          <a:effectLst/>
                        </a:rPr>
                        <a:t>)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总引用量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有引用期刊数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有引用且该数据库独有期刊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引用量排名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58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72482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1361/63.33%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1265/58.86%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63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成本分析</a:t>
                      </a:r>
                      <a:r>
                        <a:rPr lang="en-US" altLang="zh-CN" sz="1400" u="none" strike="noStrike">
                          <a:effectLst/>
                        </a:rPr>
                        <a:t>(2013</a:t>
                      </a:r>
                      <a:r>
                        <a:rPr lang="zh-CN" altLang="en-US" sz="1400" u="none" strike="noStrike">
                          <a:effectLst/>
                        </a:rPr>
                        <a:t>年</a:t>
                      </a:r>
                      <a:r>
                        <a:rPr lang="en-US" altLang="zh-CN" sz="1400" u="none" strike="noStrike">
                          <a:effectLst/>
                        </a:rPr>
                        <a:t>)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单次下载成本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>
                          <a:effectLst/>
                        </a:rPr>
                        <a:t>单次引用成本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下载引用比率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58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0.86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35.32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41.29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524" marR="6524" marT="6524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5ACED-48A2-4AEC-B28A-8E54090BE9D0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286082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7380560" cy="688975"/>
          </a:xfrm>
        </p:spPr>
        <p:txBody>
          <a:bodyPr/>
          <a:lstStyle/>
          <a:p>
            <a:r>
              <a:rPr lang="zh-CN" altLang="en-US" sz="3200" dirty="0" smtClean="0"/>
              <a:t>学科资源</a:t>
            </a:r>
            <a:r>
              <a:rPr lang="en-US" altLang="zh-CN" sz="3200" dirty="0" smtClean="0"/>
              <a:t>(</a:t>
            </a:r>
            <a:r>
              <a:rPr lang="zh-CN" altLang="en-US" sz="3200" dirty="0" smtClean="0"/>
              <a:t>下载</a:t>
            </a:r>
            <a:r>
              <a:rPr lang="zh-CN" altLang="en-US" sz="3200" dirty="0"/>
              <a:t>－引用－</a:t>
            </a:r>
            <a:r>
              <a:rPr lang="zh-CN" altLang="en-US" sz="3200" dirty="0" smtClean="0"/>
              <a:t>馆藏</a:t>
            </a:r>
            <a:r>
              <a:rPr lang="zh-CN" altLang="en-US" sz="3200" dirty="0"/>
              <a:t>保障</a:t>
            </a:r>
            <a:r>
              <a:rPr lang="en-US" altLang="zh-CN" sz="3200" dirty="0" smtClean="0"/>
              <a:t>)</a:t>
            </a:r>
            <a:r>
              <a:rPr lang="zh-CN" altLang="en-US" sz="3200" dirty="0" smtClean="0"/>
              <a:t> 分</a:t>
            </a:r>
            <a:r>
              <a:rPr lang="zh-CN" altLang="en-US" dirty="0" smtClean="0"/>
              <a:t>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5ACED-48A2-4AEC-B28A-8E54090BE9D0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pic>
        <p:nvPicPr>
          <p:cNvPr id="34819" name="Picture 3" descr="C:\Users\huang\Desktop\er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91" y="1052736"/>
            <a:ext cx="8702415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33101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060848"/>
            <a:ext cx="6769996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全文下载和引用量分级汇总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5ACED-48A2-4AEC-B28A-8E54090BE9D0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1101552"/>
            <a:ext cx="4733925" cy="9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线形标注 2 8"/>
          <p:cNvSpPr/>
          <p:nvPr/>
        </p:nvSpPr>
        <p:spPr>
          <a:xfrm>
            <a:off x="435576" y="908720"/>
            <a:ext cx="2448272" cy="1512168"/>
          </a:xfrm>
          <a:prstGeom prst="borderCallout2">
            <a:avLst>
              <a:gd name="adj1" fmla="val 103433"/>
              <a:gd name="adj2" fmla="val 71273"/>
              <a:gd name="adj3" fmla="val 165559"/>
              <a:gd name="adj4" fmla="val 90113"/>
              <a:gd name="adj5" fmla="val 273575"/>
              <a:gd name="adj6" fmla="val 23045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996633"/>
                </a:solidFill>
              </a:rPr>
              <a:t>期刊利用符合二八</a:t>
            </a:r>
            <a:r>
              <a:rPr lang="zh-CN" altLang="en-US" b="1" dirty="0" smtClean="0">
                <a:solidFill>
                  <a:srgbClr val="996633"/>
                </a:solidFill>
              </a:rPr>
              <a:t>法则，</a:t>
            </a:r>
            <a:r>
              <a:rPr lang="en-US" altLang="zh-CN" b="1" dirty="0">
                <a:solidFill>
                  <a:srgbClr val="996633"/>
                </a:solidFill>
              </a:rPr>
              <a:t>80</a:t>
            </a:r>
            <a:r>
              <a:rPr lang="zh-CN" altLang="en-US" b="1" dirty="0">
                <a:solidFill>
                  <a:srgbClr val="996633"/>
                </a:solidFill>
              </a:rPr>
              <a:t>％</a:t>
            </a:r>
            <a:r>
              <a:rPr lang="zh-CN" altLang="en-US" b="1" dirty="0" smtClean="0">
                <a:solidFill>
                  <a:srgbClr val="996633"/>
                </a:solidFill>
              </a:rPr>
              <a:t>的利用来自</a:t>
            </a:r>
            <a:r>
              <a:rPr lang="en-US" altLang="zh-CN" b="1" dirty="0">
                <a:solidFill>
                  <a:srgbClr val="996633"/>
                </a:solidFill>
              </a:rPr>
              <a:t>20</a:t>
            </a:r>
            <a:r>
              <a:rPr lang="zh-CN" altLang="en-US" b="1" dirty="0">
                <a:solidFill>
                  <a:srgbClr val="996633"/>
                </a:solidFill>
              </a:rPr>
              <a:t>％</a:t>
            </a:r>
            <a:r>
              <a:rPr lang="zh-CN" altLang="en-US" b="1" dirty="0" smtClean="0">
                <a:solidFill>
                  <a:srgbClr val="996633"/>
                </a:solidFill>
              </a:rPr>
              <a:t>的期刊。分级汇总帮助图书馆选“对”资源。</a:t>
            </a:r>
            <a:endParaRPr lang="zh-CN" altLang="en-US" b="1" dirty="0">
              <a:solidFill>
                <a:srgbClr val="996633"/>
              </a:solidFill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5897185" y="2101239"/>
            <a:ext cx="382281" cy="129614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966701" y="3559222"/>
            <a:ext cx="378890" cy="37607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1151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47737"/>
            <a:ext cx="6661150" cy="688975"/>
          </a:xfrm>
        </p:spPr>
        <p:txBody>
          <a:bodyPr/>
          <a:lstStyle/>
          <a:p>
            <a:r>
              <a:rPr lang="zh-CN" altLang="en-US" dirty="0" smtClean="0"/>
              <a:t>引文统计分析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5ACED-48A2-4AEC-B28A-8E54090BE9D0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640" y="1052736"/>
            <a:ext cx="7704856" cy="49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线形标注 2 5"/>
          <p:cNvSpPr/>
          <p:nvPr/>
        </p:nvSpPr>
        <p:spPr>
          <a:xfrm>
            <a:off x="5652120" y="656692"/>
            <a:ext cx="2592288" cy="1260140"/>
          </a:xfrm>
          <a:prstGeom prst="borderCallout2">
            <a:avLst>
              <a:gd name="adj1" fmla="val 103433"/>
              <a:gd name="adj2" fmla="val 71273"/>
              <a:gd name="adj3" fmla="val 163331"/>
              <a:gd name="adj4" fmla="val 63658"/>
              <a:gd name="adj5" fmla="val 180462"/>
              <a:gd name="adj6" fmla="val 644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996633"/>
                </a:solidFill>
              </a:rPr>
              <a:t>引文统计比使用统计更精准、可靠，是文献保障支持科研的直接证据。</a:t>
            </a:r>
            <a:endParaRPr lang="zh-CN" altLang="en-US" b="1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7453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引用期刊无馆藏出版社汇总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TOP10</a:t>
            </a:r>
            <a:r>
              <a:rPr lang="zh-CN" altLang="zh-CN" dirty="0"/>
              <a:t>（共</a:t>
            </a:r>
            <a:r>
              <a:rPr lang="en-US" altLang="zh-CN" dirty="0"/>
              <a:t>314</a:t>
            </a:r>
            <a:r>
              <a:rPr lang="zh-CN" altLang="zh-CN" dirty="0"/>
              <a:t>个</a:t>
            </a:r>
            <a:r>
              <a:rPr lang="zh-CN" altLang="zh-CN" dirty="0" smtClean="0"/>
              <a:t>出版社）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Elsevier</a:t>
            </a:r>
            <a:r>
              <a:rPr lang="zh-CN" altLang="en-US" dirty="0" smtClean="0"/>
              <a:t>、</a:t>
            </a:r>
            <a:r>
              <a:rPr lang="en-US" altLang="zh-CN" dirty="0" smtClean="0"/>
              <a:t>Wiley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Springer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Taylor</a:t>
            </a:r>
            <a:r>
              <a:rPr lang="zh-CN" altLang="en-US" dirty="0" smtClean="0"/>
              <a:t>平台上有部分刊不在</a:t>
            </a:r>
            <a:r>
              <a:rPr lang="en-US" altLang="zh-CN" dirty="0" smtClean="0"/>
              <a:t>DRAA</a:t>
            </a:r>
            <a:r>
              <a:rPr lang="zh-CN" altLang="en-US" dirty="0" smtClean="0"/>
              <a:t>采购方案内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2012-</a:t>
            </a:r>
            <a:r>
              <a:rPr lang="en-US" altLang="zh-CN" dirty="0"/>
              <a:t>10</a:t>
            </a:r>
            <a:r>
              <a:rPr lang="zh-CN" altLang="en-US" dirty="0"/>
              <a:t>-</a:t>
            </a:r>
            <a:r>
              <a:rPr lang="en-US" altLang="zh-CN" dirty="0"/>
              <a:t>16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8351838" y="6527800"/>
            <a:ext cx="792162" cy="330200"/>
          </a:xfrm>
          <a:prstGeom prst="rect">
            <a:avLst/>
          </a:prstGeom>
        </p:spPr>
        <p:txBody>
          <a:bodyPr/>
          <a:lstStyle/>
          <a:p>
            <a:fld id="{AD6C2177-B18F-4923-B364-4B3D47B2D6F6}" type="slidenum">
              <a:rPr lang="en-US" altLang="zh-CN" smtClean="0"/>
              <a:pPr/>
              <a:t>19</a:t>
            </a:fld>
            <a:endParaRPr lang="en-US" altLang="zh-CN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890155"/>
              </p:ext>
            </p:extLst>
          </p:nvPr>
        </p:nvGraphicFramePr>
        <p:xfrm>
          <a:off x="1115616" y="2492896"/>
          <a:ext cx="6017021" cy="3962400"/>
        </p:xfrm>
        <a:graphic>
          <a:graphicData uri="http://schemas.openxmlformats.org/drawingml/2006/table">
            <a:tbl>
              <a:tblPr firstRow="1" firstCol="1" bandRow="1"/>
              <a:tblGrid>
                <a:gridCol w="4426453"/>
                <a:gridCol w="795284"/>
                <a:gridCol w="795284"/>
              </a:tblGrid>
              <a:tr h="506541">
                <a:tc>
                  <a:txBody>
                    <a:bodyPr/>
                    <a:lstStyle/>
                    <a:p>
                      <a:pPr indent="2794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Publisher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宋体"/>
                        </a:rPr>
                        <a:t>引用次数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宋体"/>
                        </a:rPr>
                        <a:t>引用期刊数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30334"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Elsevier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1773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143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34"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Wiley-Blackwell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1468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87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34"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American Medical Association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744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10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34"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 err="1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Thieme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383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15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34"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Institute of Pure and Applied Physics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347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3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34"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American Scientific Publishers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342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19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34"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Physicians Postgraduate Press, Inc.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294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3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34"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APA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263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30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34"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American Association of Neurological Surgeons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217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7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34"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Portland Press, Ltd.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183</a:t>
                      </a:r>
                      <a:endParaRPr lang="zh-CN" sz="16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宋体"/>
                          <a:ea typeface="宋体"/>
                          <a:cs typeface="宋体"/>
                        </a:rPr>
                        <a:t>3</a:t>
                      </a:r>
                      <a:endParaRPr lang="zh-CN" sz="16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73664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661150" cy="688975"/>
          </a:xfrm>
        </p:spPr>
        <p:txBody>
          <a:bodyPr/>
          <a:lstStyle/>
          <a:p>
            <a:r>
              <a:rPr lang="zh-CN" altLang="en-US" dirty="0"/>
              <a:t>大纲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00" y="1089025"/>
            <a:ext cx="8461375" cy="5220295"/>
          </a:xfrm>
        </p:spPr>
        <p:txBody>
          <a:bodyPr/>
          <a:lstStyle/>
          <a:p>
            <a:r>
              <a:rPr lang="zh-CN" altLang="en-US" dirty="0"/>
              <a:t>资源建设绩效评估的</a:t>
            </a:r>
            <a:r>
              <a:rPr lang="zh-CN" altLang="en-US" dirty="0" smtClean="0"/>
              <a:t>要素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原则、标准、理论基础、目标</a:t>
            </a:r>
            <a:r>
              <a:rPr lang="zh-CN" altLang="en-US" dirty="0" smtClean="0"/>
              <a:t>定位</a:t>
            </a:r>
            <a:endParaRPr lang="en-US" altLang="zh-CN" dirty="0" smtClean="0"/>
          </a:p>
          <a:p>
            <a:r>
              <a:rPr lang="zh-CN" altLang="en-US" dirty="0" smtClean="0"/>
              <a:t>外文期刊绩效评估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核心期刊</a:t>
            </a:r>
            <a:r>
              <a:rPr lang="zh-CN" altLang="en-US" dirty="0"/>
              <a:t>保障率</a:t>
            </a:r>
          </a:p>
          <a:p>
            <a:pPr lvl="1"/>
            <a:r>
              <a:rPr lang="zh-CN" altLang="en-US" dirty="0"/>
              <a:t>使用统计和引用统计</a:t>
            </a:r>
          </a:p>
          <a:p>
            <a:pPr lvl="1"/>
            <a:r>
              <a:rPr lang="zh-CN" altLang="en-US" dirty="0"/>
              <a:t>资源保障与科研</a:t>
            </a:r>
            <a:r>
              <a:rPr lang="zh-CN" altLang="en-US" dirty="0" smtClean="0"/>
              <a:t>绩效</a:t>
            </a:r>
            <a:endParaRPr lang="en-US" altLang="zh-CN" dirty="0" smtClean="0"/>
          </a:p>
          <a:p>
            <a:r>
              <a:rPr lang="zh-CN" altLang="en-US" dirty="0" smtClean="0"/>
              <a:t>外文图书</a:t>
            </a:r>
            <a:endParaRPr lang="en-US" altLang="zh-CN" dirty="0" smtClean="0"/>
          </a:p>
          <a:p>
            <a:pPr lvl="1"/>
            <a:r>
              <a:rPr lang="zh-CN" altLang="en-US" dirty="0"/>
              <a:t>采购模式</a:t>
            </a:r>
          </a:p>
          <a:p>
            <a:pPr lvl="1"/>
            <a:r>
              <a:rPr lang="zh-CN" altLang="en-US" dirty="0"/>
              <a:t>评估参照</a:t>
            </a:r>
            <a:r>
              <a:rPr lang="en-US" altLang="zh-CN" dirty="0"/>
              <a:t>--</a:t>
            </a:r>
            <a:r>
              <a:rPr lang="zh-CN" altLang="en-US" dirty="0"/>
              <a:t>核心书目和获奖书目</a:t>
            </a:r>
          </a:p>
          <a:p>
            <a:pPr lvl="1"/>
            <a:r>
              <a:rPr lang="zh-CN" altLang="en-US" dirty="0" smtClean="0"/>
              <a:t>统计分析</a:t>
            </a:r>
          </a:p>
          <a:p>
            <a:r>
              <a:rPr lang="zh-CN" altLang="en-US" dirty="0" smtClean="0"/>
              <a:t>中文资源绩效评估</a:t>
            </a:r>
            <a:endParaRPr lang="en-US" altLang="zh-CN" dirty="0" smtClean="0"/>
          </a:p>
          <a:p>
            <a:pPr lvl="1">
              <a:buNone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8351838" y="6527800"/>
            <a:ext cx="792162" cy="330200"/>
          </a:xfrm>
          <a:prstGeom prst="rect">
            <a:avLst/>
          </a:prstGeom>
        </p:spPr>
        <p:txBody>
          <a:bodyPr/>
          <a:lstStyle/>
          <a:p>
            <a:fld id="{AD6C2177-B18F-4923-B364-4B3D47B2D6F6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145584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黑体" pitchFamily="49" charset="-122"/>
              </a:rPr>
              <a:t>期刊</a:t>
            </a:r>
            <a:r>
              <a:rPr lang="zh-CN" altLang="en-US" dirty="0" smtClean="0">
                <a:ea typeface="黑体" pitchFamily="49" charset="-122"/>
              </a:rPr>
              <a:t>引用的</a:t>
            </a:r>
            <a:r>
              <a:rPr lang="en-US" altLang="zh-CN" dirty="0" smtClean="0">
                <a:ea typeface="黑体" pitchFamily="49" charset="-122"/>
              </a:rPr>
              <a:t>2/8</a:t>
            </a:r>
            <a:r>
              <a:rPr lang="zh-CN" altLang="en-US" dirty="0" smtClean="0">
                <a:ea typeface="黑体" pitchFamily="49" charset="-122"/>
              </a:rPr>
              <a:t>律和长尾现象</a:t>
            </a:r>
          </a:p>
        </p:txBody>
      </p:sp>
      <p:sp>
        <p:nvSpPr>
          <p:cNvPr id="16387" name="内容占位符 3"/>
          <p:cNvSpPr>
            <a:spLocks noGrp="1"/>
          </p:cNvSpPr>
          <p:nvPr>
            <p:ph sz="half" idx="1"/>
          </p:nvPr>
        </p:nvSpPr>
        <p:spPr>
          <a:xfrm>
            <a:off x="431800" y="1089025"/>
            <a:ext cx="3060700" cy="5245100"/>
          </a:xfrm>
        </p:spPr>
        <p:txBody>
          <a:bodyPr/>
          <a:lstStyle/>
          <a:p>
            <a:r>
              <a:rPr lang="en-US" altLang="zh-CN" sz="1800" dirty="0" smtClean="0">
                <a:ea typeface="新細明體" pitchFamily="18" charset="-120"/>
              </a:rPr>
              <a:t>2011</a:t>
            </a:r>
            <a:r>
              <a:rPr lang="zh-CN" altLang="en-US" sz="1800" dirty="0" smtClean="0">
                <a:ea typeface="新細明體" pitchFamily="18" charset="-120"/>
              </a:rPr>
              <a:t>年上交大作者发表论文所引用的期刊</a:t>
            </a:r>
            <a:r>
              <a:rPr lang="en-US" altLang="zh-CN" sz="1800" dirty="0" smtClean="0">
                <a:ea typeface="新細明體" pitchFamily="18" charset="-120"/>
              </a:rPr>
              <a:t>8209</a:t>
            </a:r>
            <a:r>
              <a:rPr lang="zh-CN" altLang="en-US" sz="1800" dirty="0" smtClean="0">
                <a:ea typeface="新細明體" pitchFamily="18" charset="-120"/>
              </a:rPr>
              <a:t>种、引用次数</a:t>
            </a:r>
            <a:r>
              <a:rPr lang="en-US" altLang="zh-CN" sz="1800" dirty="0" smtClean="0">
                <a:ea typeface="新細明體" pitchFamily="18" charset="-120"/>
              </a:rPr>
              <a:t>167652</a:t>
            </a:r>
            <a:r>
              <a:rPr lang="zh-CN" altLang="en-US" sz="1800" dirty="0" smtClean="0">
                <a:ea typeface="新細明體" pitchFamily="18" charset="-120"/>
              </a:rPr>
              <a:t>次</a:t>
            </a:r>
          </a:p>
          <a:p>
            <a:pPr lvl="1"/>
            <a:r>
              <a:rPr lang="en-US" altLang="zh-CN" sz="1600" dirty="0" smtClean="0">
                <a:ea typeface="新細明體" pitchFamily="18" charset="-120"/>
              </a:rPr>
              <a:t>80%</a:t>
            </a:r>
            <a:r>
              <a:rPr lang="zh-CN" altLang="en-US" sz="1600" dirty="0" smtClean="0">
                <a:ea typeface="新細明體" pitchFamily="18" charset="-120"/>
              </a:rPr>
              <a:t>的引用量</a:t>
            </a:r>
            <a:r>
              <a:rPr lang="zh-CN" altLang="en-US" sz="1600" dirty="0">
                <a:ea typeface="新細明體" pitchFamily="18" charset="-120"/>
              </a:rPr>
              <a:t>是被引</a:t>
            </a:r>
            <a:r>
              <a:rPr lang="en-US" altLang="zh-CN" sz="1600" dirty="0" smtClean="0">
                <a:ea typeface="新細明體" pitchFamily="18" charset="-120"/>
              </a:rPr>
              <a:t>20</a:t>
            </a:r>
            <a:r>
              <a:rPr lang="zh-CN" altLang="en-US" sz="1600" dirty="0" smtClean="0">
                <a:ea typeface="新細明體" pitchFamily="18" charset="-120"/>
              </a:rPr>
              <a:t>次以上的期刊所贡献的</a:t>
            </a:r>
          </a:p>
          <a:p>
            <a:pPr lvl="1"/>
            <a:r>
              <a:rPr lang="zh-CN" altLang="en-US" sz="1600" dirty="0" smtClean="0">
                <a:ea typeface="新細明體" pitchFamily="18" charset="-120"/>
              </a:rPr>
              <a:t>它们涉及所有引用出版物的</a:t>
            </a:r>
            <a:r>
              <a:rPr lang="en-US" altLang="zh-CN" sz="1600" dirty="0" smtClean="0">
                <a:ea typeface="新細明體" pitchFamily="18" charset="-120"/>
              </a:rPr>
              <a:t>18%(1464</a:t>
            </a:r>
            <a:r>
              <a:rPr lang="zh-CN" altLang="en-US" sz="1600" dirty="0" smtClean="0">
                <a:ea typeface="新細明體" pitchFamily="18" charset="-120"/>
              </a:rPr>
              <a:t>种</a:t>
            </a:r>
            <a:r>
              <a:rPr lang="en-US" altLang="zh-CN" sz="1600" dirty="0" smtClean="0">
                <a:ea typeface="新細明體" pitchFamily="18" charset="-120"/>
              </a:rPr>
              <a:t>)</a:t>
            </a:r>
          </a:p>
          <a:p>
            <a:pPr lvl="1"/>
            <a:r>
              <a:rPr lang="en-US" altLang="zh-CN" sz="1600" dirty="0" smtClean="0">
                <a:ea typeface="新細明體" pitchFamily="18" charset="-120"/>
              </a:rPr>
              <a:t>18%</a:t>
            </a:r>
            <a:r>
              <a:rPr lang="zh-CN" altLang="en-US" sz="1600" dirty="0" smtClean="0">
                <a:ea typeface="新細明體" pitchFamily="18" charset="-120"/>
              </a:rPr>
              <a:t>的期刊贡献了</a:t>
            </a:r>
            <a:r>
              <a:rPr lang="en-US" altLang="zh-CN" sz="1600" dirty="0" smtClean="0">
                <a:ea typeface="新細明體" pitchFamily="18" charset="-120"/>
              </a:rPr>
              <a:t>80%</a:t>
            </a:r>
            <a:r>
              <a:rPr lang="zh-CN" altLang="en-US" sz="1600" dirty="0" smtClean="0">
                <a:ea typeface="新細明體" pitchFamily="18" charset="-120"/>
              </a:rPr>
              <a:t>的引用，与经典文献计量学规律和管理学中的</a:t>
            </a:r>
            <a:r>
              <a:rPr lang="en-US" altLang="zh-CN" sz="1600" dirty="0" smtClean="0">
                <a:solidFill>
                  <a:srgbClr val="FF0000"/>
                </a:solidFill>
                <a:ea typeface="新細明體" pitchFamily="18" charset="-120"/>
              </a:rPr>
              <a:t>2/8</a:t>
            </a:r>
            <a:r>
              <a:rPr lang="zh-CN" altLang="en-US" sz="1600" dirty="0" smtClean="0">
                <a:solidFill>
                  <a:srgbClr val="FF0000"/>
                </a:solidFill>
                <a:ea typeface="新細明體" pitchFamily="18" charset="-120"/>
              </a:rPr>
              <a:t>律</a:t>
            </a:r>
            <a:r>
              <a:rPr lang="zh-CN" altLang="en-US" sz="1600" dirty="0">
                <a:ea typeface="新細明體" pitchFamily="18" charset="-120"/>
              </a:rPr>
              <a:t>基本吻</a:t>
            </a:r>
            <a:r>
              <a:rPr lang="zh-CN" altLang="en-US" sz="1600" dirty="0" smtClean="0">
                <a:ea typeface="新細明體" pitchFamily="18" charset="-120"/>
              </a:rPr>
              <a:t>合的</a:t>
            </a:r>
          </a:p>
          <a:p>
            <a:r>
              <a:rPr lang="zh-CN" altLang="en-US" sz="1800" dirty="0" smtClean="0">
                <a:ea typeface="新細明體" pitchFamily="18" charset="-120"/>
              </a:rPr>
              <a:t>引用期刊的</a:t>
            </a:r>
            <a:r>
              <a:rPr lang="zh-CN" altLang="en-US" sz="1800" b="1" dirty="0" smtClean="0">
                <a:solidFill>
                  <a:srgbClr val="FF0000"/>
                </a:solidFill>
                <a:ea typeface="新細明體" pitchFamily="18" charset="-120"/>
              </a:rPr>
              <a:t>长尾现象</a:t>
            </a:r>
          </a:p>
          <a:p>
            <a:pPr lvl="1"/>
            <a:r>
              <a:rPr lang="zh-CN" altLang="en-US" sz="1600" dirty="0" smtClean="0">
                <a:ea typeface="新細明體" pitchFamily="18" charset="-120"/>
              </a:rPr>
              <a:t>引用</a:t>
            </a:r>
            <a:r>
              <a:rPr lang="en-US" altLang="zh-CN" sz="1600" dirty="0" smtClean="0">
                <a:ea typeface="新細明體" pitchFamily="18" charset="-120"/>
              </a:rPr>
              <a:t>1</a:t>
            </a:r>
            <a:r>
              <a:rPr lang="zh-CN" altLang="en-US" sz="1600" dirty="0" smtClean="0">
                <a:ea typeface="新細明體" pitchFamily="18" charset="-120"/>
              </a:rPr>
              <a:t>次的期刊</a:t>
            </a:r>
            <a:r>
              <a:rPr lang="en-US" altLang="zh-CN" sz="1600" dirty="0" smtClean="0">
                <a:ea typeface="新細明體" pitchFamily="18" charset="-120"/>
              </a:rPr>
              <a:t>1927</a:t>
            </a:r>
            <a:r>
              <a:rPr lang="zh-CN" altLang="en-US" sz="1600" dirty="0" smtClean="0">
                <a:ea typeface="新細明體" pitchFamily="18" charset="-120"/>
              </a:rPr>
              <a:t>种，占引用期刊的</a:t>
            </a:r>
            <a:r>
              <a:rPr lang="en-US" altLang="zh-CN" sz="1600" dirty="0" smtClean="0">
                <a:ea typeface="新細明體" pitchFamily="18" charset="-120"/>
              </a:rPr>
              <a:t>23%</a:t>
            </a:r>
          </a:p>
          <a:p>
            <a:pPr lvl="1"/>
            <a:r>
              <a:rPr lang="zh-CN" altLang="en-US" sz="1600" dirty="0" smtClean="0">
                <a:ea typeface="新細明體" pitchFamily="18" charset="-120"/>
              </a:rPr>
              <a:t>引用</a:t>
            </a:r>
            <a:r>
              <a:rPr lang="en-US" altLang="zh-CN" sz="1600" dirty="0" smtClean="0">
                <a:ea typeface="新細明體" pitchFamily="18" charset="-120"/>
              </a:rPr>
              <a:t>2</a:t>
            </a:r>
            <a:r>
              <a:rPr lang="zh-CN" altLang="en-US" sz="1600" dirty="0" smtClean="0">
                <a:ea typeface="新細明體" pitchFamily="18" charset="-120"/>
              </a:rPr>
              <a:t>次</a:t>
            </a:r>
            <a:r>
              <a:rPr lang="zh-CN" altLang="en-US" sz="1600" dirty="0">
                <a:ea typeface="新細明體" pitchFamily="18" charset="-120"/>
              </a:rPr>
              <a:t>的</a:t>
            </a:r>
            <a:r>
              <a:rPr lang="zh-CN" altLang="en-US" sz="1600" dirty="0" smtClean="0">
                <a:ea typeface="新細明體" pitchFamily="18" charset="-120"/>
              </a:rPr>
              <a:t>期刊</a:t>
            </a:r>
            <a:r>
              <a:rPr lang="en-US" altLang="zh-CN" sz="1600" dirty="0" smtClean="0">
                <a:ea typeface="新細明體" pitchFamily="18" charset="-120"/>
              </a:rPr>
              <a:t>1198</a:t>
            </a:r>
            <a:r>
              <a:rPr lang="zh-CN" altLang="en-US" sz="1600" dirty="0" smtClean="0">
                <a:ea typeface="新細明體" pitchFamily="18" charset="-120"/>
              </a:rPr>
              <a:t>种</a:t>
            </a:r>
            <a:r>
              <a:rPr lang="zh-CN" altLang="en-US" sz="1600" dirty="0">
                <a:ea typeface="新細明體" pitchFamily="18" charset="-120"/>
              </a:rPr>
              <a:t>，占引用期刊</a:t>
            </a:r>
            <a:r>
              <a:rPr lang="zh-CN" altLang="en-US" sz="1600" dirty="0" smtClean="0">
                <a:ea typeface="新細明體" pitchFamily="18" charset="-120"/>
              </a:rPr>
              <a:t>的</a:t>
            </a:r>
            <a:r>
              <a:rPr lang="en-US" altLang="zh-CN" sz="1600" dirty="0" smtClean="0">
                <a:ea typeface="新細明體" pitchFamily="18" charset="-120"/>
              </a:rPr>
              <a:t>15%</a:t>
            </a:r>
          </a:p>
          <a:p>
            <a:pPr lvl="1"/>
            <a:r>
              <a:rPr lang="zh-CN" altLang="en-US" sz="1600" dirty="0">
                <a:ea typeface="新細明體" pitchFamily="18" charset="-120"/>
              </a:rPr>
              <a:t>引用</a:t>
            </a:r>
            <a:r>
              <a:rPr lang="en-US" altLang="zh-CN" sz="1600" dirty="0" smtClean="0">
                <a:ea typeface="新細明體" pitchFamily="18" charset="-120"/>
              </a:rPr>
              <a:t>21</a:t>
            </a:r>
            <a:r>
              <a:rPr lang="zh-CN" altLang="en-US" sz="1600" dirty="0" smtClean="0">
                <a:ea typeface="新細明體" pitchFamily="18" charset="-120"/>
              </a:rPr>
              <a:t>次以下的期刊</a:t>
            </a:r>
            <a:r>
              <a:rPr lang="en-US" altLang="zh-CN" sz="1600" dirty="0" smtClean="0">
                <a:ea typeface="新細明體" pitchFamily="18" charset="-120"/>
              </a:rPr>
              <a:t>6745</a:t>
            </a:r>
            <a:r>
              <a:rPr lang="zh-CN" altLang="en-US" sz="1600" dirty="0" smtClean="0">
                <a:ea typeface="新細明體" pitchFamily="18" charset="-120"/>
              </a:rPr>
              <a:t>种</a:t>
            </a:r>
            <a:r>
              <a:rPr lang="zh-CN" altLang="en-US" sz="1600" dirty="0">
                <a:ea typeface="新細明體" pitchFamily="18" charset="-120"/>
              </a:rPr>
              <a:t>，占引用期刊</a:t>
            </a:r>
            <a:r>
              <a:rPr lang="zh-CN" altLang="en-US" sz="1600" dirty="0" smtClean="0">
                <a:ea typeface="新細明體" pitchFamily="18" charset="-120"/>
              </a:rPr>
              <a:t>的</a:t>
            </a:r>
            <a:r>
              <a:rPr lang="en-US" altLang="zh-CN" sz="1600" dirty="0" smtClean="0">
                <a:ea typeface="新細明體" pitchFamily="18" charset="-120"/>
              </a:rPr>
              <a:t>82%</a:t>
            </a:r>
            <a:endParaRPr lang="en-US" altLang="zh-CN" sz="1600" dirty="0">
              <a:ea typeface="新細明體" pitchFamily="18" charset="-120"/>
            </a:endParaRPr>
          </a:p>
          <a:p>
            <a:pPr lvl="1"/>
            <a:endParaRPr lang="en-US" altLang="zh-CN" sz="1600" dirty="0">
              <a:ea typeface="新細明體" pitchFamily="18" charset="-120"/>
            </a:endParaRPr>
          </a:p>
          <a:p>
            <a:pPr lvl="1"/>
            <a:endParaRPr lang="en-US" altLang="zh-CN" sz="1600" dirty="0" smtClean="0">
              <a:ea typeface="新細明體" pitchFamily="18" charset="-120"/>
            </a:endParaRPr>
          </a:p>
        </p:txBody>
      </p:sp>
      <p:sp>
        <p:nvSpPr>
          <p:cNvPr id="16388" name="灯片编号占位符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A6400D-27A4-4CD9-81A5-702DE902D789}" type="slidenum">
              <a:rPr lang="en-US" altLang="zh-CN" smtClean="0"/>
              <a:pPr/>
              <a:t>20</a:t>
            </a:fld>
            <a:endParaRPr lang="en-US" altLang="zh-CN" smtClean="0"/>
          </a:p>
        </p:txBody>
      </p:sp>
      <p:grpSp>
        <p:nvGrpSpPr>
          <p:cNvPr id="5" name="Group 4"/>
          <p:cNvGrpSpPr>
            <a:grpSpLocks noGrp="1"/>
          </p:cNvGrpSpPr>
          <p:nvPr/>
        </p:nvGrpSpPr>
        <p:grpSpPr bwMode="auto">
          <a:xfrm>
            <a:off x="3484103" y="1155363"/>
            <a:ext cx="5399801" cy="4696919"/>
            <a:chOff x="48" y="638"/>
            <a:chExt cx="3499" cy="3308"/>
          </a:xfrm>
        </p:grpSpPr>
        <p:sp>
          <p:nvSpPr>
            <p:cNvPr id="16395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321" y="911"/>
              <a:ext cx="3128" cy="226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396" name="Text Box 7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833" y="3512"/>
              <a:ext cx="1714" cy="43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r>
                <a:rPr lang="zh-CN" altLang="en-US" sz="1700" b="1" i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低引用期刊通过</a:t>
              </a:r>
              <a:r>
                <a:rPr lang="zh-CN" altLang="en-US" sz="17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文献传递获取全文</a:t>
              </a:r>
              <a:endParaRPr lang="zh-CN" altLang="en-US" sz="1700" b="1" i="1" dirty="0">
                <a:solidFill>
                  <a:srgbClr val="FF00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6397" name="Text Box 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375" y="2609"/>
              <a:ext cx="784" cy="5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r>
                <a:rPr lang="zh-CN" altLang="en-US" sz="1400" b="1" dirty="0">
                  <a:solidFill>
                    <a:srgbClr val="C00000"/>
                  </a:solidFill>
                  <a:latin typeface="华文细黑" pitchFamily="2" charset="-122"/>
                  <a:ea typeface="华文细黑" pitchFamily="2" charset="-122"/>
                  <a:cs typeface="Arial" charset="0"/>
                </a:rPr>
                <a:t>采购常用全文数据库保障及时获取</a:t>
              </a:r>
            </a:p>
          </p:txBody>
        </p:sp>
        <p:sp>
          <p:nvSpPr>
            <p:cNvPr id="16398" name="Freeform 10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421" y="1008"/>
              <a:ext cx="3041" cy="2121"/>
            </a:xfrm>
            <a:custGeom>
              <a:avLst/>
              <a:gdLst>
                <a:gd name="T0" fmla="*/ 0 w 3755"/>
                <a:gd name="T1" fmla="*/ 0 h 1498"/>
                <a:gd name="T2" fmla="*/ 191 w 3755"/>
                <a:gd name="T3" fmla="*/ 1480 h 1498"/>
                <a:gd name="T4" fmla="*/ 458 w 3755"/>
                <a:gd name="T5" fmla="*/ 2241 h 1498"/>
                <a:gd name="T6" fmla="*/ 777 w 3755"/>
                <a:gd name="T7" fmla="*/ 2690 h 1498"/>
                <a:gd name="T8" fmla="*/ 1023 w 3755"/>
                <a:gd name="T9" fmla="*/ 2853 h 1498"/>
                <a:gd name="T10" fmla="*/ 1249 w 3755"/>
                <a:gd name="T11" fmla="*/ 2921 h 1498"/>
                <a:gd name="T12" fmla="*/ 1551 w 3755"/>
                <a:gd name="T13" fmla="*/ 2961 h 1498"/>
                <a:gd name="T14" fmla="*/ 1969 w 3755"/>
                <a:gd name="T15" fmla="*/ 2989 h 1498"/>
                <a:gd name="T16" fmla="*/ 2382 w 3755"/>
                <a:gd name="T17" fmla="*/ 3002 h 1498"/>
                <a:gd name="T18" fmla="*/ 2454 w 3755"/>
                <a:gd name="T19" fmla="*/ 3002 h 14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55"/>
                <a:gd name="T31" fmla="*/ 0 h 1498"/>
                <a:gd name="T32" fmla="*/ 3755 w 3755"/>
                <a:gd name="T33" fmla="*/ 1498 h 14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55" h="1498">
                  <a:moveTo>
                    <a:pt x="0" y="0"/>
                  </a:moveTo>
                  <a:cubicBezTo>
                    <a:pt x="87" y="276"/>
                    <a:pt x="175" y="552"/>
                    <a:pt x="291" y="738"/>
                  </a:cubicBezTo>
                  <a:cubicBezTo>
                    <a:pt x="407" y="924"/>
                    <a:pt x="549" y="1017"/>
                    <a:pt x="698" y="1118"/>
                  </a:cubicBezTo>
                  <a:cubicBezTo>
                    <a:pt x="847" y="1219"/>
                    <a:pt x="1043" y="1291"/>
                    <a:pt x="1186" y="1342"/>
                  </a:cubicBezTo>
                  <a:cubicBezTo>
                    <a:pt x="1329" y="1393"/>
                    <a:pt x="1439" y="1404"/>
                    <a:pt x="1559" y="1423"/>
                  </a:cubicBezTo>
                  <a:cubicBezTo>
                    <a:pt x="1679" y="1442"/>
                    <a:pt x="1770" y="1448"/>
                    <a:pt x="1904" y="1457"/>
                  </a:cubicBezTo>
                  <a:cubicBezTo>
                    <a:pt x="2038" y="1466"/>
                    <a:pt x="2182" y="1471"/>
                    <a:pt x="2365" y="1477"/>
                  </a:cubicBezTo>
                  <a:cubicBezTo>
                    <a:pt x="2548" y="1483"/>
                    <a:pt x="2791" y="1488"/>
                    <a:pt x="3002" y="1491"/>
                  </a:cubicBezTo>
                  <a:cubicBezTo>
                    <a:pt x="3213" y="1494"/>
                    <a:pt x="3509" y="1496"/>
                    <a:pt x="3632" y="1497"/>
                  </a:cubicBezTo>
                  <a:cubicBezTo>
                    <a:pt x="3755" y="1498"/>
                    <a:pt x="3748" y="1497"/>
                    <a:pt x="3741" y="1497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16399" name="Text Box 1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566" y="3346"/>
              <a:ext cx="1267" cy="20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3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引用期刊的数量</a:t>
              </a:r>
            </a:p>
          </p:txBody>
        </p:sp>
        <p:sp>
          <p:nvSpPr>
            <p:cNvPr id="16400" name="AutoShape 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 rot="5400000">
              <a:off x="2225" y="2004"/>
              <a:ext cx="403" cy="2133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zh-CN" altLang="zh-CN" sz="1100">
                <a:solidFill>
                  <a:srgbClr val="FF6600"/>
                </a:solidFill>
                <a:latin typeface="Arial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6401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48" y="1667"/>
              <a:ext cx="192" cy="62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300" b="1">
                  <a:solidFill>
                    <a:schemeClr val="tx1"/>
                  </a:solidFill>
                  <a:latin typeface="Arial" charset="0"/>
                  <a:cs typeface="Arial" charset="0"/>
                </a:rPr>
                <a:t>引用频次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331" y="638"/>
              <a:ext cx="3118" cy="2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馆藏期刊保障与文献传递的关系</a:t>
              </a:r>
              <a:endPara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cxnSp>
        <p:nvCxnSpPr>
          <p:cNvPr id="16390" name="直接连接符 3"/>
          <p:cNvCxnSpPr>
            <a:cxnSpLocks noChangeShapeType="1"/>
          </p:cNvCxnSpPr>
          <p:nvPr/>
        </p:nvCxnSpPr>
        <p:spPr bwMode="auto">
          <a:xfrm>
            <a:off x="3860800" y="1655763"/>
            <a:ext cx="139700" cy="0"/>
          </a:xfrm>
          <a:prstGeom prst="line">
            <a:avLst/>
          </a:prstGeom>
          <a:noFill/>
          <a:ln w="10000" algn="ctr">
            <a:solidFill>
              <a:schemeClr val="accent1"/>
            </a:solidFill>
            <a:round/>
            <a:headEnd/>
            <a:tailEnd/>
          </a:ln>
          <a:effectLst>
            <a:outerShdw dist="50800" dir="5400000" rotWithShape="0">
              <a:srgbClr val="4E3B30">
                <a:alpha val="59998"/>
              </a:srgbClr>
            </a:outerShdw>
          </a:effectLst>
        </p:spPr>
      </p:cxn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3287713" y="1455738"/>
            <a:ext cx="728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1784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16392" name="直接箭头连接符 9"/>
          <p:cNvCxnSpPr>
            <a:cxnSpLocks noChangeShapeType="1"/>
          </p:cNvCxnSpPr>
          <p:nvPr/>
        </p:nvCxnSpPr>
        <p:spPr bwMode="auto">
          <a:xfrm>
            <a:off x="6278937" y="4688486"/>
            <a:ext cx="0" cy="139700"/>
          </a:xfrm>
          <a:prstGeom prst="straightConnector1">
            <a:avLst/>
          </a:prstGeom>
          <a:noFill/>
          <a:ln w="10000" algn="ctr">
            <a:solidFill>
              <a:schemeClr val="accent1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8"/>
              </a:srgbClr>
            </a:outerShdw>
          </a:effectLst>
        </p:spPr>
      </p:cxnSp>
      <p:sp>
        <p:nvSpPr>
          <p:cNvPr id="16393" name="TextBox 24"/>
          <p:cNvSpPr txBox="1">
            <a:spLocks noChangeArrowheads="1"/>
          </p:cNvSpPr>
          <p:nvPr/>
        </p:nvSpPr>
        <p:spPr bwMode="auto">
          <a:xfrm>
            <a:off x="3737075" y="4777276"/>
            <a:ext cx="19578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006699"/>
                </a:solidFill>
              </a:rPr>
              <a:t>80%</a:t>
            </a:r>
            <a:r>
              <a:rPr lang="zh-CN" altLang="en-US" sz="1800" dirty="0" smtClean="0">
                <a:solidFill>
                  <a:srgbClr val="006699"/>
                </a:solidFill>
              </a:rPr>
              <a:t>引用</a:t>
            </a:r>
            <a:r>
              <a:rPr lang="en-US" altLang="zh-CN" sz="1800" dirty="0" smtClean="0">
                <a:solidFill>
                  <a:srgbClr val="006699"/>
                </a:solidFill>
              </a:rPr>
              <a:t>/1464</a:t>
            </a:r>
            <a:r>
              <a:rPr lang="zh-CN" altLang="en-US" sz="1800" dirty="0" smtClean="0">
                <a:solidFill>
                  <a:srgbClr val="006699"/>
                </a:solidFill>
              </a:rPr>
              <a:t>种</a:t>
            </a:r>
            <a:endParaRPr lang="zh-CN" altLang="en-US" sz="1800" dirty="0">
              <a:solidFill>
                <a:srgbClr val="006699"/>
              </a:solidFill>
            </a:endParaRPr>
          </a:p>
        </p:txBody>
      </p:sp>
      <p:sp>
        <p:nvSpPr>
          <p:cNvPr id="16394" name="TextBox 25"/>
          <p:cNvSpPr txBox="1">
            <a:spLocks noChangeArrowheads="1"/>
          </p:cNvSpPr>
          <p:nvPr/>
        </p:nvSpPr>
        <p:spPr bwMode="auto">
          <a:xfrm>
            <a:off x="6710363" y="4868863"/>
            <a:ext cx="2433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dirty="0" smtClean="0"/>
              <a:t>20%</a:t>
            </a:r>
            <a:r>
              <a:rPr lang="zh-CN" altLang="en-US" sz="1800" dirty="0" smtClean="0"/>
              <a:t>的引用</a:t>
            </a:r>
            <a:r>
              <a:rPr lang="en-US" altLang="zh-CN" sz="1800" dirty="0" smtClean="0"/>
              <a:t>/6745</a:t>
            </a:r>
            <a:r>
              <a:rPr lang="zh-CN" altLang="en-US" sz="1800" dirty="0" smtClean="0"/>
              <a:t>种</a:t>
            </a:r>
            <a:endParaRPr lang="zh-CN" altLang="en-US" sz="1800" dirty="0"/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3338214" y="4189966"/>
            <a:ext cx="728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20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3702545" y="4271252"/>
            <a:ext cx="202863" cy="0"/>
          </a:xfrm>
          <a:prstGeom prst="line">
            <a:avLst/>
          </a:prstGeom>
          <a:gradFill rotWithShape="1">
            <a:gsLst>
              <a:gs pos="0">
                <a:srgbClr val="DBDEEE"/>
              </a:gs>
              <a:gs pos="72000">
                <a:srgbClr val="96A1CE"/>
              </a:gs>
              <a:gs pos="100000">
                <a:srgbClr val="818EC7"/>
              </a:gs>
            </a:gsLst>
            <a:lin ang="5400000" scaled="1"/>
          </a:gradFill>
          <a:ln w="100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cxnSp>
        <p:nvCxnSpPr>
          <p:cNvPr id="11" name="直接连接符 10"/>
          <p:cNvCxnSpPr/>
          <p:nvPr/>
        </p:nvCxnSpPr>
        <p:spPr bwMode="auto">
          <a:xfrm flipH="1">
            <a:off x="4016375" y="2276872"/>
            <a:ext cx="50501" cy="576064"/>
          </a:xfrm>
          <a:prstGeom prst="line">
            <a:avLst/>
          </a:prstGeom>
          <a:gradFill rotWithShape="1">
            <a:gsLst>
              <a:gs pos="0">
                <a:srgbClr val="DBDEEE"/>
              </a:gs>
              <a:gs pos="72000">
                <a:srgbClr val="96A1CE"/>
              </a:gs>
              <a:gs pos="100000">
                <a:srgbClr val="818EC7"/>
              </a:gs>
            </a:gsLst>
            <a:lin ang="5400000" scaled="1"/>
          </a:gradFill>
          <a:ln w="100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cxnSp>
        <p:nvCxnSpPr>
          <p:cNvPr id="13" name="直接连接符 12"/>
          <p:cNvCxnSpPr/>
          <p:nvPr/>
        </p:nvCxnSpPr>
        <p:spPr bwMode="auto">
          <a:xfrm flipH="1">
            <a:off x="4041625" y="3062954"/>
            <a:ext cx="241877" cy="726086"/>
          </a:xfrm>
          <a:prstGeom prst="line">
            <a:avLst/>
          </a:prstGeom>
          <a:gradFill rotWithShape="1">
            <a:gsLst>
              <a:gs pos="0">
                <a:srgbClr val="DBDEEE"/>
              </a:gs>
              <a:gs pos="72000">
                <a:srgbClr val="96A1CE"/>
              </a:gs>
              <a:gs pos="100000">
                <a:srgbClr val="818EC7"/>
              </a:gs>
            </a:gsLst>
            <a:lin ang="5400000" scaled="1"/>
          </a:gradFill>
          <a:ln w="100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cxnSp>
        <p:nvCxnSpPr>
          <p:cNvPr id="15" name="直接连接符 14"/>
          <p:cNvCxnSpPr/>
          <p:nvPr/>
        </p:nvCxnSpPr>
        <p:spPr bwMode="auto">
          <a:xfrm flipH="1">
            <a:off x="4162563" y="3509502"/>
            <a:ext cx="431130" cy="1178984"/>
          </a:xfrm>
          <a:prstGeom prst="line">
            <a:avLst/>
          </a:prstGeom>
          <a:gradFill rotWithShape="1">
            <a:gsLst>
              <a:gs pos="0">
                <a:srgbClr val="DBDEEE"/>
              </a:gs>
              <a:gs pos="72000">
                <a:srgbClr val="96A1CE"/>
              </a:gs>
              <a:gs pos="100000">
                <a:srgbClr val="818EC7"/>
              </a:gs>
            </a:gsLst>
            <a:lin ang="5400000" scaled="1"/>
          </a:gradFill>
          <a:ln w="100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cxnSp>
        <p:nvCxnSpPr>
          <p:cNvPr id="18" name="直接连接符 17"/>
          <p:cNvCxnSpPr/>
          <p:nvPr/>
        </p:nvCxnSpPr>
        <p:spPr bwMode="auto">
          <a:xfrm flipH="1">
            <a:off x="4716016" y="4098994"/>
            <a:ext cx="258116" cy="589492"/>
          </a:xfrm>
          <a:prstGeom prst="line">
            <a:avLst/>
          </a:prstGeom>
          <a:gradFill rotWithShape="1">
            <a:gsLst>
              <a:gs pos="0">
                <a:srgbClr val="DBDEEE"/>
              </a:gs>
              <a:gs pos="72000">
                <a:srgbClr val="96A1CE"/>
              </a:gs>
              <a:gs pos="100000">
                <a:srgbClr val="818EC7"/>
              </a:gs>
            </a:gsLst>
            <a:lin ang="5400000" scaled="1"/>
          </a:gradFill>
          <a:ln w="100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cxnSp>
        <p:nvCxnSpPr>
          <p:cNvPr id="20" name="直接连接符 19"/>
          <p:cNvCxnSpPr/>
          <p:nvPr/>
        </p:nvCxnSpPr>
        <p:spPr bwMode="auto">
          <a:xfrm flipH="1">
            <a:off x="5364088" y="4393740"/>
            <a:ext cx="144747" cy="298511"/>
          </a:xfrm>
          <a:prstGeom prst="line">
            <a:avLst/>
          </a:prstGeom>
          <a:gradFill rotWithShape="1">
            <a:gsLst>
              <a:gs pos="0">
                <a:srgbClr val="DBDEEE"/>
              </a:gs>
              <a:gs pos="72000">
                <a:srgbClr val="96A1CE"/>
              </a:gs>
              <a:gs pos="100000">
                <a:srgbClr val="818EC7"/>
              </a:gs>
            </a:gsLst>
            <a:lin ang="5400000" scaled="1"/>
          </a:gradFill>
          <a:ln w="100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cxnSp>
        <p:nvCxnSpPr>
          <p:cNvPr id="23" name="直接连接符 22"/>
          <p:cNvCxnSpPr/>
          <p:nvPr/>
        </p:nvCxnSpPr>
        <p:spPr bwMode="auto">
          <a:xfrm flipH="1">
            <a:off x="5076056" y="4271252"/>
            <a:ext cx="185089" cy="443716"/>
          </a:xfrm>
          <a:prstGeom prst="line">
            <a:avLst/>
          </a:prstGeom>
          <a:gradFill rotWithShape="1">
            <a:gsLst>
              <a:gs pos="0">
                <a:srgbClr val="DBDEEE"/>
              </a:gs>
              <a:gs pos="72000">
                <a:srgbClr val="96A1CE"/>
              </a:gs>
              <a:gs pos="100000">
                <a:srgbClr val="818EC7"/>
              </a:gs>
            </a:gsLst>
            <a:lin ang="5400000" scaled="1"/>
          </a:gradFill>
          <a:ln w="100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71119320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Times New Roman" pitchFamily="18" charset="0"/>
              </a:rPr>
              <a:t>全文下载与科研产出成果的关系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2012-</a:t>
            </a:r>
            <a:r>
              <a:rPr lang="en-US" altLang="zh-CN" dirty="0"/>
              <a:t>10</a:t>
            </a:r>
            <a:r>
              <a:rPr lang="zh-CN" altLang="en-US" dirty="0"/>
              <a:t>-</a:t>
            </a:r>
            <a:r>
              <a:rPr lang="en-US" altLang="zh-CN" dirty="0"/>
              <a:t>16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8351838" y="6527800"/>
            <a:ext cx="792162" cy="330200"/>
          </a:xfrm>
          <a:prstGeom prst="rect">
            <a:avLst/>
          </a:prstGeom>
        </p:spPr>
        <p:txBody>
          <a:bodyPr/>
          <a:lstStyle/>
          <a:p>
            <a:fld id="{AD6C2177-B18F-4923-B364-4B3D47B2D6F6}" type="slidenum">
              <a:rPr lang="en-US" altLang="zh-CN" smtClean="0"/>
              <a:pPr/>
              <a:t>21</a:t>
            </a:fld>
            <a:endParaRPr lang="en-US" altLang="zh-CN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1600" dirty="0"/>
              <a:t>此计算模式 </a:t>
            </a:r>
            <a:r>
              <a:rPr lang="zh-CN" altLang="en-US" sz="1600" dirty="0"/>
              <a:t>，</a:t>
            </a:r>
            <a:r>
              <a:rPr lang="zh-CN" altLang="zh-CN" sz="1600" dirty="0"/>
              <a:t>量化了全文下载与研究产出成果之间的关</a:t>
            </a:r>
            <a:r>
              <a:rPr lang="zh-CN" altLang="en-US" sz="1600" dirty="0"/>
              <a:t>系</a:t>
            </a:r>
            <a:r>
              <a:rPr lang="zh-CN" altLang="zh-CN" sz="1600" dirty="0"/>
              <a:t>。加倍</a:t>
            </a:r>
            <a:r>
              <a:rPr lang="en-US" altLang="zh-CN" sz="1600" dirty="0"/>
              <a:t>(</a:t>
            </a:r>
            <a:r>
              <a:rPr lang="zh-CN" altLang="zh-CN" sz="1600" dirty="0"/>
              <a:t>百分之百增加</a:t>
            </a:r>
            <a:r>
              <a:rPr lang="en-US" altLang="zh-CN" sz="1600" dirty="0"/>
              <a:t>)</a:t>
            </a:r>
            <a:br>
              <a:rPr lang="en-US" altLang="zh-CN" sz="1600" dirty="0"/>
            </a:br>
            <a:r>
              <a:rPr lang="zh-CN" altLang="zh-CN" sz="1600" dirty="0"/>
              <a:t>下载，从一到两百万，在统计上</a:t>
            </a:r>
            <a:r>
              <a:rPr lang="zh-CN" altLang="en-US" sz="1600" dirty="0"/>
              <a:t>提升更</a:t>
            </a:r>
            <a:r>
              <a:rPr lang="zh-CN" altLang="zh-CN" sz="1600" dirty="0"/>
              <a:t>大幅度</a:t>
            </a:r>
            <a:r>
              <a:rPr lang="zh-CN" altLang="en-US" sz="1600" dirty="0"/>
              <a:t>的</a:t>
            </a:r>
            <a:r>
              <a:rPr lang="zh-CN" altLang="zh-CN" sz="1600" dirty="0"/>
              <a:t>研究生产力。</a:t>
            </a:r>
            <a:r>
              <a:rPr lang="en-US" altLang="zh-CN" sz="1600" dirty="0"/>
              <a:t/>
            </a:r>
            <a:br>
              <a:rPr lang="en-US" altLang="zh-CN" sz="1600" dirty="0"/>
            </a:br>
            <a:r>
              <a:rPr lang="zh-CN" altLang="zh-CN" sz="1600" dirty="0"/>
              <a:t>下载量进一步增加时，研究生产力也更强大。</a:t>
            </a:r>
            <a:r>
              <a:rPr lang="zh-TW" altLang="en-US" sz="1600" dirty="0">
                <a:ea typeface="PMingLiU" pitchFamily="18" charset="-120"/>
              </a:rPr>
              <a:t/>
            </a:r>
            <a:br>
              <a:rPr lang="zh-TW" altLang="en-US" sz="1600" dirty="0">
                <a:ea typeface="PMingLiU" pitchFamily="18" charset="-120"/>
              </a:rPr>
            </a:br>
            <a:r>
              <a:rPr lang="en-US" altLang="zh-TW" sz="1600" dirty="0">
                <a:ea typeface="PMingLiU" pitchFamily="18" charset="-120"/>
              </a:rPr>
              <a:t>(</a:t>
            </a:r>
            <a:r>
              <a:rPr lang="zh-CN" altLang="en-US" sz="1600" dirty="0">
                <a:ea typeface="PMingLiU" pitchFamily="18" charset="-120"/>
              </a:rPr>
              <a:t>来源</a:t>
            </a:r>
            <a:r>
              <a:rPr lang="zh-TW" altLang="en-US" sz="1600" dirty="0">
                <a:ea typeface="PMingLiU" pitchFamily="18" charset="-120"/>
              </a:rPr>
              <a:t>：</a:t>
            </a:r>
            <a:r>
              <a:rPr lang="en-US" altLang="zh-TW" sz="1600" dirty="0">
                <a:ea typeface="PMingLiU" pitchFamily="18" charset="-120"/>
                <a:hlinkClick r:id="rId2"/>
              </a:rPr>
              <a:t>“E-journals: their use, value and impact”</a:t>
            </a:r>
            <a:r>
              <a:rPr lang="en-US" altLang="zh-TW" sz="1600" dirty="0">
                <a:ea typeface="PMingLiU" pitchFamily="18" charset="-120"/>
              </a:rPr>
              <a:t> )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20" y="2204864"/>
            <a:ext cx="5760640" cy="371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57799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资源建设</a:t>
            </a:r>
            <a:r>
              <a:rPr lang="zh-CN" altLang="en-US" dirty="0" smtClean="0"/>
              <a:t>成效</a:t>
            </a:r>
            <a:r>
              <a:rPr lang="en-US" altLang="zh-CN" dirty="0"/>
              <a:t>(</a:t>
            </a:r>
            <a:r>
              <a:rPr lang="zh-CN" altLang="en-US" dirty="0"/>
              <a:t>应用案例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00" y="1089025"/>
            <a:ext cx="8461375" cy="1691903"/>
          </a:xfrm>
        </p:spPr>
        <p:txBody>
          <a:bodyPr/>
          <a:lstStyle/>
          <a:p>
            <a:r>
              <a:rPr lang="zh-CN" altLang="en-US" dirty="0" smtClean="0">
                <a:solidFill>
                  <a:srgbClr val="333399"/>
                </a:solidFill>
                <a:latin typeface="Arial"/>
                <a:ea typeface="黑体"/>
              </a:rPr>
              <a:t>伴随着资源</a:t>
            </a:r>
            <a:r>
              <a:rPr lang="zh-CN" altLang="zh-CN" dirty="0" smtClean="0">
                <a:solidFill>
                  <a:srgbClr val="333399"/>
                </a:solidFill>
                <a:latin typeface="Arial"/>
                <a:ea typeface="黑体"/>
              </a:rPr>
              <a:t>利用率</a:t>
            </a:r>
            <a:r>
              <a:rPr lang="zh-CN" altLang="en-US" dirty="0" smtClean="0">
                <a:solidFill>
                  <a:srgbClr val="333399"/>
                </a:solidFill>
                <a:latin typeface="Arial"/>
                <a:ea typeface="黑体"/>
              </a:rPr>
              <a:t>的</a:t>
            </a:r>
            <a:r>
              <a:rPr lang="zh-CN" altLang="zh-CN" dirty="0" smtClean="0">
                <a:solidFill>
                  <a:srgbClr val="333399"/>
                </a:solidFill>
                <a:latin typeface="Arial"/>
                <a:ea typeface="黑体"/>
              </a:rPr>
              <a:t>逐年上升</a:t>
            </a:r>
            <a:r>
              <a:rPr lang="zh-CN" altLang="en-US" dirty="0" smtClean="0">
                <a:solidFill>
                  <a:srgbClr val="333399"/>
                </a:solidFill>
                <a:latin typeface="Arial"/>
                <a:ea typeface="黑体"/>
              </a:rPr>
              <a:t>，我校师生发文数量呈相应规律上升</a:t>
            </a:r>
            <a:endParaRPr lang="en-US" altLang="zh-CN" dirty="0" smtClean="0">
              <a:solidFill>
                <a:srgbClr val="333399"/>
              </a:solidFill>
              <a:latin typeface="Arial"/>
              <a:ea typeface="黑体"/>
            </a:endParaRPr>
          </a:p>
          <a:p>
            <a:r>
              <a:rPr lang="zh-CN" altLang="en-US" dirty="0" smtClean="0">
                <a:solidFill>
                  <a:srgbClr val="333399"/>
                </a:solidFill>
                <a:latin typeface="Arial"/>
                <a:ea typeface="黑体"/>
              </a:rPr>
              <a:t>学科发展与文献利用率基本呈线性相关</a:t>
            </a:r>
            <a:endParaRPr lang="en-US" altLang="zh-CN" dirty="0">
              <a:solidFill>
                <a:srgbClr val="333399"/>
              </a:solidFill>
              <a:latin typeface="Arial"/>
              <a:ea typeface="黑体"/>
            </a:endParaRP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8351838" y="6527800"/>
            <a:ext cx="792162" cy="330200"/>
          </a:xfrm>
          <a:prstGeom prst="rect">
            <a:avLst/>
          </a:prstGeom>
        </p:spPr>
        <p:txBody>
          <a:bodyPr/>
          <a:lstStyle/>
          <a:p>
            <a:fld id="{E965CB34-2489-42CB-A09D-DD77AD579074}" type="slidenum">
              <a:rPr lang="en-US" altLang="zh-CN" smtClean="0">
                <a:solidFill>
                  <a:srgbClr val="000000"/>
                </a:solidFill>
              </a:rPr>
              <a:pPr/>
              <a:t>22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6" name="内容占位符 2"/>
          <p:cNvSpPr txBox="1">
            <a:spLocks/>
          </p:cNvSpPr>
          <p:nvPr/>
        </p:nvSpPr>
        <p:spPr bwMode="auto">
          <a:xfrm>
            <a:off x="773907" y="5345475"/>
            <a:ext cx="3667672" cy="39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SzPct val="120000"/>
              <a:buBlip>
                <a:blip r:embed="rId3"/>
              </a:buBlip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47700" indent="-303213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n"/>
              <a:defRPr sz="2400" b="1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65200" indent="-315913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SzPct val="110000"/>
              <a:buBlip>
                <a:blip r:embed="rId4"/>
              </a:buBlip>
              <a:defRPr sz="2000">
                <a:solidFill>
                  <a:schemeClr val="accent2"/>
                </a:solidFill>
                <a:latin typeface="Times New Roman" pitchFamily="18" charset="0"/>
                <a:ea typeface="华文新魏" pitchFamily="2" charset="-122"/>
              </a:defRPr>
            </a:lvl3pPr>
            <a:lvl4pPr marL="17303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4pPr>
            <a:lvl5pPr marL="2138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5pPr>
            <a:lvl6pPr marL="25955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30527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509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967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pPr marL="0" indent="0" algn="ctr">
              <a:buNone/>
            </a:pPr>
            <a:r>
              <a:rPr lang="en-US" altLang="zh-CN" sz="1400" b="1" dirty="0" smtClean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rPr>
              <a:t>2010-2013</a:t>
            </a:r>
            <a:r>
              <a:rPr lang="zh-CN" altLang="en-US" sz="1400" b="1" dirty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rPr>
              <a:t>年外文电子资源全文下载</a:t>
            </a:r>
            <a:r>
              <a:rPr lang="zh-CN" altLang="en-US" sz="1400" b="1" dirty="0" smtClean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rPr>
              <a:t>量</a:t>
            </a:r>
            <a:endParaRPr lang="zh-CN" altLang="zh-CN" sz="1400" b="1" dirty="0">
              <a:solidFill>
                <a:schemeClr val="hlink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内容占位符 12"/>
          <p:cNvSpPr txBox="1">
            <a:spLocks/>
          </p:cNvSpPr>
          <p:nvPr/>
        </p:nvSpPr>
        <p:spPr>
          <a:xfrm>
            <a:off x="5080793" y="5345473"/>
            <a:ext cx="3667671" cy="3917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SzPct val="120000"/>
              <a:buBlip>
                <a:blip r:embed="rId3"/>
              </a:buBlip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47700" indent="-303213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n"/>
              <a:defRPr sz="2400" b="1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defRPr>
            </a:lvl2pPr>
            <a:lvl3pPr marL="965200" indent="-315913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SzPct val="110000"/>
              <a:buBlip>
                <a:blip r:embed="rId4"/>
              </a:buBlip>
              <a:defRPr sz="2000">
                <a:solidFill>
                  <a:schemeClr val="accent2"/>
                </a:solidFill>
                <a:latin typeface="Times New Roman" pitchFamily="18" charset="0"/>
                <a:ea typeface="华文新魏" pitchFamily="2" charset="-122"/>
              </a:defRPr>
            </a:lvl3pPr>
            <a:lvl4pPr marL="17303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4pPr>
            <a:lvl5pPr marL="2138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5pPr>
            <a:lvl6pPr marL="25955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30527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509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967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pPr marL="0" indent="0" algn="ctr">
              <a:buNone/>
            </a:pPr>
            <a:r>
              <a:rPr lang="en-US" altLang="zh-CN" sz="1400" b="1" dirty="0" smtClean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rPr>
              <a:t>2010-2013</a:t>
            </a:r>
            <a:r>
              <a:rPr lang="zh-CN" altLang="en-US" sz="1400" b="1" dirty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1400" b="1" dirty="0" err="1" smtClean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rPr>
              <a:t>WoS</a:t>
            </a:r>
            <a:r>
              <a:rPr lang="zh-CN" altLang="en-US" sz="1400" b="1" dirty="0" smtClean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rPr>
              <a:t>收录的我校师生</a:t>
            </a:r>
            <a:r>
              <a:rPr lang="zh-CN" altLang="en-US" sz="1400" b="1" dirty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rPr>
              <a:t>发文</a:t>
            </a:r>
            <a:r>
              <a:rPr lang="zh-CN" altLang="en-US" sz="1400" b="1" dirty="0" smtClean="0">
                <a:solidFill>
                  <a:schemeClr val="hlink"/>
                </a:solidFill>
                <a:latin typeface="华文楷体" pitchFamily="2" charset="-122"/>
                <a:ea typeface="华文楷体" pitchFamily="2" charset="-122"/>
              </a:rPr>
              <a:t>情况</a:t>
            </a:r>
            <a:endParaRPr lang="zh-CN" altLang="en-US" sz="1400" b="1" dirty="0">
              <a:solidFill>
                <a:schemeClr val="hlink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7" y="3140968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93" y="3140968"/>
            <a:ext cx="3667671" cy="220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246762" y="3160928"/>
            <a:ext cx="7266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（篇）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4274" y="3159439"/>
            <a:ext cx="9426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（万篇</a:t>
            </a:r>
            <a:r>
              <a:rPr lang="zh-CN" altLang="en-US" sz="1400" b="1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047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7452568" cy="688975"/>
          </a:xfrm>
        </p:spPr>
        <p:txBody>
          <a:bodyPr/>
          <a:lstStyle/>
          <a:p>
            <a:r>
              <a:rPr lang="zh-CN" altLang="en-US" sz="3200" dirty="0" smtClean="0"/>
              <a:t>上交大</a:t>
            </a:r>
            <a:r>
              <a:rPr lang="en-US" altLang="zh-CN" sz="3200" dirty="0" smtClean="0"/>
              <a:t>985</a:t>
            </a:r>
            <a:r>
              <a:rPr lang="zh-CN" altLang="en-US" sz="3200" dirty="0" smtClean="0"/>
              <a:t>三期资源建设效益（</a:t>
            </a:r>
            <a:r>
              <a:rPr lang="zh-CN" altLang="en-US" sz="3200" dirty="0"/>
              <a:t>应</a:t>
            </a:r>
            <a:r>
              <a:rPr lang="zh-CN" altLang="en-US" sz="3200" dirty="0" smtClean="0"/>
              <a:t>用案例）</a:t>
            </a:r>
            <a:endParaRPr lang="zh-CN" altLang="en-US" sz="3200" dirty="0"/>
          </a:p>
        </p:txBody>
      </p:sp>
      <p:sp>
        <p:nvSpPr>
          <p:cNvPr id="32" name="内容占位符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资源质量提升显著</a:t>
            </a:r>
            <a:endParaRPr lang="zh-CN" altLang="en-US" dirty="0"/>
          </a:p>
        </p:txBody>
      </p:sp>
      <p:sp>
        <p:nvSpPr>
          <p:cNvPr id="17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2014-06-xx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8351838" y="6527800"/>
            <a:ext cx="792162" cy="330200"/>
          </a:xfrm>
          <a:prstGeom prst="rect">
            <a:avLst/>
          </a:prstGeom>
        </p:spPr>
        <p:txBody>
          <a:bodyPr/>
          <a:lstStyle/>
          <a:p>
            <a:fld id="{E965CB34-2489-42CB-A09D-DD77AD579074}" type="slidenum">
              <a:rPr lang="en-US" altLang="zh-CN" smtClean="0">
                <a:solidFill>
                  <a:srgbClr val="000000"/>
                </a:solidFill>
              </a:rPr>
              <a:pPr/>
              <a:t>23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5536" y="1558032"/>
            <a:ext cx="4248274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47700" lvl="1" indent="-303213" eaLnBrk="1" hangingPunct="1">
              <a:lnSpc>
                <a:spcPct val="110000"/>
              </a:lnSpc>
              <a:spcBef>
                <a:spcPct val="10000"/>
              </a:spcBef>
              <a:buClr>
                <a:schemeClr val="hlink"/>
              </a:buClr>
              <a:buSzPct val="120000"/>
              <a:buFont typeface="Wingdings" pitchFamily="2" charset="2"/>
              <a:buChar char="n"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rPr>
              <a:t>2008-2013</a:t>
            </a:r>
            <a:r>
              <a:rPr lang="zh-CN" altLang="en-US" sz="1600" b="1" dirty="0" smtClean="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rPr>
              <a:t>年</a:t>
            </a:r>
            <a:r>
              <a:rPr lang="en-US" altLang="zh-CN" sz="1600" b="1" dirty="0" smtClean="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rPr>
              <a:t>JCR</a:t>
            </a:r>
            <a:r>
              <a:rPr lang="zh-CN" altLang="en-US" sz="1600" b="1" dirty="0" smtClean="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rPr>
              <a:t>来源刊保障情况</a:t>
            </a:r>
            <a:endParaRPr lang="en-US" altLang="zh-CN" sz="1600" b="1" dirty="0" smtClean="0">
              <a:solidFill>
                <a:schemeClr val="hlink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527352" y="3861048"/>
            <a:ext cx="4076700" cy="2232025"/>
          </a:xfrm>
          <a:prstGeom prst="rect">
            <a:avLst/>
          </a:prstGeom>
          <a:noFill/>
          <a:ln w="10033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/>
            <a:endParaRPr lang="zh-CN" altLang="en-US" b="0">
              <a:solidFill>
                <a:schemeClr val="hlink"/>
              </a:solidFill>
              <a:ea typeface="楷体_GB2312" pitchFamily="49" charset="-122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395536" y="3430588"/>
            <a:ext cx="3960813" cy="2303462"/>
          </a:xfrm>
          <a:prstGeom prst="rect">
            <a:avLst/>
          </a:prstGeom>
          <a:noFill/>
          <a:ln w="10033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/>
            <a:endParaRPr lang="zh-CN" altLang="en-US" b="0">
              <a:solidFill>
                <a:schemeClr val="hlink"/>
              </a:solidFill>
              <a:ea typeface="楷体_GB2312" pitchFamily="49" charset="-122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466974" y="4005064"/>
            <a:ext cx="403282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47700" lvl="1" indent="-303213" eaLnBrk="1" hangingPunct="1">
              <a:lnSpc>
                <a:spcPct val="110000"/>
              </a:lnSpc>
              <a:spcBef>
                <a:spcPct val="10000"/>
              </a:spcBef>
              <a:buClr>
                <a:schemeClr val="hlink"/>
              </a:buClr>
              <a:buSzPct val="120000"/>
              <a:buFont typeface="Wingdings" pitchFamily="2" charset="2"/>
              <a:buChar char="n"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rPr>
              <a:t>2007-2013</a:t>
            </a:r>
            <a:r>
              <a:rPr lang="zh-CN" altLang="en-US" sz="1600" b="1" dirty="0" smtClean="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rPr>
              <a:t>年</a:t>
            </a:r>
            <a:r>
              <a:rPr lang="en-US" altLang="zh-CN" sz="1600" b="1" dirty="0" smtClean="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rPr>
              <a:t>ESI</a:t>
            </a:r>
            <a:r>
              <a:rPr lang="zh-CN" altLang="en-US" sz="1600" b="1" dirty="0" smtClean="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rPr>
              <a:t>来源刊保障情况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4427786" y="1412429"/>
            <a:ext cx="403244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47700" lvl="1" indent="-303213" eaLnBrk="1" hangingPunct="1">
              <a:lnSpc>
                <a:spcPct val="110000"/>
              </a:lnSpc>
              <a:spcBef>
                <a:spcPct val="10000"/>
              </a:spcBef>
              <a:buClr>
                <a:schemeClr val="hlink"/>
              </a:buClr>
              <a:buSzPct val="120000"/>
              <a:buFont typeface="Wingdings" pitchFamily="2" charset="2"/>
              <a:buChar char="n"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rPr>
              <a:t>2010-2013</a:t>
            </a:r>
            <a:r>
              <a:rPr lang="zh-CN" altLang="en-US" sz="1600" b="1" dirty="0" smtClean="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rPr>
              <a:t>年上海交通大学“</a:t>
            </a:r>
            <a:r>
              <a:rPr lang="en-US" altLang="zh-CN" sz="1600" b="1" dirty="0" smtClean="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rPr>
              <a:t>A/B</a:t>
            </a:r>
            <a:r>
              <a:rPr lang="zh-CN" altLang="en-US" sz="1600" b="1" dirty="0" smtClean="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rPr>
              <a:t>档”及特别期刊保障情况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8374" y="2029789"/>
            <a:ext cx="3330534" cy="19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4571802" y="4005064"/>
            <a:ext cx="4176464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47700" lvl="1" indent="-303213" eaLnBrk="1" hangingPunct="1">
              <a:lnSpc>
                <a:spcPct val="110000"/>
              </a:lnSpc>
              <a:spcBef>
                <a:spcPct val="10000"/>
              </a:spcBef>
              <a:buClr>
                <a:schemeClr val="hlink"/>
              </a:buClr>
              <a:buSzPct val="120000"/>
              <a:buFont typeface="Wingdings" pitchFamily="2" charset="2"/>
              <a:buChar char="n"/>
            </a:pPr>
            <a:r>
              <a:rPr lang="zh-CN" altLang="en-US" sz="1600" b="1" dirty="0" smtClean="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rPr>
              <a:t>部分学科</a:t>
            </a:r>
            <a:r>
              <a:rPr lang="en-US" altLang="zh-CN" sz="1600" b="1" dirty="0" err="1" smtClean="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rPr>
              <a:t>BkCI</a:t>
            </a:r>
            <a:r>
              <a:rPr lang="zh-CN" altLang="en-US" sz="1600" b="1" dirty="0" smtClean="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rPr>
              <a:t>学术专著保障情况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0800" y="2029789"/>
            <a:ext cx="3217747" cy="193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4768" y="4375940"/>
            <a:ext cx="3217747" cy="193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67" y="4375940"/>
            <a:ext cx="3209212" cy="192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87668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467546" y="5877272"/>
            <a:ext cx="43924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112713" algn="ctr">
              <a:lnSpc>
                <a:spcPct val="110000"/>
              </a:lnSpc>
              <a:spcBef>
                <a:spcPct val="10000"/>
              </a:spcBef>
              <a:buClr>
                <a:srgbClr val="009999"/>
              </a:buClr>
              <a:buSzPct val="120000"/>
            </a:pPr>
            <a:r>
              <a:rPr lang="en-US" altLang="zh-CN" sz="1400" b="1" dirty="0">
                <a:solidFill>
                  <a:srgbClr val="009999"/>
                </a:solidFill>
                <a:latin typeface="华文楷体" pitchFamily="2" charset="-122"/>
                <a:ea typeface="华文楷体" pitchFamily="2" charset="-122"/>
              </a:rPr>
              <a:t>2008-2013</a:t>
            </a:r>
            <a:r>
              <a:rPr lang="zh-CN" altLang="en-US" sz="1400" b="1" dirty="0">
                <a:solidFill>
                  <a:srgbClr val="009999"/>
                </a:solidFill>
                <a:latin typeface="华文楷体" pitchFamily="2" charset="-122"/>
                <a:ea typeface="华文楷体" pitchFamily="2" charset="-122"/>
              </a:rPr>
              <a:t>年我校进入</a:t>
            </a:r>
            <a:r>
              <a:rPr lang="en-US" altLang="zh-CN" sz="1400" b="1" dirty="0" smtClean="0">
                <a:solidFill>
                  <a:srgbClr val="009999"/>
                </a:solidFill>
                <a:latin typeface="华文楷体" pitchFamily="2" charset="-122"/>
                <a:ea typeface="华文楷体" pitchFamily="2" charset="-122"/>
              </a:rPr>
              <a:t>ESI</a:t>
            </a:r>
            <a:r>
              <a:rPr lang="zh-CN" altLang="en-US" sz="1400" b="1" dirty="0" smtClean="0">
                <a:solidFill>
                  <a:srgbClr val="009999"/>
                </a:solidFill>
                <a:latin typeface="华文楷体" pitchFamily="2" charset="-122"/>
                <a:ea typeface="华文楷体" pitchFamily="2" charset="-122"/>
              </a:rPr>
              <a:t>排名的</a:t>
            </a:r>
            <a:r>
              <a:rPr lang="en-US" altLang="zh-CN" sz="1400" b="1" dirty="0">
                <a:solidFill>
                  <a:srgbClr val="009999"/>
                </a:solidFill>
                <a:latin typeface="华文楷体" pitchFamily="2" charset="-122"/>
                <a:ea typeface="华文楷体" pitchFamily="2" charset="-122"/>
              </a:rPr>
              <a:t>16</a:t>
            </a:r>
            <a:r>
              <a:rPr lang="zh-CN" altLang="en-US" sz="1400" b="1" dirty="0">
                <a:solidFill>
                  <a:srgbClr val="009999"/>
                </a:solidFill>
                <a:latin typeface="华文楷体" pitchFamily="2" charset="-122"/>
                <a:ea typeface="华文楷体" pitchFamily="2" charset="-122"/>
              </a:rPr>
              <a:t>个</a:t>
            </a:r>
            <a:r>
              <a:rPr lang="zh-CN" altLang="en-US" sz="1400" b="1" dirty="0" smtClean="0">
                <a:solidFill>
                  <a:srgbClr val="009999"/>
                </a:solidFill>
                <a:latin typeface="华文楷体" pitchFamily="2" charset="-122"/>
                <a:ea typeface="华文楷体" pitchFamily="2" charset="-122"/>
              </a:rPr>
              <a:t>学科刊</a:t>
            </a:r>
            <a:r>
              <a:rPr lang="zh-CN" altLang="en-US" sz="1400" b="1" dirty="0">
                <a:solidFill>
                  <a:srgbClr val="009999"/>
                </a:solidFill>
                <a:latin typeface="华文楷体" pitchFamily="2" charset="-122"/>
                <a:ea typeface="华文楷体" pitchFamily="2" charset="-122"/>
              </a:rPr>
              <a:t>保障</a:t>
            </a:r>
            <a:r>
              <a:rPr lang="zh-CN" altLang="en-US" sz="1400" b="1" dirty="0" smtClean="0">
                <a:solidFill>
                  <a:srgbClr val="009999"/>
                </a:solidFill>
                <a:latin typeface="华文楷体" pitchFamily="2" charset="-122"/>
                <a:ea typeface="华文楷体" pitchFamily="2" charset="-122"/>
              </a:rPr>
              <a:t>情况</a:t>
            </a:r>
            <a:endParaRPr lang="zh-CN" altLang="en-US" sz="1400" b="1" dirty="0">
              <a:solidFill>
                <a:srgbClr val="009999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资源建设</a:t>
            </a:r>
            <a:r>
              <a:rPr lang="zh-CN" altLang="en-US" dirty="0" smtClean="0"/>
              <a:t>成效</a:t>
            </a:r>
            <a:r>
              <a:rPr lang="en-US" altLang="zh-CN" dirty="0" smtClean="0"/>
              <a:t>(</a:t>
            </a:r>
            <a:r>
              <a:rPr lang="zh-CN" altLang="en-US" dirty="0" smtClean="0"/>
              <a:t>应用案例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2" name="内容占位符 31"/>
          <p:cNvSpPr>
            <a:spLocks noGrp="1"/>
          </p:cNvSpPr>
          <p:nvPr>
            <p:ph idx="1"/>
          </p:nvPr>
        </p:nvSpPr>
        <p:spPr>
          <a:xfrm>
            <a:off x="431800" y="1089025"/>
            <a:ext cx="8461375" cy="1364765"/>
          </a:xfrm>
        </p:spPr>
        <p:txBody>
          <a:bodyPr/>
          <a:lstStyle/>
          <a:p>
            <a:r>
              <a:rPr lang="zh-CN" altLang="en-US" dirty="0" smtClean="0"/>
              <a:t>资源质量提升显著</a:t>
            </a:r>
            <a:endParaRPr lang="zh-CN" altLang="en-US" dirty="0"/>
          </a:p>
        </p:txBody>
      </p:sp>
      <p:sp>
        <p:nvSpPr>
          <p:cNvPr id="17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altLang="zh-CN" dirty="0">
              <a:solidFill>
                <a:srgbClr val="009999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8351838" y="6527800"/>
            <a:ext cx="792162" cy="330200"/>
          </a:xfrm>
          <a:prstGeom prst="rect">
            <a:avLst/>
          </a:prstGeom>
        </p:spPr>
        <p:txBody>
          <a:bodyPr/>
          <a:lstStyle/>
          <a:p>
            <a:fld id="{E965CB34-2489-42CB-A09D-DD77AD579074}" type="slidenum">
              <a:rPr lang="en-US" altLang="zh-CN" smtClean="0">
                <a:solidFill>
                  <a:srgbClr val="000000"/>
                </a:solidFill>
              </a:rPr>
              <a:pPr/>
              <a:t>24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395536" y="3430588"/>
            <a:ext cx="3960813" cy="2303462"/>
          </a:xfrm>
          <a:prstGeom prst="rect">
            <a:avLst/>
          </a:prstGeom>
          <a:noFill/>
          <a:ln w="10033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zh-CN" altLang="en-US" sz="1800">
              <a:solidFill>
                <a:srgbClr val="009999"/>
              </a:solidFill>
              <a:latin typeface="Arial" charset="0"/>
            </a:endParaRP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2857486"/>
            <a:ext cx="4392488" cy="295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AutoShape 30"/>
          <p:cNvSpPr>
            <a:spLocks/>
          </p:cNvSpPr>
          <p:nvPr/>
        </p:nvSpPr>
        <p:spPr bwMode="auto">
          <a:xfrm>
            <a:off x="4499992" y="2060848"/>
            <a:ext cx="2362200" cy="838200"/>
          </a:xfrm>
          <a:prstGeom prst="accentCallout2">
            <a:avLst>
              <a:gd name="adj1" fmla="val 13634"/>
              <a:gd name="adj2" fmla="val -3227"/>
              <a:gd name="adj3" fmla="val 13634"/>
              <a:gd name="adj4" fmla="val -24125"/>
              <a:gd name="adj5" fmla="val 162122"/>
              <a:gd name="adj6" fmla="val -35954"/>
            </a:avLst>
          </a:prstGeom>
          <a:noFill/>
          <a:ln w="9525">
            <a:solidFill>
              <a:srgbClr val="C11594"/>
            </a:solidFill>
            <a:miter lim="800000"/>
            <a:headEnd type="triangle" w="med" len="med"/>
            <a:tailEnd type="oval" w="med" len="med"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en-US" altLang="zh-CN" sz="1400" b="1" dirty="0" smtClean="0">
              <a:solidFill>
                <a:srgbClr val="1C1C1C"/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5852" y="3933056"/>
            <a:ext cx="3936628" cy="205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hangingPunct="0">
              <a:lnSpc>
                <a:spcPct val="114000"/>
              </a:lnSpc>
              <a:buFont typeface="Wingdings" pitchFamily="2" charset="2"/>
              <a:buChar char="Ø"/>
            </a:pPr>
            <a:r>
              <a:rPr lang="en-US" altLang="zh-CN" sz="1600" dirty="0" smtClean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2008-2013</a:t>
            </a:r>
            <a:r>
              <a:rPr lang="zh-CN" altLang="en-US" sz="1600" dirty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年</a:t>
            </a:r>
            <a:r>
              <a:rPr lang="zh-CN" altLang="en-US" sz="1600" dirty="0" smtClean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，我校</a:t>
            </a:r>
            <a:r>
              <a:rPr lang="en-US" altLang="zh-CN" sz="1600" dirty="0" smtClean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ESI</a:t>
            </a:r>
            <a:r>
              <a:rPr lang="zh-CN" altLang="en-US" sz="1600" dirty="0" smtClean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排名学科从</a:t>
            </a:r>
            <a:r>
              <a:rPr lang="en-US" altLang="zh-CN" sz="1600" dirty="0" smtClean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6</a:t>
            </a:r>
            <a:r>
              <a:rPr lang="zh-CN" altLang="en-US" sz="1600" dirty="0" smtClean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个增加到</a:t>
            </a:r>
            <a:r>
              <a:rPr lang="en-US" altLang="zh-CN" sz="1600" dirty="0" smtClean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16</a:t>
            </a:r>
            <a:r>
              <a:rPr lang="zh-CN" altLang="en-US" sz="1600" dirty="0" smtClean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个，所有新增机构的资源保障率均有较大幅度提升</a:t>
            </a:r>
            <a:endParaRPr lang="en-US" altLang="zh-CN" sz="1600" dirty="0" smtClean="0">
              <a:solidFill>
                <a:srgbClr val="002060"/>
              </a:solidFill>
              <a:latin typeface="Arial" charset="0"/>
              <a:ea typeface="黑体" pitchFamily="49" charset="-122"/>
            </a:endParaRPr>
          </a:p>
          <a:p>
            <a:pPr marL="285750" indent="-285750" eaLnBrk="0" hangingPunct="0">
              <a:lnSpc>
                <a:spcPct val="114000"/>
              </a:lnSpc>
              <a:buFont typeface="Wingdings" pitchFamily="2" charset="2"/>
              <a:buChar char="Ø"/>
            </a:pPr>
            <a:r>
              <a:rPr lang="zh-CN" altLang="en-US" sz="1600" dirty="0" smtClean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例如：微生物学</a:t>
            </a:r>
            <a:r>
              <a:rPr lang="zh-CN" altLang="en-US" sz="1600" dirty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和</a:t>
            </a:r>
            <a:r>
              <a:rPr lang="zh-CN" altLang="en-US" sz="1600" dirty="0" smtClean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免疫学的</a:t>
            </a:r>
            <a:r>
              <a:rPr lang="en-US" altLang="zh-CN" sz="1600" dirty="0" smtClean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ESI</a:t>
            </a:r>
            <a:r>
              <a:rPr lang="zh-CN" altLang="en-US" sz="1600" dirty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来源刊资源保障</a:t>
            </a:r>
            <a:r>
              <a:rPr lang="zh-CN" altLang="en-US" sz="1600" dirty="0" smtClean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率增幅达到约</a:t>
            </a:r>
            <a:r>
              <a:rPr lang="en-US" altLang="zh-CN" sz="1600" dirty="0" smtClean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20%</a:t>
            </a:r>
          </a:p>
          <a:p>
            <a:pPr marL="285750" indent="-285750" eaLnBrk="0" hangingPunct="0">
              <a:lnSpc>
                <a:spcPct val="114000"/>
              </a:lnSpc>
              <a:buFont typeface="Wingdings" pitchFamily="2" charset="2"/>
              <a:buChar char="Ø"/>
            </a:pPr>
            <a:r>
              <a:rPr lang="zh-CN" altLang="en-US" sz="1600" dirty="0" smtClean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资源保障率的提升为已有和新增</a:t>
            </a:r>
            <a:r>
              <a:rPr lang="en-US" altLang="zh-CN" sz="1600" dirty="0" smtClean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ESI</a:t>
            </a:r>
            <a:r>
              <a:rPr lang="zh-CN" altLang="en-US" sz="1600" dirty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机构</a:t>
            </a:r>
            <a:r>
              <a:rPr lang="zh-CN" altLang="en-US" sz="1600" dirty="0" smtClean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排名的学科提供</a:t>
            </a:r>
            <a:r>
              <a:rPr lang="zh-CN" altLang="en-US" sz="1600" dirty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了有力的</a:t>
            </a:r>
            <a:r>
              <a:rPr lang="zh-CN" altLang="en-US" sz="1600" dirty="0" smtClean="0">
                <a:solidFill>
                  <a:srgbClr val="002060"/>
                </a:solidFill>
                <a:latin typeface="Arial" charset="0"/>
                <a:ea typeface="黑体" pitchFamily="49" charset="-122"/>
              </a:rPr>
              <a:t>支撑</a:t>
            </a:r>
            <a:endParaRPr lang="zh-CN" altLang="en-US" sz="1600" dirty="0">
              <a:solidFill>
                <a:srgbClr val="002060"/>
              </a:solidFill>
              <a:latin typeface="Arial" charset="0"/>
              <a:ea typeface="黑体" pitchFamily="49" charset="-122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7584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899592" y="4569796"/>
            <a:ext cx="1152128" cy="87542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3038" marR="0" indent="-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8" name="线形标注 2 7"/>
          <p:cNvSpPr/>
          <p:nvPr/>
        </p:nvSpPr>
        <p:spPr bwMode="auto">
          <a:xfrm flipH="1">
            <a:off x="144016" y="5528265"/>
            <a:ext cx="1259632" cy="276999"/>
          </a:xfrm>
          <a:prstGeom prst="borderCallout2">
            <a:avLst>
              <a:gd name="adj1" fmla="val 18750"/>
              <a:gd name="adj2" fmla="val -8333"/>
              <a:gd name="adj3" fmla="val 19653"/>
              <a:gd name="adj4" fmla="val -25839"/>
              <a:gd name="adj5" fmla="val -125678"/>
              <a:gd name="adj6" fmla="val -30406"/>
            </a:avLst>
          </a:prstGeom>
          <a:noFill/>
          <a:ln w="10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3038" marR="0" indent="-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</a:rPr>
              <a:t>2008</a:t>
            </a:r>
            <a:r>
              <a: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</a:rPr>
              <a:t>年</a:t>
            </a: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</a:rPr>
              <a:t>6</a:t>
            </a:r>
            <a:r>
              <a: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</a:rPr>
              <a:t>个学科</a:t>
            </a:r>
          </a:p>
        </p:txBody>
      </p:sp>
    </p:spTree>
    <p:extLst>
      <p:ext uri="{BB962C8B-B14F-4D97-AF65-F5344CB8AC3E}">
        <p14:creationId xmlns:p14="http://schemas.microsoft.com/office/powerpoint/2010/main" val="66698716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ESI</a:t>
            </a:r>
            <a:r>
              <a:rPr lang="zh-CN" altLang="en-US" dirty="0" smtClean="0"/>
              <a:t>来源刊馆藏保障（</a:t>
            </a:r>
            <a:r>
              <a:rPr lang="en-US" altLang="zh-CN" dirty="0" smtClean="0"/>
              <a:t>2014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62811"/>
              </p:ext>
            </p:extLst>
          </p:nvPr>
        </p:nvGraphicFramePr>
        <p:xfrm>
          <a:off x="899592" y="1052736"/>
          <a:ext cx="7488831" cy="5336378"/>
        </p:xfrm>
        <a:graphic>
          <a:graphicData uri="http://schemas.openxmlformats.org/drawingml/2006/table">
            <a:tbl>
              <a:tblPr/>
              <a:tblGrid>
                <a:gridCol w="3079349"/>
                <a:gridCol w="1949647"/>
                <a:gridCol w="1475901"/>
                <a:gridCol w="983934"/>
              </a:tblGrid>
              <a:tr h="210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Category 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馆藏数量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来源刊数量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保障率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ECONOMICS &amp; BUSINESS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505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542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93.17%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SOCIAL SCIENCES,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1659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1870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88.72%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PHYSICS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86.75%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IMMUNOLOGY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86.27%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NEUROSCIENCE &amp; BEHAVIOR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86.11%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COMPUTER SCIENCE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85.71%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MICROBIOLOGY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111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83.78%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MOLECULAR BIOLOGY &amp; GENETICS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83.16%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BIOLOGY &amp; BIOCHEMISTRY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82.80%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ENGINEERING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82.47%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MATHEMATICS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82.29%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SPACE SCIENCE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81.48%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ENVIRONMENT/ECOLOGY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80.63%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CLINICAL MEDICINE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1475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1841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80.12%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CHEMISTRY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79.77%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PSYCHIATRY/PSYCHOLOGY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471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608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77.47%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GEOSCIENCES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308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398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77.39%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PHARMACOLOGY &amp; TOXICOLOGY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76.40%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MATERIALS SCIENCE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75.90%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Multidisciplinary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75.61%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AGRICULTURAL SCIENCES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73.48%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PLANT &amp; ANIMAL SCIENCE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71.32%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共计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4909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5684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86.37%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FF0C-17AC-4FC4-9D08-8D4FCEA69E44}" type="slidenum">
              <a:rPr lang="en-US" altLang="zh-CN" smtClean="0">
                <a:solidFill>
                  <a:srgbClr val="000000"/>
                </a:solidFill>
              </a:rPr>
              <a:pPr/>
              <a:t>25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546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68592" cy="688975"/>
          </a:xfrm>
        </p:spPr>
        <p:txBody>
          <a:bodyPr/>
          <a:lstStyle/>
          <a:p>
            <a:r>
              <a:rPr lang="en-US" altLang="zh-CN" dirty="0" smtClean="0"/>
              <a:t>SCOPUS</a:t>
            </a:r>
            <a:r>
              <a:rPr lang="zh-CN" altLang="en-US" dirty="0" smtClean="0"/>
              <a:t>上交大发文、被引年代分布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779542"/>
              </p:ext>
            </p:extLst>
          </p:nvPr>
        </p:nvGraphicFramePr>
        <p:xfrm>
          <a:off x="971600" y="1124744"/>
          <a:ext cx="5616622" cy="5029200"/>
        </p:xfrm>
        <a:graphic>
          <a:graphicData uri="http://schemas.openxmlformats.org/drawingml/2006/table">
            <a:tbl>
              <a:tblPr/>
              <a:tblGrid>
                <a:gridCol w="1300311"/>
                <a:gridCol w="1715689"/>
                <a:gridCol w="1300311"/>
                <a:gridCol w="1300311"/>
              </a:tblGrid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citations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发文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篇均被引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9501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0.47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21208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10390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2.04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43611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9531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4.58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51074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8970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5.69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57351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7.02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66899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8294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8.07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63143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7438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8.49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61119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7028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8.70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56500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8.97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48738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5747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8.48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38519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9.46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24872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10.67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18526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1843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10.05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11523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6.58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9327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7.98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5ACED-48A2-4AEC-B28A-8E54090BE9D0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296116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16416" cy="688975"/>
          </a:xfrm>
        </p:spPr>
        <p:txBody>
          <a:bodyPr/>
          <a:lstStyle/>
          <a:p>
            <a:r>
              <a:rPr lang="en-US" altLang="zh-CN" dirty="0" smtClean="0"/>
              <a:t>SCOPUS</a:t>
            </a:r>
            <a:r>
              <a:rPr lang="zh-CN" altLang="en-US" dirty="0" smtClean="0"/>
              <a:t>上</a:t>
            </a:r>
            <a:r>
              <a:rPr lang="zh-CN" altLang="en-US" dirty="0"/>
              <a:t>交大发文、被</a:t>
            </a:r>
            <a:r>
              <a:rPr lang="zh-CN" altLang="en-US" dirty="0" smtClean="0"/>
              <a:t>引出版社分布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866520"/>
              </p:ext>
            </p:extLst>
          </p:nvPr>
        </p:nvGraphicFramePr>
        <p:xfrm>
          <a:off x="539554" y="1052735"/>
          <a:ext cx="7776863" cy="5210068"/>
        </p:xfrm>
        <a:graphic>
          <a:graphicData uri="http://schemas.openxmlformats.org/drawingml/2006/table">
            <a:tbl>
              <a:tblPr/>
              <a:tblGrid>
                <a:gridCol w="3634049"/>
                <a:gridCol w="1162895"/>
                <a:gridCol w="799491"/>
                <a:gridCol w="1090214"/>
                <a:gridCol w="1090214"/>
              </a:tblGrid>
              <a:tr h="2569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main Publisher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citations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发文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篇均被引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被引占比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56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Elsevier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203597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13895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14.65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35.75%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Wiley-Blackwell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39521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12.09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6.94%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Springer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37434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6524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5.74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6.57%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ACS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29921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27.13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5.25%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IEEE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25401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1705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14.90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4.46%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APS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13283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21.67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2.33%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Macmillan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33.71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2.28%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RSC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10049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13.88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IoP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9949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8.93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Science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2899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3.41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AIP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7791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11.91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Taylor &amp; Francis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7088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5.37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Wolters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 Kluwer Health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10.49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Shanghai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Jiaotong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 University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5617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OUP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6675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12.20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Public Library of Science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5098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6.53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0.90%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Optical Society of America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4892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11.30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0.86%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National Academy of Sciences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44.01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0.56%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1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共计（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1385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个出版社）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569486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75832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7.51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5ACED-48A2-4AEC-B28A-8E54090BE9D0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16201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7020520" cy="688975"/>
          </a:xfrm>
        </p:spPr>
        <p:txBody>
          <a:bodyPr/>
          <a:lstStyle/>
          <a:p>
            <a:r>
              <a:rPr lang="en-US" altLang="zh-CN" dirty="0" smtClean="0"/>
              <a:t>WOS</a:t>
            </a:r>
            <a:r>
              <a:rPr lang="zh-CN" altLang="en-US" dirty="0" smtClean="0"/>
              <a:t>上</a:t>
            </a:r>
            <a:r>
              <a:rPr lang="zh-CN" altLang="en-US" dirty="0"/>
              <a:t>交大发文、被引年代分布</a:t>
            </a: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678252"/>
              </p:ext>
            </p:extLst>
          </p:nvPr>
        </p:nvGraphicFramePr>
        <p:xfrm>
          <a:off x="467545" y="1196752"/>
          <a:ext cx="7488830" cy="4820943"/>
        </p:xfrm>
        <a:graphic>
          <a:graphicData uri="http://schemas.openxmlformats.org/drawingml/2006/table">
            <a:tbl>
              <a:tblPr/>
              <a:tblGrid>
                <a:gridCol w="1735609"/>
                <a:gridCol w="2282003"/>
                <a:gridCol w="1735609"/>
                <a:gridCol w="1735609"/>
              </a:tblGrid>
              <a:tr h="6928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SOURCEYEAR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TOT_CITES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发文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篇均被引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5597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6761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8431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0.80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7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25414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7770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3.27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7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44126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6.90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7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46205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8.45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7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52418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4781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10.96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7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56401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12.77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7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52404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3960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13.23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7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47617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3460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13.76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7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43538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2895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15.04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7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35770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15.70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7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29237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1754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16.67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5ACED-48A2-4AEC-B28A-8E54090BE9D0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7105581"/>
      </p:ext>
    </p:extLst>
  </p:cSld>
  <p:clrMapOvr>
    <a:masterClrMapping/>
  </p:clrMapOvr>
  <p:transition spd="med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7380560" cy="688975"/>
          </a:xfrm>
        </p:spPr>
        <p:txBody>
          <a:bodyPr/>
          <a:lstStyle/>
          <a:p>
            <a:r>
              <a:rPr lang="en-US" altLang="zh-CN" dirty="0" smtClean="0"/>
              <a:t>ESI</a:t>
            </a:r>
            <a:r>
              <a:rPr lang="zh-CN" altLang="en-US" dirty="0" smtClean="0"/>
              <a:t>机构</a:t>
            </a:r>
            <a:r>
              <a:rPr lang="en-US" altLang="zh-CN" dirty="0"/>
              <a:t>Citations Per Paper</a:t>
            </a:r>
            <a:r>
              <a:rPr lang="zh-CN" altLang="en-US" dirty="0" smtClean="0"/>
              <a:t>基线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FF0C-17AC-4FC4-9D08-8D4FCEA69E44}" type="slidenum">
              <a:rPr lang="en-US" altLang="zh-CN" smtClean="0">
                <a:solidFill>
                  <a:srgbClr val="000000"/>
                </a:solidFill>
              </a:rPr>
              <a:pPr/>
              <a:t>29</a:t>
            </a:fld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803562"/>
              </p:ext>
            </p:extLst>
          </p:nvPr>
        </p:nvGraphicFramePr>
        <p:xfrm>
          <a:off x="611560" y="980728"/>
          <a:ext cx="7388931" cy="5173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08181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绩效</a:t>
            </a:r>
            <a:r>
              <a:rPr lang="zh-CN" altLang="en-US" dirty="0"/>
              <a:t>评估的原则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整体评估原则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投入、产出、成效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从数量到质量、从微观到宏观</a:t>
            </a:r>
            <a:endParaRPr lang="en-US" altLang="zh-CN" dirty="0" smtClean="0"/>
          </a:p>
          <a:p>
            <a:r>
              <a:rPr lang="en-US" altLang="zh-CN" dirty="0" smtClean="0"/>
              <a:t>SMART</a:t>
            </a:r>
            <a:r>
              <a:rPr lang="zh-CN" altLang="en-US" dirty="0" smtClean="0"/>
              <a:t>原则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绩效指标必须是具体的（</a:t>
            </a:r>
            <a:r>
              <a:rPr lang="en-US" altLang="zh-CN" dirty="0" smtClean="0"/>
              <a:t>Specific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绩效指标必须是可以衡量的（</a:t>
            </a:r>
            <a:r>
              <a:rPr lang="en-US" altLang="zh-CN" dirty="0" smtClean="0"/>
              <a:t>Measurable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绩效指标必须是可以达到的（</a:t>
            </a:r>
            <a:r>
              <a:rPr lang="en-US" altLang="zh-CN" dirty="0" smtClean="0"/>
              <a:t>Attainable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绩效指标是实实在在的，可以证明和观察</a:t>
            </a:r>
            <a:r>
              <a:rPr lang="en-US" altLang="zh-CN" dirty="0" smtClean="0"/>
              <a:t>(Realistic)</a:t>
            </a:r>
          </a:p>
          <a:p>
            <a:pPr lvl="1"/>
            <a:r>
              <a:rPr lang="zh-CN" altLang="en-US" dirty="0" smtClean="0"/>
              <a:t>绩效指标必须具有明确的截止期限（</a:t>
            </a:r>
            <a:r>
              <a:rPr lang="en-US" altLang="zh-CN" dirty="0" smtClean="0"/>
              <a:t>Time-bound</a:t>
            </a:r>
            <a:r>
              <a:rPr lang="zh-CN" altLang="en-US" dirty="0" smtClean="0"/>
              <a:t>）</a:t>
            </a:r>
          </a:p>
          <a:p>
            <a:pPr lvl="1">
              <a:buNone/>
            </a:pP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8351838" y="6527800"/>
            <a:ext cx="792162" cy="330200"/>
          </a:xfrm>
          <a:prstGeom prst="rect">
            <a:avLst/>
          </a:prstGeom>
        </p:spPr>
        <p:txBody>
          <a:bodyPr/>
          <a:lstStyle/>
          <a:p>
            <a:fld id="{AD6C2177-B18F-4923-B364-4B3D47B2D6F6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534428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ESI</a:t>
            </a:r>
            <a:r>
              <a:rPr lang="zh-CN" altLang="en-US" dirty="0"/>
              <a:t>机构</a:t>
            </a:r>
            <a:r>
              <a:rPr lang="en-US" altLang="zh-CN" dirty="0"/>
              <a:t>Citations</a:t>
            </a:r>
            <a:r>
              <a:rPr lang="zh-CN" altLang="en-US" dirty="0" smtClean="0"/>
              <a:t>基线比较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124744"/>
            <a:ext cx="8316664" cy="513737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FF0C-17AC-4FC4-9D08-8D4FCEA69E44}" type="slidenum">
              <a:rPr lang="en-US" altLang="zh-CN" smtClean="0">
                <a:solidFill>
                  <a:srgbClr val="000000"/>
                </a:solidFill>
              </a:rPr>
              <a:pPr/>
              <a:t>30</a:t>
            </a:fld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24186"/>
              </p:ext>
            </p:extLst>
          </p:nvPr>
        </p:nvGraphicFramePr>
        <p:xfrm>
          <a:off x="611560" y="1063784"/>
          <a:ext cx="799288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圆角矩形 7"/>
          <p:cNvSpPr/>
          <p:nvPr/>
        </p:nvSpPr>
        <p:spPr bwMode="auto">
          <a:xfrm>
            <a:off x="899592" y="3512056"/>
            <a:ext cx="1584176" cy="151216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3038" marR="0" indent="-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542961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ESI-Economics &amp; </a:t>
            </a:r>
            <a:r>
              <a:rPr lang="en-US" altLang="zh-CN" sz="2800" dirty="0" smtClean="0"/>
              <a:t>Business</a:t>
            </a:r>
            <a:r>
              <a:rPr lang="zh-CN" altLang="en-US" sz="2800" dirty="0" smtClean="0"/>
              <a:t>学科</a:t>
            </a:r>
            <a:r>
              <a:rPr lang="zh-CN" altLang="en-US" sz="2800" dirty="0"/>
              <a:t>分析</a:t>
            </a:r>
            <a:r>
              <a:rPr lang="zh-CN" altLang="en-US" sz="2800" dirty="0" smtClean="0"/>
              <a:t>报告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上海交通大学</a:t>
            </a:r>
            <a:r>
              <a:rPr lang="en-US" altLang="zh-CN" dirty="0"/>
              <a:t>ESI-EB</a:t>
            </a:r>
            <a:r>
              <a:rPr lang="zh-CN" altLang="zh-CN" dirty="0"/>
              <a:t>学科分析流程图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FF0C-17AC-4FC4-9D08-8D4FCEA69E44}" type="slidenum">
              <a:rPr lang="en-US" altLang="zh-CN" smtClean="0">
                <a:solidFill>
                  <a:srgbClr val="000000"/>
                </a:solidFill>
              </a:rPr>
              <a:pPr/>
              <a:t>31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26" name="Picture 2" descr="安泰ESI分析流程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8796"/>
            <a:ext cx="6552728" cy="485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936353"/>
      </p:ext>
    </p:extLst>
  </p:cSld>
  <p:clrMapOvr>
    <a:masterClrMapping/>
  </p:clrMapOvr>
  <p:transition spd="med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顶尖期刊文章与被引量的关系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5ACED-48A2-4AEC-B28A-8E54090BE9D0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7" name="圆角矩形标注 6"/>
          <p:cNvSpPr/>
          <p:nvPr/>
        </p:nvSpPr>
        <p:spPr>
          <a:xfrm>
            <a:off x="7884368" y="1062296"/>
            <a:ext cx="1080120" cy="2680004"/>
          </a:xfrm>
          <a:prstGeom prst="wedgeRoundRectCallout">
            <a:avLst>
              <a:gd name="adj1" fmla="val -76271"/>
              <a:gd name="adj2" fmla="val 78709"/>
              <a:gd name="adj3" fmla="val 16667"/>
            </a:avLst>
          </a:prstGeom>
          <a:effectLst>
            <a:glow rad="127000">
              <a:schemeClr val="tx2">
                <a:lumMod val="50000"/>
                <a:lumOff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294A7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上交大</a:t>
            </a:r>
            <a:r>
              <a:rPr lang="en-US" altLang="zh-CN" sz="2000" b="1" dirty="0" smtClean="0">
                <a:solidFill>
                  <a:srgbClr val="294A7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2004-2014</a:t>
            </a:r>
            <a:r>
              <a:rPr lang="zh-CN" altLang="en-US" sz="2000" b="1" dirty="0" smtClean="0">
                <a:solidFill>
                  <a:srgbClr val="294A7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年发文</a:t>
            </a:r>
            <a:r>
              <a:rPr lang="zh-CN" altLang="en-US" b="1" dirty="0" smtClean="0">
                <a:solidFill>
                  <a:srgbClr val="294A7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篇均被引</a:t>
            </a:r>
            <a:r>
              <a:rPr lang="en-US" altLang="zh-CN" sz="2000" b="1" dirty="0" smtClean="0">
                <a:solidFill>
                  <a:srgbClr val="294A7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top20</a:t>
            </a:r>
            <a:r>
              <a:rPr lang="zh-CN" altLang="en-US" sz="2000" b="1" dirty="0" smtClean="0">
                <a:solidFill>
                  <a:srgbClr val="294A7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期刊</a:t>
            </a:r>
            <a:endParaRPr lang="zh-CN" altLang="en-US" sz="2000" b="1" dirty="0">
              <a:solidFill>
                <a:srgbClr val="294A7B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971347"/>
              </p:ext>
            </p:extLst>
          </p:nvPr>
        </p:nvGraphicFramePr>
        <p:xfrm>
          <a:off x="364580" y="1062296"/>
          <a:ext cx="7231756" cy="5440366"/>
        </p:xfrm>
        <a:graphic>
          <a:graphicData uri="http://schemas.openxmlformats.org/drawingml/2006/table">
            <a:tbl>
              <a:tblPr/>
              <a:tblGrid>
                <a:gridCol w="4611286"/>
                <a:gridCol w="803257"/>
                <a:gridCol w="803257"/>
                <a:gridCol w="1013956"/>
              </a:tblGrid>
              <a:tr h="27133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期刊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被引合计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发文合计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篇均被引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37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Nature Physics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277.60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SCIENCE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2976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212.57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LANCET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3888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194.40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NATURE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2823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188.20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NEW ENGLAND JOURNAL OF MEDICINE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184.29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LANCET ONCOLOGY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162.14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NATURE REVIEWS DRUG DISCOVERY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139.00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PLOS MEDICINE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138.00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TECHNOVATION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138.00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LANCET NEUROLOGY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132.00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NATURE REVIEWS CANCER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131.00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AMERICAN JOURNAL OF RESPIRATORY AND CRITICAL CARE MEDICINE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118.00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JAMA-JOURNAL OF THE AMERICAN MEDICAL ASSOCIATION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102.00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INTERNATIONAL JOURNAL OF APPROXIMATE REASONING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101.00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IMMUNOLOGICAL REVIEWS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99.50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Autophagy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97.30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HUMAN REPRODUCTION UPDATE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PROGRESS IN ENERGY AND COMBUSTION SCIENCE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94.57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CRITICAL REVIEWS IN ENVIRONMENTAL SCIENCE AND TECHNOLOGY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90.50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NATURE BIOTECHNOLOGY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88.00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1373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6661150" cy="647799"/>
          </a:xfrm>
        </p:spPr>
        <p:txBody>
          <a:bodyPr/>
          <a:lstStyle/>
          <a:p>
            <a:r>
              <a:rPr lang="zh-CN" altLang="en-US" dirty="0" smtClean="0"/>
              <a:t>交大高被引文章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231009"/>
              </p:ext>
            </p:extLst>
          </p:nvPr>
        </p:nvGraphicFramePr>
        <p:xfrm>
          <a:off x="395536" y="948978"/>
          <a:ext cx="7200800" cy="5482216"/>
        </p:xfrm>
        <a:graphic>
          <a:graphicData uri="http://schemas.openxmlformats.org/drawingml/2006/table">
            <a:tbl>
              <a:tblPr/>
              <a:tblGrid>
                <a:gridCol w="2808312"/>
                <a:gridCol w="936104"/>
                <a:gridCol w="2592288"/>
                <a:gridCol w="864096"/>
              </a:tblGrid>
              <a:tr h="210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Title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Year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Source title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Cited by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Characterization of microRNAs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2008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Cell Research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1209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Observation of a large-gap to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2009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Nature Physics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1154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Global and regional mortality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2012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The Lancet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970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Prevalence of diabetes among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2010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New England Journal of Medicine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913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Inhibition of Hedgehog signal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2009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Science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839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SHEsis</a:t>
                      </a:r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, a powerful software p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2005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Cell Research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772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Disability-adjusted life year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2012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The Lancet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747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Erlotinib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 versus chemotherapy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2011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The Lancet Oncology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733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Observation of electron-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antin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2012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Physical Review Letters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722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Second-generation versus firs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2009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The Lancet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717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Guidelines for the use and in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2012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Autophagy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678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On the </a:t>
                      </a:r>
                      <a:r>
                        <a:rPr lang="en-US" sz="14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homotopy</a:t>
                      </a:r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 analysis meth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2004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Applied Mathematics and Computation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667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A tunable topological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insulat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2009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Nature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662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Identification of loci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associ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2008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Nature Genetics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560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Controlled Functionalization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2004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Journal of the American Chemical Society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501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Dark matter results from 225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2012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Physical Review Letters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501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Years lived with disability (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2012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The Lancet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499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Structural bioinformatics and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2004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Current Medicinal Chemistry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495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Identification and characteri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2008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Cancer Research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宋体"/>
                        </a:rPr>
                        <a:t>470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Effect of single wall carbon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2005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Toxicology Letters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451</a:t>
                      </a:r>
                    </a:p>
                  </a:txBody>
                  <a:tcPr marL="5303" marR="5303" marT="5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5ACED-48A2-4AEC-B28A-8E54090BE9D0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  <p:sp>
        <p:nvSpPr>
          <p:cNvPr id="7" name="圆角矩形标注 6"/>
          <p:cNvSpPr/>
          <p:nvPr/>
        </p:nvSpPr>
        <p:spPr>
          <a:xfrm>
            <a:off x="7668344" y="1062296"/>
            <a:ext cx="1224136" cy="3374816"/>
          </a:xfrm>
          <a:prstGeom prst="wedgeRoundRectCallout">
            <a:avLst>
              <a:gd name="adj1" fmla="val -76271"/>
              <a:gd name="adj2" fmla="val 78709"/>
              <a:gd name="adj3" fmla="val 16667"/>
            </a:avLst>
          </a:prstGeom>
          <a:effectLst>
            <a:glow rad="127000">
              <a:schemeClr val="tx2">
                <a:lumMod val="50000"/>
                <a:lumOff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solidFill>
                  <a:srgbClr val="294A7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上交大</a:t>
            </a:r>
            <a:r>
              <a:rPr lang="en-US" altLang="zh-CN" sz="1800" b="1" dirty="0" smtClean="0">
                <a:solidFill>
                  <a:srgbClr val="294A7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2004-2014</a:t>
            </a:r>
            <a:r>
              <a:rPr lang="zh-CN" altLang="en-US" sz="1800" b="1" dirty="0" smtClean="0">
                <a:solidFill>
                  <a:srgbClr val="294A7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年高被引论文</a:t>
            </a:r>
            <a:r>
              <a:rPr lang="en-US" altLang="zh-CN" sz="1800" b="1" dirty="0" smtClean="0">
                <a:solidFill>
                  <a:srgbClr val="294A7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top20</a:t>
            </a:r>
            <a:r>
              <a:rPr lang="zh-CN" altLang="en-US" sz="1800" b="1" dirty="0" smtClean="0">
                <a:solidFill>
                  <a:srgbClr val="294A7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，大部分为与其它机构合作发表</a:t>
            </a:r>
            <a:endParaRPr lang="zh-CN" altLang="en-US" sz="1800" b="1" dirty="0">
              <a:solidFill>
                <a:srgbClr val="294A7B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539203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4650" y="1628775"/>
            <a:ext cx="8461375" cy="2700338"/>
          </a:xfrm>
        </p:spPr>
        <p:txBody>
          <a:bodyPr/>
          <a:lstStyle/>
          <a:p>
            <a:pPr algn="ctr">
              <a:defRPr/>
            </a:pPr>
            <a:r>
              <a:rPr lang="zh-CN" alt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外文图书绩效</a:t>
            </a:r>
            <a:r>
              <a:rPr lang="zh-CN" alt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评估</a:t>
            </a:r>
            <a:br>
              <a:rPr lang="zh-CN" alt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endParaRPr lang="zh-CN" altLang="en-US" sz="6000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689475"/>
            <a:ext cx="6400800" cy="1079500"/>
          </a:xfrm>
        </p:spPr>
        <p:txBody>
          <a:bodyPr/>
          <a:lstStyle/>
          <a:p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828248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出版社数量、出版量、均价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数据来源：</a:t>
            </a:r>
            <a:r>
              <a:rPr lang="en-US" altLang="zh-CN" dirty="0" smtClean="0"/>
              <a:t>YBP 2012-2013</a:t>
            </a:r>
            <a:r>
              <a:rPr lang="zh-CN" altLang="en-US" dirty="0" smtClean="0"/>
              <a:t>财年统计　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CB34-2489-42CB-A09D-DD77AD579074}" type="slidenum">
              <a:rPr lang="en-US" altLang="zh-CN" smtClean="0"/>
              <a:pPr/>
              <a:t>35</a:t>
            </a:fld>
            <a:endParaRPr lang="en-US" altLang="zh-CN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827583" y="1772816"/>
          <a:ext cx="7560852" cy="29523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193"/>
                <a:gridCol w="1080120"/>
                <a:gridCol w="1080121"/>
                <a:gridCol w="2160240"/>
                <a:gridCol w="1512178"/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/>
                        <a:t>出版社类型</a:t>
                      </a:r>
                      <a:endParaRPr lang="zh-CN" altLang="en-US" sz="2000" b="1" i="0" u="none" strike="noStrike" dirty="0">
                        <a:solidFill>
                          <a:srgbClr val="FFFFFF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/>
                        <a:t>数量</a:t>
                      </a:r>
                      <a:endParaRPr lang="zh-CN" altLang="en-US" sz="2000" b="1" i="0" u="none" strike="noStrike" dirty="0">
                        <a:solidFill>
                          <a:srgbClr val="FFFFFF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/>
                        <a:t>出版量</a:t>
                      </a:r>
                      <a:endParaRPr lang="zh-CN" altLang="en-US" sz="2000" b="1" i="0" u="none" strike="noStrike" dirty="0">
                        <a:solidFill>
                          <a:srgbClr val="FFFFFF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/>
                        <a:t>总价</a:t>
                      </a:r>
                      <a:endParaRPr lang="zh-CN" altLang="en-US" sz="2000" b="1" i="0" u="none" strike="noStrike" dirty="0">
                        <a:solidFill>
                          <a:srgbClr val="FFFFFF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/>
                        <a:t>均价</a:t>
                      </a:r>
                      <a:endParaRPr lang="zh-CN" altLang="en-US" sz="2000" b="1" i="0" u="none" strike="noStrike" dirty="0">
                        <a:solidFill>
                          <a:srgbClr val="FFFFFF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u="none" strike="noStrike" dirty="0"/>
                        <a:t>商业出版社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 smtClean="0"/>
                        <a:t>1224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52696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$4,887,889.81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$92.76 </a:t>
                      </a:r>
                    </a:p>
                  </a:txBody>
                  <a:tcPr marL="9525" marR="9525" marT="9525" marB="0" anchor="b"/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u="none" strike="noStrike" dirty="0"/>
                        <a:t>大学</a:t>
                      </a:r>
                      <a:r>
                        <a:rPr lang="zh-CN" altLang="en-US" sz="2000" u="none" strike="noStrike" dirty="0" smtClean="0"/>
                        <a:t>出版社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 smtClean="0"/>
                        <a:t>235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11680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$756,899.41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$64.80 </a:t>
                      </a:r>
                    </a:p>
                  </a:txBody>
                  <a:tcPr marL="9525" marR="9525" marT="9525" marB="0" anchor="b"/>
                </a:tc>
              </a:tr>
              <a:tr h="7920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u="none" strike="noStrike" dirty="0" smtClean="0"/>
                        <a:t>全部出版社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u="none" strike="noStrike" dirty="0" smtClean="0"/>
                        <a:t>1458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64376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$5,644,789.22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CN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$87.68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15645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出版社分布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CB34-2489-42CB-A09D-DD77AD579074}" type="slidenum">
              <a:rPr lang="en-US" altLang="zh-CN" smtClean="0"/>
              <a:pPr/>
              <a:t>36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467544" y="980728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出版社与出版量的二八法则，</a:t>
            </a:r>
            <a:r>
              <a:rPr lang="en-US" altLang="zh-CN" dirty="0"/>
              <a:t>20%</a:t>
            </a:r>
            <a:r>
              <a:rPr lang="zh-CN" altLang="en-US" dirty="0"/>
              <a:t>的出版社出版了</a:t>
            </a:r>
            <a:r>
              <a:rPr lang="en-US" altLang="zh-CN" dirty="0"/>
              <a:t>80%</a:t>
            </a:r>
            <a:r>
              <a:rPr lang="zh-CN" altLang="en-US" dirty="0"/>
              <a:t>的学术图书。数据</a:t>
            </a:r>
            <a:r>
              <a:rPr lang="zh-CN" altLang="en-US" dirty="0" smtClean="0"/>
              <a:t>来源：</a:t>
            </a:r>
            <a:r>
              <a:rPr lang="en-US" altLang="zh-CN" dirty="0" smtClean="0"/>
              <a:t>YBP 2012-2013</a:t>
            </a:r>
            <a:r>
              <a:rPr lang="zh-CN" altLang="en-US" dirty="0" smtClean="0"/>
              <a:t>财年统计　</a:t>
            </a:r>
            <a:endParaRPr lang="en-US" altLang="zh-CN" dirty="0" smtClean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</p:nvPr>
        </p:nvGraphicFramePr>
        <p:xfrm>
          <a:off x="899592" y="1700808"/>
          <a:ext cx="7272806" cy="4756642"/>
        </p:xfrm>
        <a:graphic>
          <a:graphicData uri="http://schemas.openxmlformats.org/drawingml/2006/table">
            <a:tbl>
              <a:tblPr/>
              <a:tblGrid>
                <a:gridCol w="487950"/>
                <a:gridCol w="2676764"/>
                <a:gridCol w="1468503"/>
                <a:gridCol w="966610"/>
                <a:gridCol w="855078"/>
                <a:gridCol w="817901"/>
              </a:tblGrid>
              <a:tr h="78281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序号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Publisher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Profiled Titles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出版社比例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累积出版量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出版量比例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10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SPRINGER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5195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altLang="zh-CN" sz="18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ROUTLEDGE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2808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altLang="zh-CN" sz="18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310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NOVA SCIENCE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2120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altLang="zh-CN" sz="18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JOHN WILEY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1632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altLang="zh-CN" sz="18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310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PALGRAVE MACMILLAN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1630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altLang="zh-CN" sz="18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OXFORD UNIVERSITY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1121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altLang="zh-CN" sz="18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310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ARTBOOK / D.A.P.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964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altLang="zh-CN" sz="18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CAMBRIDGE UNIV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altLang="zh-CN" sz="18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310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CRC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781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altLang="zh-CN" sz="18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310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ASHGATE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647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20908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32.48%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25</a:t>
                      </a:r>
                      <a:endParaRPr lang="en-US" altLang="zh-CN" sz="18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Elsevier Academic Press</a:t>
                      </a:r>
                      <a:endParaRPr lang="en-US" altLang="en-US" sz="18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357</a:t>
                      </a:r>
                      <a:endParaRPr lang="en-US" altLang="zh-CN" sz="18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altLang="zh-CN" sz="18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90675</a:t>
                      </a:r>
                      <a:endParaRPr lang="en-US" altLang="zh-CN" sz="18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altLang="zh-CN" sz="18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310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CONTINUUM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36635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56.91%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310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DA CAPO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53847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83.64%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共计</a:t>
                      </a:r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1458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家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64376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41605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学科分布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按杜威一级分类统计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CB34-2489-42CB-A09D-DD77AD579074}" type="slidenum">
              <a:rPr lang="en-US" altLang="zh-CN" smtClean="0"/>
              <a:pPr/>
              <a:t>37</a:t>
            </a:fld>
            <a:endParaRPr lang="en-US" altLang="zh-CN"/>
          </a:p>
        </p:txBody>
      </p:sp>
      <p:pic>
        <p:nvPicPr>
          <p:cNvPr id="7" name="图片 6" descr="学科分布图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7992888" cy="465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177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ARL</a:t>
            </a:r>
            <a:r>
              <a:rPr lang="zh-CN" altLang="en-US" dirty="0" smtClean="0"/>
              <a:t>的图书与期刊成本增长趋势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CB34-2489-42CB-A09D-DD77AD579074}" type="slidenum">
              <a:rPr lang="en-US" altLang="zh-CN" smtClean="0"/>
              <a:pPr/>
              <a:t>38</a:t>
            </a:fld>
            <a:endParaRPr lang="en-US" altLang="zh-CN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683568" y="980728"/>
          <a:ext cx="7740600" cy="5209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929652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ARL</a:t>
            </a:r>
            <a:r>
              <a:rPr lang="zh-CN" altLang="en-US" dirty="0" smtClean="0"/>
              <a:t>图书经费比重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611560" y="2060848"/>
          <a:ext cx="7344818" cy="3844299"/>
        </p:xfrm>
        <a:graphic>
          <a:graphicData uri="http://schemas.openxmlformats.org/drawingml/2006/table">
            <a:tbl>
              <a:tblPr/>
              <a:tblGrid>
                <a:gridCol w="1530477"/>
                <a:gridCol w="1344594"/>
                <a:gridCol w="1292368"/>
                <a:gridCol w="1562646"/>
                <a:gridCol w="1614733"/>
              </a:tblGrid>
              <a:tr h="103078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latin typeface="Palatino"/>
                        </a:rPr>
                        <a:t>University L</a:t>
                      </a:r>
                      <a:r>
                        <a:rPr lang="en-US" altLang="en-US" sz="18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ibr</a:t>
                      </a:r>
                      <a:r>
                        <a:rPr lang="en-US" sz="1800" b="0" i="0" u="none" strike="noStrike" dirty="0">
                          <a:latin typeface="Palatino"/>
                        </a:rPr>
                        <a:t>aries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latin typeface="Palatino"/>
                        </a:rPr>
                        <a:t>Monographs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800" b="0" i="0" u="none" strike="noStrike" dirty="0">
                          <a:solidFill>
                            <a:srgbClr val="C00000"/>
                          </a:solidFill>
                          <a:latin typeface="宋体"/>
                        </a:rPr>
                        <a:t>专著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C00000"/>
                          </a:solidFill>
                          <a:latin typeface="宋体"/>
                        </a:rPr>
                        <a:t>占资源总经费的</a:t>
                      </a:r>
                      <a:r>
                        <a:rPr lang="zh-CN" altLang="en-US" sz="1800" b="0" i="0" u="none" strike="noStrike" dirty="0">
                          <a:solidFill>
                            <a:srgbClr val="C00000"/>
                          </a:solidFill>
                          <a:latin typeface="宋体"/>
                        </a:rPr>
                        <a:t>比例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latin typeface="Palatino"/>
                        </a:rPr>
                        <a:t>Current Serials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latin typeface="Palatino"/>
                        </a:rPr>
                        <a:t>Total Library Materials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70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Palatino"/>
                        </a:rPr>
                        <a:t>Mean</a:t>
                      </a:r>
                    </a:p>
                  </a:txBody>
                  <a:tcPr marL="2286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Palatino"/>
                        </a:rPr>
                        <a:t>2,574,673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800" b="0" i="0" u="none" strike="noStrike" dirty="0">
                          <a:solidFill>
                            <a:srgbClr val="C00000"/>
                          </a:solidFill>
                          <a:latin typeface="Palatino"/>
                        </a:rPr>
                        <a:t>22%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Palatino"/>
                        </a:rPr>
                        <a:t>7,577,613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Palatino"/>
                        </a:rPr>
                        <a:t>11,596,797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70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Palatino"/>
                        </a:rPr>
                        <a:t>Median</a:t>
                      </a:r>
                    </a:p>
                  </a:txBody>
                  <a:tcPr marL="2286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Palatino"/>
                        </a:rPr>
                        <a:t>2,056,586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800" b="0" i="0" u="none" strike="noStrike" dirty="0">
                          <a:solidFill>
                            <a:srgbClr val="C00000"/>
                          </a:solidFill>
                          <a:latin typeface="Palatino"/>
                        </a:rPr>
                        <a:t>20%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Palatino"/>
                        </a:rPr>
                        <a:t>7,192,136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Palatino"/>
                        </a:rPr>
                        <a:t>10,274,939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70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Palatino"/>
                        </a:rPr>
                        <a:t>High</a:t>
                      </a:r>
                    </a:p>
                  </a:txBody>
                  <a:tcPr marL="2286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Palatino"/>
                        </a:rPr>
                        <a:t>15,345,869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800" b="0" i="0" u="none" strike="noStrike" dirty="0">
                          <a:solidFill>
                            <a:srgbClr val="C00000"/>
                          </a:solidFill>
                          <a:latin typeface="Palatino"/>
                        </a:rPr>
                        <a:t>39%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Palatino"/>
                        </a:rPr>
                        <a:t>15,015,672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latin typeface="Palatino"/>
                        </a:rPr>
                        <a:t>39,105,895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70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Palatino"/>
                        </a:rPr>
                        <a:t>Low</a:t>
                      </a:r>
                    </a:p>
                  </a:txBody>
                  <a:tcPr marL="2286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Palatino"/>
                        </a:rPr>
                        <a:t>244,960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800" b="0" i="0" u="none" strike="noStrike" dirty="0">
                          <a:solidFill>
                            <a:srgbClr val="C00000"/>
                          </a:solidFill>
                          <a:latin typeface="Palatino"/>
                        </a:rPr>
                        <a:t>6%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Palatino"/>
                        </a:rPr>
                        <a:t>3,445,792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Palatino"/>
                        </a:rPr>
                        <a:t>4,073,010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70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Palatino"/>
                        </a:rPr>
                        <a:t>Sum</a:t>
                      </a:r>
                    </a:p>
                  </a:txBody>
                  <a:tcPr marL="22860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Palatino"/>
                        </a:rPr>
                        <a:t>290,938,016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800" b="0" i="0" u="none" strike="noStrike" dirty="0">
                          <a:solidFill>
                            <a:srgbClr val="C00000"/>
                          </a:solidFill>
                          <a:latin typeface="Palatino"/>
                        </a:rPr>
                        <a:t>22%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Palatino"/>
                        </a:rPr>
                        <a:t>856,270,302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Palatino"/>
                        </a:rPr>
                        <a:t>1,322,034,898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CB34-2489-42CB-A09D-DD77AD579074}" type="slidenum">
              <a:rPr lang="en-US" altLang="zh-CN" smtClean="0"/>
              <a:pPr/>
              <a:t>39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539552" y="1124744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经费高的学校，图书经费比例也高；经费少的学校‘弃书保刊’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231718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参照标准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已发布的标准：</a:t>
            </a:r>
            <a:endParaRPr lang="en-US" altLang="zh-CN" dirty="0"/>
          </a:p>
          <a:p>
            <a:pPr lvl="1">
              <a:defRPr/>
            </a:pPr>
            <a:r>
              <a:rPr lang="en-US" altLang="zh-CN" sz="2000" dirty="0"/>
              <a:t>ISO 2789: 2006 International library statistics(</a:t>
            </a:r>
            <a:r>
              <a:rPr lang="zh-CN" altLang="en-US" sz="2000" dirty="0"/>
              <a:t>国际图书馆统计</a:t>
            </a:r>
            <a:r>
              <a:rPr lang="en-US" altLang="zh-CN" sz="2000" dirty="0"/>
              <a:t>)-</a:t>
            </a:r>
          </a:p>
          <a:p>
            <a:pPr lvl="1">
              <a:defRPr/>
            </a:pPr>
            <a:r>
              <a:rPr lang="en-US" altLang="zh-CN" sz="2000" dirty="0" smtClean="0"/>
              <a:t>GB/T13191-2009</a:t>
            </a:r>
            <a:r>
              <a:rPr lang="zh-CN" altLang="en-US" sz="2000" dirty="0"/>
              <a:t>（</a:t>
            </a:r>
            <a:r>
              <a:rPr lang="zh-CN" altLang="zh-CN" sz="2000" dirty="0"/>
              <a:t>信息与文献图书馆</a:t>
            </a:r>
            <a:r>
              <a:rPr lang="zh-CN" altLang="zh-CN" sz="2000" dirty="0" smtClean="0"/>
              <a:t>统计</a:t>
            </a:r>
            <a:r>
              <a:rPr lang="zh-CN" altLang="en-US" sz="2000" dirty="0" smtClean="0"/>
              <a:t>，等同采用</a:t>
            </a:r>
            <a:r>
              <a:rPr lang="en-US" altLang="zh-CN" sz="2000" dirty="0" smtClean="0"/>
              <a:t>ISO 2789</a:t>
            </a:r>
            <a:r>
              <a:rPr lang="zh-CN" altLang="en-US" sz="2000" dirty="0" smtClean="0"/>
              <a:t>）</a:t>
            </a:r>
            <a:endParaRPr lang="en-US" altLang="zh-CN" sz="2000" dirty="0"/>
          </a:p>
          <a:p>
            <a:pPr lvl="1">
              <a:defRPr/>
            </a:pPr>
            <a:r>
              <a:rPr lang="en-US" altLang="zh-CN" sz="2000" dirty="0"/>
              <a:t>ISO 11620: 2008 Library performance indicators(</a:t>
            </a:r>
            <a:r>
              <a:rPr lang="zh-CN" altLang="en-US" sz="2000" dirty="0"/>
              <a:t>图书馆绩效指标</a:t>
            </a:r>
            <a:r>
              <a:rPr lang="en-US" altLang="zh-CN" sz="2000" dirty="0" smtClean="0"/>
              <a:t>)</a:t>
            </a:r>
          </a:p>
          <a:p>
            <a:pPr lvl="1">
              <a:defRPr/>
            </a:pPr>
            <a:r>
              <a:rPr lang="en-US" altLang="zh-CN" sz="2000" dirty="0"/>
              <a:t>ISO/TR 28118: 2009 Performance indicators for national libraries</a:t>
            </a:r>
            <a:r>
              <a:rPr lang="zh-CN" altLang="en-US" sz="2000" dirty="0"/>
              <a:t>（国家图书馆绩效指标</a:t>
            </a:r>
            <a:r>
              <a:rPr lang="zh-CN" altLang="en-US" sz="2000" dirty="0" smtClean="0"/>
              <a:t>）</a:t>
            </a:r>
            <a:endParaRPr lang="en-US" altLang="zh-CN" sz="2000" dirty="0"/>
          </a:p>
          <a:p>
            <a:pPr lvl="1">
              <a:defRPr/>
            </a:pPr>
            <a:r>
              <a:rPr lang="en-US" altLang="zh-CN" sz="2000" dirty="0"/>
              <a:t>ANSI/NISO Z39.93-2013  The Standardized Usage Statistics Harvesting Initiative (SUSHI) Protocol </a:t>
            </a:r>
            <a:r>
              <a:rPr lang="zh-CN" altLang="zh-CN" sz="2000" dirty="0"/>
              <a:t>标准化使用统计数据收收割协议</a:t>
            </a:r>
          </a:p>
          <a:p>
            <a:pPr lvl="1">
              <a:defRPr/>
            </a:pPr>
            <a:r>
              <a:rPr lang="en-US" altLang="zh-CN" sz="2000" dirty="0"/>
              <a:t>Release 4 of the COUNTER Code of Practice for e-Resources (Published April 2012</a:t>
            </a:r>
            <a:r>
              <a:rPr lang="en-US" altLang="zh-CN" sz="2000" dirty="0" smtClean="0"/>
              <a:t>)</a:t>
            </a:r>
          </a:p>
          <a:p>
            <a:pPr lvl="1">
              <a:defRPr/>
            </a:pPr>
            <a:r>
              <a:rPr lang="en-US" altLang="zh-CN" sz="2000" dirty="0"/>
              <a:t>Release </a:t>
            </a:r>
            <a:r>
              <a:rPr lang="en-US" altLang="zh-CN" sz="2000" dirty="0" smtClean="0"/>
              <a:t>3 </a:t>
            </a:r>
            <a:r>
              <a:rPr lang="en-US" altLang="zh-CN" sz="2000" dirty="0"/>
              <a:t>of the COUNTER Code of Practice for e-Resources (Published </a:t>
            </a:r>
            <a:r>
              <a:rPr lang="en-US" altLang="zh-CN" sz="2000" dirty="0" smtClean="0"/>
              <a:t>2008)</a:t>
            </a:r>
            <a:endParaRPr lang="en-US" altLang="zh-CN" sz="2000" dirty="0"/>
          </a:p>
          <a:p>
            <a:pPr lvl="1">
              <a:defRPr/>
            </a:pPr>
            <a:endParaRPr lang="en-US" altLang="zh-CN" sz="2000" dirty="0" smtClean="0"/>
          </a:p>
          <a:p>
            <a:pPr lvl="1">
              <a:defRPr/>
            </a:pPr>
            <a:endParaRPr lang="en-US" altLang="zh-CN" sz="200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5ACED-48A2-4AEC-B28A-8E54090BE9D0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78384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7164536" cy="688975"/>
          </a:xfrm>
        </p:spPr>
        <p:txBody>
          <a:bodyPr/>
          <a:lstStyle/>
          <a:p>
            <a:r>
              <a:rPr lang="en-US" altLang="zh-CN" sz="2400" dirty="0"/>
              <a:t>ARL </a:t>
            </a:r>
            <a:r>
              <a:rPr lang="zh-CN" altLang="en-US" sz="2400" dirty="0"/>
              <a:t>电子图书经费（来源 </a:t>
            </a:r>
            <a:r>
              <a:rPr lang="en-US" altLang="zh-CN" sz="2400" dirty="0"/>
              <a:t>ARL STAT </a:t>
            </a:r>
            <a:r>
              <a:rPr lang="en-US" altLang="zh-CN" sz="2400" dirty="0" smtClean="0"/>
              <a:t>2013-2014)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2012-09-04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CB34-2489-42CB-A09D-DD77AD579074}" type="slidenum">
              <a:rPr lang="en-US" altLang="zh-CN" smtClean="0"/>
              <a:pPr/>
              <a:t>40</a:t>
            </a:fld>
            <a:endParaRPr lang="en-US" altLang="zh-C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3" y="977562"/>
            <a:ext cx="8691097" cy="525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3563888" y="2132856"/>
            <a:ext cx="971094" cy="370191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3038" marR="0" indent="-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605172"/>
      </p:ext>
    </p:extLst>
  </p:cSld>
  <p:clrMapOvr>
    <a:masterClrMapping/>
  </p:clrMapOvr>
  <p:transition spd="med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电子图书的价格模式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数据来源：</a:t>
            </a:r>
            <a:r>
              <a:rPr lang="en-US" altLang="zh-CN" sz="2400" dirty="0" smtClean="0"/>
              <a:t>GOBI</a:t>
            </a:r>
            <a:r>
              <a:rPr lang="en-US" altLang="zh-CN" sz="2400" baseline="30000" dirty="0" smtClean="0"/>
              <a:t>3</a:t>
            </a:r>
            <a:r>
              <a:rPr lang="en-US" altLang="zh-CN" sz="2400" dirty="0"/>
              <a:t> </a:t>
            </a:r>
            <a:r>
              <a:rPr lang="zh-CN" altLang="en-US" sz="2400" dirty="0"/>
              <a:t>系统</a:t>
            </a:r>
            <a:r>
              <a:rPr lang="en-US" altLang="zh-CN" sz="2400" dirty="0" smtClean="0"/>
              <a:t>(</a:t>
            </a:r>
            <a:r>
              <a:rPr lang="en-US" altLang="zh-CN" sz="2400" dirty="0"/>
              <a:t>Global Online Bibliographic Information)</a:t>
            </a: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2012-09-04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CB34-2489-42CB-A09D-DD77AD579074}" type="slidenum">
              <a:rPr lang="en-US" altLang="zh-CN" smtClean="0"/>
              <a:pPr/>
              <a:t>41</a:t>
            </a:fld>
            <a:endParaRPr lang="en-US" altLang="zh-C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7" y="2060848"/>
            <a:ext cx="853083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63018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7812608" cy="688975"/>
          </a:xfrm>
        </p:spPr>
        <p:txBody>
          <a:bodyPr/>
          <a:lstStyle/>
          <a:p>
            <a:r>
              <a:rPr lang="en-US" altLang="zh-CN" sz="3200" dirty="0" smtClean="0">
                <a:latin typeface="+mj-ea"/>
              </a:rPr>
              <a:t>CALIS</a:t>
            </a:r>
            <a:r>
              <a:rPr lang="zh-CN" altLang="en-US" sz="3200" dirty="0" smtClean="0">
                <a:latin typeface="+mj-ea"/>
              </a:rPr>
              <a:t>与</a:t>
            </a:r>
            <a:r>
              <a:rPr lang="en-US" altLang="zh-CN" sz="3200" dirty="0" smtClean="0">
                <a:latin typeface="+mj-ea"/>
              </a:rPr>
              <a:t>HYO</a:t>
            </a:r>
            <a:r>
              <a:rPr lang="zh-CN" altLang="en-US" sz="3200" dirty="0" smtClean="0">
                <a:latin typeface="+mj-ea"/>
              </a:rPr>
              <a:t>人</a:t>
            </a:r>
            <a:r>
              <a:rPr lang="zh-CN" altLang="en-US" sz="3200" dirty="0" smtClean="0">
                <a:latin typeface="Harrington" pitchFamily="82" charset="0"/>
              </a:rPr>
              <a:t>文社科外文图书比较</a:t>
            </a:r>
            <a:endParaRPr lang="zh-CN" alt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CB34-2489-42CB-A09D-DD77AD579074}" type="slidenum">
              <a:rPr lang="en-US" altLang="zh-CN" smtClean="0"/>
              <a:pPr/>
              <a:t>42</a:t>
            </a:fld>
            <a:endParaRPr lang="en-US" altLang="zh-CN"/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827584" y="5157192"/>
            <a:ext cx="76328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 smtClean="0"/>
              <a:t>注：统计范围：</a:t>
            </a:r>
            <a:r>
              <a:rPr lang="en-US" altLang="zh-CN" dirty="0" smtClean="0"/>
              <a:t>1950-2007</a:t>
            </a:r>
            <a:r>
              <a:rPr lang="zh-CN" altLang="en-US" dirty="0" smtClean="0"/>
              <a:t>出版的外文图书</a:t>
            </a:r>
            <a:endParaRPr lang="en-US" altLang="zh-CN" dirty="0" smtClean="0"/>
          </a:p>
          <a:p>
            <a:r>
              <a:rPr lang="zh-CN" altLang="en-US" dirty="0" smtClean="0"/>
              <a:t>　　</a:t>
            </a:r>
            <a:r>
              <a:rPr lang="en-US" altLang="zh-CN" dirty="0" smtClean="0"/>
              <a:t>HYO</a:t>
            </a:r>
            <a:r>
              <a:rPr lang="zh-CN" altLang="en-US" dirty="0" smtClean="0"/>
              <a:t>：</a:t>
            </a:r>
            <a:r>
              <a:rPr lang="en-US" altLang="zh-CN" dirty="0" smtClean="0"/>
              <a:t>Harvard</a:t>
            </a:r>
            <a:r>
              <a:rPr lang="zh-CN" altLang="en-US" dirty="0" smtClean="0"/>
              <a:t>、</a:t>
            </a:r>
            <a:r>
              <a:rPr lang="en-US" altLang="zh-CN" dirty="0" smtClean="0"/>
              <a:t>Yale</a:t>
            </a:r>
            <a:r>
              <a:rPr lang="zh-CN" altLang="en-US" dirty="0" smtClean="0"/>
              <a:t>、</a:t>
            </a:r>
            <a:r>
              <a:rPr lang="en-US" altLang="zh-CN" dirty="0" smtClean="0"/>
              <a:t>Oxford</a:t>
            </a:r>
          </a:p>
          <a:p>
            <a:r>
              <a:rPr lang="zh-CN" altLang="en-US" dirty="0" smtClean="0"/>
              <a:t>来源：钟建法</a:t>
            </a:r>
            <a:r>
              <a:rPr lang="en-US" altLang="zh-CN" dirty="0" smtClean="0"/>
              <a:t>.</a:t>
            </a:r>
            <a:r>
              <a:rPr lang="zh-CN" altLang="en-US" dirty="0" smtClean="0"/>
              <a:t>高校人文社科外文图书保障体系建设存在的问题与对策</a:t>
            </a:r>
            <a:r>
              <a:rPr lang="en-US" altLang="zh-CN" dirty="0" smtClean="0"/>
              <a:t>[J].</a:t>
            </a:r>
            <a:r>
              <a:rPr lang="zh-CN" altLang="en-US" dirty="0" smtClean="0"/>
              <a:t>图书情报工作</a:t>
            </a:r>
            <a:r>
              <a:rPr lang="en-US" altLang="zh-CN" dirty="0" smtClean="0"/>
              <a:t>,2010,54(11):10-13. 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492703" cy="377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257246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6948512" cy="688975"/>
          </a:xfrm>
        </p:spPr>
        <p:txBody>
          <a:bodyPr/>
          <a:lstStyle/>
          <a:p>
            <a:r>
              <a:rPr lang="zh-CN" altLang="en-US" dirty="0" smtClean="0"/>
              <a:t>确定核心出版社－根据第</a:t>
            </a:r>
            <a:r>
              <a:rPr lang="en-US" altLang="zh-CN" dirty="0" smtClean="0"/>
              <a:t>3</a:t>
            </a:r>
            <a:r>
              <a:rPr lang="zh-CN" altLang="en-US" dirty="0" smtClean="0"/>
              <a:t>方排名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CB34-2489-42CB-A09D-DD77AD579074}" type="slidenum">
              <a:rPr lang="en-US" altLang="zh-CN" smtClean="0"/>
              <a:pPr/>
              <a:t>43</a:t>
            </a:fld>
            <a:endParaRPr lang="en-US" altLang="zh-CN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7247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539552" y="1124744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来源：</a:t>
            </a:r>
            <a:r>
              <a:rPr lang="en-US" altLang="zh-CN" dirty="0" smtClean="0"/>
              <a:t>YBP; </a:t>
            </a:r>
            <a:r>
              <a:rPr lang="zh-CN" altLang="en-US" dirty="0" smtClean="0"/>
              <a:t>　</a:t>
            </a:r>
            <a:r>
              <a:rPr lang="en-US" altLang="zh-CN" dirty="0" smtClean="0"/>
              <a:t>SENSE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72728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653885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7236544" cy="688975"/>
          </a:xfrm>
        </p:spPr>
        <p:txBody>
          <a:bodyPr/>
          <a:lstStyle/>
          <a:p>
            <a:r>
              <a:rPr lang="zh-CN" altLang="en-US" sz="3200" dirty="0" smtClean="0"/>
              <a:t>上交大电子图书统计</a:t>
            </a:r>
            <a:r>
              <a:rPr lang="en-US" altLang="zh-CN" sz="3200" dirty="0" smtClean="0"/>
              <a:t>-</a:t>
            </a:r>
            <a:r>
              <a:rPr lang="zh-CN" altLang="en-US" sz="3200" dirty="0" smtClean="0"/>
              <a:t>截止到</a:t>
            </a:r>
            <a:r>
              <a:rPr lang="en-US" altLang="zh-CN" sz="3200" dirty="0" smtClean="0"/>
              <a:t>2014</a:t>
            </a:r>
            <a:r>
              <a:rPr lang="zh-CN" altLang="en-US" sz="3200" dirty="0" smtClean="0"/>
              <a:t>年</a:t>
            </a:r>
            <a:endParaRPr lang="zh-CN" altLang="en-US" sz="3200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564186"/>
              </p:ext>
            </p:extLst>
          </p:nvPr>
        </p:nvGraphicFramePr>
        <p:xfrm>
          <a:off x="539552" y="1124744"/>
          <a:ext cx="6408711" cy="5320665"/>
        </p:xfrm>
        <a:graphic>
          <a:graphicData uri="http://schemas.openxmlformats.org/drawingml/2006/table">
            <a:tbl>
              <a:tblPr/>
              <a:tblGrid>
                <a:gridCol w="4320480"/>
                <a:gridCol w="2088231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所属数据库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购买种数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Cambridge eBooks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10624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CRCnetbase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Ebrary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116832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EBSCO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9925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Elsevier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eMRWs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Elsevier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Woodhead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Emerald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Knovel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5363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MyiLibrary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15435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OSO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9632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OSO-UPSO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2660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Palgrave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RSC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Springer SBA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SpringerLink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43539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Taylor &amp; Francis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Wiley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14536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Wiley EMRW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共计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260705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000000"/>
                </a:solidFill>
              </a:rPr>
              <a:t>2012-09-04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FF0C-17AC-4FC4-9D08-8D4FCEA69E44}" type="slidenum">
              <a:rPr lang="en-US" altLang="zh-CN" smtClean="0">
                <a:solidFill>
                  <a:srgbClr val="000000"/>
                </a:solidFill>
              </a:rPr>
              <a:pPr/>
              <a:t>44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6472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7596584" cy="688975"/>
          </a:xfrm>
        </p:spPr>
        <p:txBody>
          <a:bodyPr/>
          <a:lstStyle/>
          <a:p>
            <a:r>
              <a:rPr lang="zh-CN" altLang="en-US" dirty="0"/>
              <a:t>核心书目－</a:t>
            </a:r>
            <a:r>
              <a:rPr lang="en-US" altLang="zh-CN" dirty="0" err="1"/>
              <a:t>BkCI</a:t>
            </a:r>
            <a:r>
              <a:rPr lang="zh-CN" altLang="en-US" dirty="0" smtClean="0"/>
              <a:t>的出版社分布</a:t>
            </a:r>
            <a:r>
              <a:rPr lang="en-US" altLang="zh-CN" dirty="0"/>
              <a:t>(2015)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605776"/>
              </p:ext>
            </p:extLst>
          </p:nvPr>
        </p:nvGraphicFramePr>
        <p:xfrm>
          <a:off x="467542" y="1124738"/>
          <a:ext cx="8280921" cy="5574030"/>
        </p:xfrm>
        <a:graphic>
          <a:graphicData uri="http://schemas.openxmlformats.org/drawingml/2006/table">
            <a:tbl>
              <a:tblPr/>
              <a:tblGrid>
                <a:gridCol w="5361623"/>
                <a:gridCol w="1678022"/>
                <a:gridCol w="1241276"/>
              </a:tblGrid>
              <a:tr h="238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Publisher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 合计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占比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PALGRAVE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7895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13.11%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SPRINGER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5590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9.28%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ROUTLEDGE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7.73%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CAMBRIDGE UNIV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4447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7.38%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SPRINGER-VERLAG BERLIN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3817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6.34%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EDWARD ELGAR PUBLISHING LTD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1506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ELSEVIER ACADEMIC PRESS INC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2.30%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 J BRILL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2.29%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NOVA SCIENCE PUBLISHERS, INC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2.25%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ELSEVIER SCIENCE BV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2.01%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PRINCETON UNIV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BLACKWELL SCIENCE PUBL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UNIV CALIFORNIA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ASHGATE PUBLISHING LTD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WALTER DE GRUYTER &amp; 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UNIV PENNSYLVANIA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HUMANA PRESS INC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EMERALD GROUP PUBLISHING LTD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WOODHEAD PUBL LTD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INFORMATION AGE PUBLISHING-IAP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共计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508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个出版社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42293/60239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70.21%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CB34-2489-42CB-A09D-DD77AD579074}" type="slidenum">
              <a:rPr lang="en-US" altLang="zh-CN" smtClean="0"/>
              <a:pPr/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304108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7380560" cy="688975"/>
          </a:xfrm>
        </p:spPr>
        <p:txBody>
          <a:bodyPr/>
          <a:lstStyle/>
          <a:p>
            <a:r>
              <a:rPr lang="zh-CN" altLang="en-US" sz="3200" dirty="0"/>
              <a:t>核心书目－</a:t>
            </a:r>
            <a:r>
              <a:rPr lang="en-US" altLang="zh-CN" sz="3200" dirty="0" err="1"/>
              <a:t>BkCI</a:t>
            </a:r>
            <a:r>
              <a:rPr lang="zh-CN" altLang="en-US" sz="3200" dirty="0"/>
              <a:t>的学科分布</a:t>
            </a:r>
            <a:r>
              <a:rPr lang="en-US" altLang="zh-CN" sz="3200" dirty="0" smtClean="0"/>
              <a:t>(2015)</a:t>
            </a:r>
            <a:endParaRPr lang="zh-CN" altLang="en-US" sz="3200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411758"/>
              </p:ext>
            </p:extLst>
          </p:nvPr>
        </p:nvGraphicFramePr>
        <p:xfrm>
          <a:off x="755576" y="980728"/>
          <a:ext cx="7848872" cy="5760640"/>
        </p:xfrm>
        <a:graphic>
          <a:graphicData uri="http://schemas.openxmlformats.org/drawingml/2006/table">
            <a:tbl>
              <a:tblPr/>
              <a:tblGrid>
                <a:gridCol w="4248472"/>
                <a:gridCol w="1728192"/>
                <a:gridCol w="1872208"/>
              </a:tblGrid>
              <a:tr h="188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WoS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 Category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合计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占比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8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History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6.82%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Literary Theory &amp; Criticism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2840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4.71%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Economics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2810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4.66%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Education &amp; Educational Research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2723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4.52%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Political Science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1865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3.10%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International Relations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1723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2.86%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Business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1665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2.76%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Law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1446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2.40%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Philosophy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2.27%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Religion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2.15%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Business, Finance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Environmental Studies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Linguistics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History &amp; Philosophy of Science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Computer Science, Artificial Intelligence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Cultural Studies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Communication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Mathematics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Engineering, Electrical &amp; Electronic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Anthropology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1.24%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35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共计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250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个学科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30049/60239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49.88%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CB34-2489-42CB-A09D-DD77AD579074}" type="slidenum">
              <a:rPr lang="en-US" altLang="zh-CN" smtClean="0"/>
              <a:pPr/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761935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7524576" cy="688975"/>
          </a:xfrm>
        </p:spPr>
        <p:txBody>
          <a:bodyPr/>
          <a:lstStyle/>
          <a:p>
            <a:r>
              <a:rPr lang="en-US" altLang="zh-CN" sz="3200" dirty="0" smtClean="0"/>
              <a:t>Choice Outstanding 2009-2013</a:t>
            </a:r>
            <a:r>
              <a:rPr lang="zh-CN" altLang="en-US" sz="3200" dirty="0" smtClean="0"/>
              <a:t>学科分布</a:t>
            </a:r>
            <a:endParaRPr lang="zh-CN" altLang="en-US" sz="3200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802056"/>
              </p:ext>
            </p:extLst>
          </p:nvPr>
        </p:nvGraphicFramePr>
        <p:xfrm>
          <a:off x="755576" y="1124742"/>
          <a:ext cx="6696744" cy="5320665"/>
        </p:xfrm>
        <a:graphic>
          <a:graphicData uri="http://schemas.openxmlformats.org/drawingml/2006/table">
            <a:tbl>
              <a:tblPr/>
              <a:tblGrid>
                <a:gridCol w="4562402"/>
                <a:gridCol w="2134342"/>
              </a:tblGrid>
              <a:tr h="233169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学科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合计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North America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English &amp; American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Social &amp; Behavioral Sciences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Economics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U.S. Politics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Religion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Philosophy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Sociology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Humanities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Science &amp; Technology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International Relations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Education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Comparative Politics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Health Sciences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Business, Management &amp; Labor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Psychology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Art &amp; Architecture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Anthropology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Film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Western Europe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CB34-2489-42CB-A09D-DD77AD579074}" type="slidenum">
              <a:rPr lang="en-US" altLang="zh-CN" smtClean="0"/>
              <a:pPr/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84096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7884616" cy="688975"/>
          </a:xfrm>
        </p:spPr>
        <p:txBody>
          <a:bodyPr/>
          <a:lstStyle/>
          <a:p>
            <a:r>
              <a:rPr lang="en-US" altLang="zh-CN" sz="3200" dirty="0"/>
              <a:t>Choice Outstanding </a:t>
            </a:r>
            <a:r>
              <a:rPr lang="en-US" altLang="zh-CN" sz="3200" dirty="0" smtClean="0"/>
              <a:t>2009-2013</a:t>
            </a:r>
            <a:r>
              <a:rPr lang="zh-CN" altLang="en-US" sz="3200" dirty="0" smtClean="0"/>
              <a:t>出版社分布</a:t>
            </a:r>
            <a:endParaRPr lang="zh-CN" altLang="en-US" sz="3200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563368"/>
              </p:ext>
            </p:extLst>
          </p:nvPr>
        </p:nvGraphicFramePr>
        <p:xfrm>
          <a:off x="1115616" y="1124742"/>
          <a:ext cx="6480720" cy="5320665"/>
        </p:xfrm>
        <a:graphic>
          <a:graphicData uri="http://schemas.openxmlformats.org/drawingml/2006/table">
            <a:tbl>
              <a:tblPr/>
              <a:tblGrid>
                <a:gridCol w="4247365"/>
                <a:gridCol w="2233355"/>
              </a:tblGrid>
              <a:tr h="22288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出版商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合计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Oxford University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Cambridge University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Yale University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Princeton University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University of Chicago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John Wiley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Palgrave Macmillan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Harvard University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University of California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Rowman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 &amp; Littlefield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Routledge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Johns Hopkins University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Stanford University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Springer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Columbia University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MIT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W W Norton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University of North Carolina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Duke University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New York University Press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2012-09-04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CB34-2489-42CB-A09D-DD77AD579074}" type="slidenum">
              <a:rPr lang="en-US" altLang="zh-CN" smtClean="0"/>
              <a:pPr/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700338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书评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Choice, </a:t>
            </a:r>
            <a:r>
              <a:rPr lang="zh-CN" altLang="en-US" dirty="0" smtClean="0"/>
              <a:t>美国图书馆协会和研究图书馆分会出版，每年北美出版图书入选</a:t>
            </a:r>
            <a:r>
              <a:rPr lang="en-US" altLang="zh-CN" dirty="0" smtClean="0"/>
              <a:t>7000</a:t>
            </a:r>
            <a:r>
              <a:rPr lang="zh-CN" altLang="en-US" dirty="0" smtClean="0"/>
              <a:t>种。</a:t>
            </a:r>
            <a:r>
              <a:rPr lang="en-US" altLang="zh-CN" dirty="0" smtClean="0"/>
              <a:t>Outstanding Academic Titles</a:t>
            </a:r>
            <a:r>
              <a:rPr lang="zh-CN" altLang="en-US" dirty="0" smtClean="0"/>
              <a:t>约</a:t>
            </a:r>
            <a:r>
              <a:rPr lang="en-US" altLang="zh-CN" dirty="0" smtClean="0"/>
              <a:t>700</a:t>
            </a:r>
            <a:r>
              <a:rPr lang="zh-CN" altLang="en-US" dirty="0" smtClean="0"/>
              <a:t>种图书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http</a:t>
            </a:r>
            <a:r>
              <a:rPr lang="en-US" altLang="zh-CN" dirty="0"/>
              <a:t>://www.cro2.org/</a:t>
            </a:r>
            <a:endParaRPr lang="en-US" altLang="zh-CN" dirty="0" smtClean="0"/>
          </a:p>
          <a:p>
            <a:r>
              <a:rPr lang="en-US" altLang="zh-CN" dirty="0" smtClean="0"/>
              <a:t>Book Review Index(Book Review Digest Plus)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H.W.Wilson</a:t>
            </a:r>
            <a:r>
              <a:rPr lang="en-US" altLang="zh-CN" dirty="0" smtClean="0"/>
              <a:t>(EBSCO), </a:t>
            </a:r>
            <a:r>
              <a:rPr lang="zh-CN" altLang="en-US" dirty="0" smtClean="0"/>
              <a:t>收录来自</a:t>
            </a:r>
            <a:r>
              <a:rPr lang="en-US" altLang="zh-CN" dirty="0" smtClean="0"/>
              <a:t>8000</a:t>
            </a:r>
            <a:r>
              <a:rPr lang="zh-CN" altLang="en-US" dirty="0" smtClean="0"/>
              <a:t>多种期刊的书评</a:t>
            </a:r>
            <a:r>
              <a:rPr lang="zh-CN" altLang="en-US" dirty="0"/>
              <a:t>。</a:t>
            </a:r>
            <a:endParaRPr lang="en-US" altLang="zh-CN" dirty="0" smtClean="0"/>
          </a:p>
          <a:p>
            <a:r>
              <a:rPr lang="en-US" altLang="zh-CN" dirty="0"/>
              <a:t>Science</a:t>
            </a:r>
            <a:r>
              <a:rPr lang="zh-CN" altLang="en-US" dirty="0"/>
              <a:t>，每年发表</a:t>
            </a:r>
            <a:r>
              <a:rPr lang="en-US" altLang="zh-CN" dirty="0"/>
              <a:t>200~300</a:t>
            </a:r>
            <a:r>
              <a:rPr lang="zh-CN" altLang="en-US" dirty="0"/>
              <a:t>篇</a:t>
            </a:r>
            <a:endParaRPr lang="en-US" altLang="zh-CN" dirty="0"/>
          </a:p>
          <a:p>
            <a:r>
              <a:rPr lang="en-US" altLang="zh-CN" dirty="0" smtClean="0"/>
              <a:t>Web of Science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Book Review(</a:t>
            </a:r>
            <a:r>
              <a:rPr lang="zh-CN" altLang="en-US" dirty="0" smtClean="0"/>
              <a:t>限定</a:t>
            </a:r>
            <a:r>
              <a:rPr lang="zh-CN" altLang="en-US" dirty="0"/>
              <a:t>文献</a:t>
            </a:r>
            <a:r>
              <a:rPr lang="zh-CN" altLang="en-US" dirty="0" smtClean="0"/>
              <a:t>类型检索）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CB34-2489-42CB-A09D-DD77AD579074}" type="slidenum">
              <a:rPr lang="en-US" altLang="zh-CN" smtClean="0"/>
              <a:pPr/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39756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目标</a:t>
            </a:r>
            <a:r>
              <a:rPr lang="zh-CN" altLang="en-US" dirty="0" smtClean="0"/>
              <a:t>定位</a:t>
            </a:r>
            <a:endParaRPr lang="zh-CN" altLang="en-US" sz="2800" dirty="0"/>
          </a:p>
        </p:txBody>
      </p:sp>
      <p:grpSp>
        <p:nvGrpSpPr>
          <p:cNvPr id="3" name="Gruppieren 29"/>
          <p:cNvGrpSpPr/>
          <p:nvPr/>
        </p:nvGrpSpPr>
        <p:grpSpPr bwMode="gray">
          <a:xfrm>
            <a:off x="2432916" y="1321906"/>
            <a:ext cx="4104000" cy="4104000"/>
            <a:chOff x="-673100" y="-1809750"/>
            <a:chExt cx="10490201" cy="10488613"/>
          </a:xfrm>
          <a:gradFill>
            <a:gsLst>
              <a:gs pos="0">
                <a:srgbClr val="E6E6E6"/>
              </a:gs>
              <a:gs pos="100000">
                <a:srgbClr val="969696"/>
              </a:gs>
            </a:gsLst>
            <a:lin ang="5400000" scaled="1"/>
          </a:gradFill>
          <a:effectLst>
            <a:outerShdw blurRad="127000" dist="50800" dir="2700000" algn="ctr" rotWithShape="0">
              <a:srgbClr val="000000">
                <a:alpha val="40000"/>
              </a:srgbClr>
            </a:outerShdw>
          </a:effectLst>
          <a:scene3d>
            <a:camera prst="perspectiveLeft" fov="5400000">
              <a:rot lat="21000000" lon="0" rev="21594000"/>
            </a:camera>
            <a:lightRig rig="threePt" dir="t">
              <a:rot lat="0" lon="0" rev="16200000"/>
            </a:lightRig>
          </a:scene3d>
        </p:grpSpPr>
        <p:sp>
          <p:nvSpPr>
            <p:cNvPr id="8" name="Freeform 166"/>
            <p:cNvSpPr>
              <a:spLocks/>
            </p:cNvSpPr>
            <p:nvPr/>
          </p:nvSpPr>
          <p:spPr bwMode="gray">
            <a:xfrm>
              <a:off x="-673100" y="-1809750"/>
              <a:ext cx="5021263" cy="5018088"/>
            </a:xfrm>
            <a:custGeom>
              <a:avLst/>
              <a:gdLst/>
              <a:ahLst/>
              <a:cxnLst>
                <a:cxn ang="0">
                  <a:pos x="1339" y="601"/>
                </a:cxn>
                <a:cxn ang="0">
                  <a:pos x="1339" y="0"/>
                </a:cxn>
                <a:cxn ang="0">
                  <a:pos x="0" y="1338"/>
                </a:cxn>
                <a:cxn ang="0">
                  <a:pos x="601" y="1338"/>
                </a:cxn>
                <a:cxn ang="0">
                  <a:pos x="1339" y="601"/>
                </a:cxn>
              </a:cxnLst>
              <a:rect l="0" t="0" r="r" b="b"/>
              <a:pathLst>
                <a:path w="1339" h="1338">
                  <a:moveTo>
                    <a:pt x="1339" y="601"/>
                  </a:moveTo>
                  <a:cubicBezTo>
                    <a:pt x="1339" y="0"/>
                    <a:pt x="1339" y="0"/>
                    <a:pt x="1339" y="0"/>
                  </a:cubicBezTo>
                  <a:cubicBezTo>
                    <a:pt x="613" y="30"/>
                    <a:pt x="30" y="613"/>
                    <a:pt x="0" y="1338"/>
                  </a:cubicBezTo>
                  <a:cubicBezTo>
                    <a:pt x="601" y="1338"/>
                    <a:pt x="601" y="1338"/>
                    <a:pt x="601" y="1338"/>
                  </a:cubicBezTo>
                  <a:cubicBezTo>
                    <a:pt x="630" y="944"/>
                    <a:pt x="945" y="630"/>
                    <a:pt x="1339" y="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1750">
              <a:solidFill>
                <a:srgbClr val="C0C0C0"/>
              </a:solidFill>
              <a:miter lim="800000"/>
              <a:headEnd/>
              <a:tailEnd/>
            </a:ln>
            <a:effectLst/>
            <a:sp3d extrusionH="127000"/>
          </p:spPr>
          <p:txBody>
            <a:bodyPr lIns="108000" tIns="108000" rIns="144000" bIns="72000"/>
            <a:lstStyle/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endParaRPr lang="de-DE" noProof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_color1"/>
            <p:cNvSpPr>
              <a:spLocks/>
            </p:cNvSpPr>
            <p:nvPr/>
          </p:nvSpPr>
          <p:spPr bwMode="gray">
            <a:xfrm>
              <a:off x="4799013" y="3657600"/>
              <a:ext cx="5018088" cy="5021263"/>
            </a:xfrm>
            <a:custGeom>
              <a:avLst/>
              <a:gdLst/>
              <a:ahLst/>
              <a:cxnLst>
                <a:cxn ang="0">
                  <a:pos x="0" y="738"/>
                </a:cxn>
                <a:cxn ang="0">
                  <a:pos x="0" y="1339"/>
                </a:cxn>
                <a:cxn ang="0">
                  <a:pos x="1338" y="0"/>
                </a:cxn>
                <a:cxn ang="0">
                  <a:pos x="737" y="0"/>
                </a:cxn>
                <a:cxn ang="0">
                  <a:pos x="0" y="738"/>
                </a:cxn>
              </a:cxnLst>
              <a:rect l="0" t="0" r="r" b="b"/>
              <a:pathLst>
                <a:path w="1338" h="1339">
                  <a:moveTo>
                    <a:pt x="0" y="738"/>
                  </a:moveTo>
                  <a:cubicBezTo>
                    <a:pt x="0" y="1339"/>
                    <a:pt x="0" y="1339"/>
                    <a:pt x="0" y="1339"/>
                  </a:cubicBezTo>
                  <a:cubicBezTo>
                    <a:pt x="725" y="1309"/>
                    <a:pt x="1308" y="726"/>
                    <a:pt x="1338" y="0"/>
                  </a:cubicBezTo>
                  <a:cubicBezTo>
                    <a:pt x="737" y="0"/>
                    <a:pt x="737" y="0"/>
                    <a:pt x="737" y="0"/>
                  </a:cubicBezTo>
                  <a:cubicBezTo>
                    <a:pt x="708" y="394"/>
                    <a:pt x="394" y="709"/>
                    <a:pt x="0" y="738"/>
                  </a:cubicBezTo>
                  <a:close/>
                </a:path>
              </a:pathLst>
            </a:custGeom>
            <a:solidFill>
              <a:srgbClr val="002060"/>
            </a:solidFill>
            <a:ln w="31750">
              <a:solidFill>
                <a:srgbClr val="C0C0C0"/>
              </a:solidFill>
              <a:miter lim="800000"/>
              <a:headEnd/>
              <a:tailEnd/>
            </a:ln>
            <a:effectLst/>
            <a:sp3d extrusionH="127000"/>
          </p:spPr>
          <p:txBody>
            <a:bodyPr lIns="108000" tIns="108000" rIns="144000" bIns="72000"/>
            <a:lstStyle/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endParaRPr lang="de-DE" noProof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Freeform 168"/>
            <p:cNvSpPr>
              <a:spLocks/>
            </p:cNvSpPr>
            <p:nvPr/>
          </p:nvSpPr>
          <p:spPr bwMode="gray">
            <a:xfrm>
              <a:off x="4799013" y="-1809750"/>
              <a:ext cx="5018088" cy="5018088"/>
            </a:xfrm>
            <a:custGeom>
              <a:avLst/>
              <a:gdLst/>
              <a:ahLst/>
              <a:cxnLst>
                <a:cxn ang="0">
                  <a:pos x="737" y="1338"/>
                </a:cxn>
                <a:cxn ang="0">
                  <a:pos x="1338" y="1338"/>
                </a:cxn>
                <a:cxn ang="0">
                  <a:pos x="0" y="0"/>
                </a:cxn>
                <a:cxn ang="0">
                  <a:pos x="0" y="601"/>
                </a:cxn>
                <a:cxn ang="0">
                  <a:pos x="737" y="1338"/>
                </a:cxn>
              </a:cxnLst>
              <a:rect l="0" t="0" r="r" b="b"/>
              <a:pathLst>
                <a:path w="1338" h="1338">
                  <a:moveTo>
                    <a:pt x="737" y="1338"/>
                  </a:moveTo>
                  <a:cubicBezTo>
                    <a:pt x="1338" y="1338"/>
                    <a:pt x="1338" y="1338"/>
                    <a:pt x="1338" y="1338"/>
                  </a:cubicBezTo>
                  <a:cubicBezTo>
                    <a:pt x="1308" y="613"/>
                    <a:pt x="725" y="30"/>
                    <a:pt x="0" y="0"/>
                  </a:cubicBezTo>
                  <a:cubicBezTo>
                    <a:pt x="0" y="601"/>
                    <a:pt x="0" y="601"/>
                    <a:pt x="0" y="601"/>
                  </a:cubicBezTo>
                  <a:cubicBezTo>
                    <a:pt x="394" y="630"/>
                    <a:pt x="708" y="944"/>
                    <a:pt x="737" y="1338"/>
                  </a:cubicBezTo>
                  <a:close/>
                </a:path>
              </a:pathLst>
            </a:custGeom>
            <a:solidFill>
              <a:srgbClr val="C00000"/>
            </a:solidFill>
            <a:ln w="31750">
              <a:solidFill>
                <a:srgbClr val="C0C0C0"/>
              </a:solidFill>
              <a:miter lim="800000"/>
              <a:headEnd/>
              <a:tailEnd/>
            </a:ln>
            <a:effectLst/>
            <a:sp3d extrusionH="127000"/>
          </p:spPr>
          <p:txBody>
            <a:bodyPr lIns="108000" tIns="108000" rIns="144000" bIns="72000"/>
            <a:lstStyle/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endParaRPr lang="de-DE" noProof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Freeform 169"/>
            <p:cNvSpPr>
              <a:spLocks/>
            </p:cNvSpPr>
            <p:nvPr/>
          </p:nvSpPr>
          <p:spPr bwMode="gray">
            <a:xfrm>
              <a:off x="-673100" y="3657600"/>
              <a:ext cx="5021263" cy="5021263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0" y="0"/>
                </a:cxn>
                <a:cxn ang="0">
                  <a:pos x="1339" y="1339"/>
                </a:cxn>
                <a:cxn ang="0">
                  <a:pos x="1339" y="738"/>
                </a:cxn>
                <a:cxn ang="0">
                  <a:pos x="601" y="0"/>
                </a:cxn>
              </a:cxnLst>
              <a:rect l="0" t="0" r="r" b="b"/>
              <a:pathLst>
                <a:path w="1339" h="1339">
                  <a:moveTo>
                    <a:pt x="6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" y="726"/>
                    <a:pt x="613" y="1309"/>
                    <a:pt x="1339" y="1339"/>
                  </a:cubicBezTo>
                  <a:cubicBezTo>
                    <a:pt x="1339" y="738"/>
                    <a:pt x="1339" y="738"/>
                    <a:pt x="1339" y="738"/>
                  </a:cubicBezTo>
                  <a:cubicBezTo>
                    <a:pt x="945" y="709"/>
                    <a:pt x="630" y="394"/>
                    <a:pt x="601" y="0"/>
                  </a:cubicBezTo>
                  <a:close/>
                </a:path>
              </a:pathLst>
            </a:custGeom>
            <a:solidFill>
              <a:srgbClr val="0070C0"/>
            </a:solidFill>
            <a:ln w="31750">
              <a:solidFill>
                <a:srgbClr val="C0C0C0"/>
              </a:solidFill>
              <a:miter lim="800000"/>
              <a:headEnd/>
              <a:tailEnd/>
            </a:ln>
            <a:effectLst/>
            <a:sp3d extrusionH="127000"/>
          </p:spPr>
          <p:txBody>
            <a:bodyPr lIns="108000" tIns="108000" rIns="144000" bIns="72000"/>
            <a:lstStyle/>
            <a:p>
              <a:pPr marL="190500" indent="-1905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endParaRPr lang="de-DE" noProof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" name="Gruppieren 15"/>
          <p:cNvGrpSpPr/>
          <p:nvPr/>
        </p:nvGrpSpPr>
        <p:grpSpPr bwMode="gray">
          <a:xfrm>
            <a:off x="205574" y="1014977"/>
            <a:ext cx="2907945" cy="1321985"/>
            <a:chOff x="5685868" y="1983623"/>
            <a:chExt cx="2907945" cy="1321985"/>
          </a:xfrm>
        </p:grpSpPr>
        <p:cxnSp>
          <p:nvCxnSpPr>
            <p:cNvPr id="13" name="Gerade Verbindung 16"/>
            <p:cNvCxnSpPr/>
            <p:nvPr/>
          </p:nvCxnSpPr>
          <p:spPr bwMode="gray">
            <a:xfrm>
              <a:off x="5893806" y="3238097"/>
              <a:ext cx="2700007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sp>
          <p:nvSpPr>
            <p:cNvPr id="14" name="Text Box 13"/>
            <p:cNvSpPr txBox="1">
              <a:spLocks noChangeArrowheads="1"/>
            </p:cNvSpPr>
            <p:nvPr/>
          </p:nvSpPr>
          <p:spPr bwMode="gray">
            <a:xfrm>
              <a:off x="5685868" y="1983623"/>
              <a:ext cx="2855902" cy="13219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90000" anchor="b" anchorCtr="0">
              <a:spAutoFit/>
            </a:bodyPr>
            <a:lstStyle/>
            <a:p>
              <a:pPr defTabSz="801688"/>
              <a:r>
                <a:rPr lang="zh-CN" alt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全面覆盖的资源</a:t>
              </a:r>
              <a:endPara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defTabSz="801688"/>
              <a:r>
                <a:rPr lang="en-US" altLang="zh-CN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(1)</a:t>
              </a:r>
              <a:r>
                <a:rPr lang="zh-CN" alt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外文期刊</a:t>
              </a:r>
              <a:endPara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defTabSz="801688"/>
              <a:r>
                <a:rPr lang="en-US" altLang="zh-CN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(2)</a:t>
              </a:r>
              <a:r>
                <a:rPr lang="zh-CN" alt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外文图书</a:t>
              </a:r>
              <a:endPara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defTabSz="801688"/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(3)</a:t>
              </a:r>
              <a:r>
                <a:rPr lang="zh-CN" alt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中文期刊</a:t>
              </a:r>
              <a:endPara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5" name="Gruppieren 18"/>
          <p:cNvGrpSpPr/>
          <p:nvPr/>
        </p:nvGrpSpPr>
        <p:grpSpPr bwMode="gray">
          <a:xfrm>
            <a:off x="509546" y="4325940"/>
            <a:ext cx="3126350" cy="1629762"/>
            <a:chOff x="4752975" y="4146552"/>
            <a:chExt cx="6267377" cy="1629762"/>
          </a:xfrm>
        </p:grpSpPr>
        <p:cxnSp>
          <p:nvCxnSpPr>
            <p:cNvPr id="16" name="Gerade Verbindung 19"/>
            <p:cNvCxnSpPr/>
            <p:nvPr/>
          </p:nvCxnSpPr>
          <p:spPr bwMode="gray">
            <a:xfrm>
              <a:off x="4752975" y="4146898"/>
              <a:ext cx="4547798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sp>
          <p:nvSpPr>
            <p:cNvPr id="17" name="Text Box 13"/>
            <p:cNvSpPr txBox="1">
              <a:spLocks noChangeArrowheads="1"/>
            </p:cNvSpPr>
            <p:nvPr/>
          </p:nvSpPr>
          <p:spPr bwMode="gray">
            <a:xfrm>
              <a:off x="4816937" y="4146552"/>
              <a:ext cx="6203415" cy="16297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90000" rIns="0" bIns="0">
              <a:spAutoFit/>
            </a:bodyPr>
            <a:lstStyle/>
            <a:p>
              <a:pPr defTabSz="801688"/>
              <a:r>
                <a:rPr lang="zh-CN" altLang="en-US" b="1" dirty="0" smtClean="0">
                  <a:solidFill>
                    <a:srgbClr val="0070C0"/>
                  </a:solidFill>
                </a:rPr>
                <a:t>深层次学科服务</a:t>
              </a:r>
              <a:endParaRPr lang="en-US" altLang="zh-CN" b="1" dirty="0" smtClean="0">
                <a:solidFill>
                  <a:srgbClr val="0070C0"/>
                </a:solidFill>
              </a:endParaRPr>
            </a:p>
            <a:p>
              <a:pPr defTabSz="801688"/>
              <a:r>
                <a:rPr lang="en-US" altLang="zh-CN" sz="2000" b="1" dirty="0" smtClean="0">
                  <a:solidFill>
                    <a:srgbClr val="0070C0"/>
                  </a:solidFill>
                </a:rPr>
                <a:t>(1)</a:t>
              </a:r>
              <a:r>
                <a:rPr lang="en-US" altLang="zh-CN" b="1" dirty="0" smtClean="0">
                  <a:solidFill>
                    <a:srgbClr val="0070C0"/>
                  </a:solidFill>
                </a:rPr>
                <a:t>ESI</a:t>
              </a:r>
              <a:r>
                <a:rPr lang="zh-CN" altLang="en-US" sz="2000" b="1" dirty="0" smtClean="0">
                  <a:solidFill>
                    <a:srgbClr val="0070C0"/>
                  </a:solidFill>
                </a:rPr>
                <a:t>学科</a:t>
              </a:r>
              <a:endParaRPr lang="en-US" altLang="zh-CN" sz="2000" b="1" dirty="0" smtClean="0">
                <a:solidFill>
                  <a:srgbClr val="0070C0"/>
                </a:solidFill>
              </a:endParaRPr>
            </a:p>
            <a:p>
              <a:pPr defTabSz="801688"/>
              <a:r>
                <a:rPr lang="en-US" altLang="zh-CN" b="1" dirty="0" smtClean="0">
                  <a:solidFill>
                    <a:srgbClr val="0070C0"/>
                  </a:solidFill>
                </a:rPr>
                <a:t>(2)JCR</a:t>
              </a:r>
              <a:r>
                <a:rPr lang="zh-CN" altLang="en-US" b="1" dirty="0" smtClean="0">
                  <a:solidFill>
                    <a:srgbClr val="0070C0"/>
                  </a:solidFill>
                </a:rPr>
                <a:t>学科</a:t>
              </a:r>
              <a:endParaRPr lang="zh-CN" altLang="en-US" sz="2000" b="1" dirty="0" smtClean="0">
                <a:solidFill>
                  <a:srgbClr val="0070C0"/>
                </a:solidFill>
              </a:endParaRPr>
            </a:p>
            <a:p>
              <a:pPr defTabSz="801688"/>
              <a:r>
                <a:rPr lang="en-US" altLang="zh-CN" sz="2000" b="1" dirty="0" smtClean="0">
                  <a:solidFill>
                    <a:srgbClr val="0070C0"/>
                  </a:solidFill>
                </a:rPr>
                <a:t>(3)</a:t>
              </a:r>
              <a:r>
                <a:rPr lang="zh-CN" altLang="en-US" sz="2000" b="1" dirty="0" smtClean="0">
                  <a:solidFill>
                    <a:srgbClr val="0070C0"/>
                  </a:solidFill>
                </a:rPr>
                <a:t>教育部学科门类</a:t>
              </a:r>
              <a:r>
                <a:rPr lang="zh-CN" altLang="en-US" b="1" dirty="0" smtClean="0">
                  <a:solidFill>
                    <a:srgbClr val="0070C0"/>
                  </a:solidFill>
                </a:rPr>
                <a:t>、</a:t>
              </a:r>
              <a:endParaRPr lang="en-US" altLang="zh-CN" b="1" dirty="0" smtClean="0">
                <a:solidFill>
                  <a:srgbClr val="0070C0"/>
                </a:solidFill>
              </a:endParaRPr>
            </a:p>
            <a:p>
              <a:pPr defTabSz="801688"/>
              <a:r>
                <a:rPr lang="zh-CN" altLang="en-US" b="1" dirty="0">
                  <a:solidFill>
                    <a:srgbClr val="0070C0"/>
                  </a:solidFill>
                </a:rPr>
                <a:t>　</a:t>
              </a:r>
              <a:r>
                <a:rPr lang="zh-CN" altLang="en-US" b="1" dirty="0" smtClean="0">
                  <a:solidFill>
                    <a:srgbClr val="0070C0"/>
                  </a:solidFill>
                </a:rPr>
                <a:t>一级学科</a:t>
              </a:r>
              <a:endParaRPr lang="zh-CN" altLang="en-US" sz="2000" b="1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uppieren 21"/>
          <p:cNvGrpSpPr/>
          <p:nvPr/>
        </p:nvGrpSpPr>
        <p:grpSpPr bwMode="gray">
          <a:xfrm>
            <a:off x="6201926" y="1119188"/>
            <a:ext cx="2968840" cy="1522209"/>
            <a:chOff x="6700517" y="1715888"/>
            <a:chExt cx="2270122" cy="1522209"/>
          </a:xfrm>
        </p:grpSpPr>
        <p:cxnSp>
          <p:nvCxnSpPr>
            <p:cNvPr id="19" name="Gerade Verbindung 22"/>
            <p:cNvCxnSpPr/>
            <p:nvPr/>
          </p:nvCxnSpPr>
          <p:spPr bwMode="gray">
            <a:xfrm>
              <a:off x="6705477" y="3238097"/>
              <a:ext cx="2114673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sp>
          <p:nvSpPr>
            <p:cNvPr id="20" name="Text Box 13"/>
            <p:cNvSpPr txBox="1">
              <a:spLocks noChangeArrowheads="1"/>
            </p:cNvSpPr>
            <p:nvPr/>
          </p:nvSpPr>
          <p:spPr bwMode="gray">
            <a:xfrm>
              <a:off x="6700517" y="1715888"/>
              <a:ext cx="2270122" cy="13219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90000" anchor="b" anchorCtr="0">
              <a:spAutoFit/>
            </a:bodyPr>
            <a:lstStyle/>
            <a:p>
              <a:pPr marL="261938" indent="-261938" defTabSz="801688"/>
              <a:r>
                <a:rPr lang="zh-CN" altLang="en-US" b="1" dirty="0">
                  <a:solidFill>
                    <a:srgbClr val="C00000"/>
                  </a:solidFill>
                </a:rPr>
                <a:t>高</a:t>
              </a:r>
              <a:r>
                <a:rPr lang="zh-CN" altLang="en-US" b="1" dirty="0" smtClean="0">
                  <a:solidFill>
                    <a:srgbClr val="C00000"/>
                  </a:solidFill>
                </a:rPr>
                <a:t>精度评估</a:t>
              </a:r>
              <a:endParaRPr lang="zh-CN" altLang="en-US" sz="2000" b="1" dirty="0" smtClean="0">
                <a:solidFill>
                  <a:srgbClr val="C00000"/>
                </a:solidFill>
              </a:endParaRPr>
            </a:p>
            <a:p>
              <a:pPr marL="261938" indent="-261938" defTabSz="801688"/>
              <a:r>
                <a:rPr lang="en-US" altLang="zh-CN" sz="2000" b="1" dirty="0" smtClean="0">
                  <a:solidFill>
                    <a:srgbClr val="C00000"/>
                  </a:solidFill>
                </a:rPr>
                <a:t>(1)</a:t>
              </a:r>
              <a:r>
                <a:rPr lang="zh-CN" altLang="en-US" b="1" dirty="0" smtClean="0">
                  <a:solidFill>
                    <a:srgbClr val="C00000"/>
                  </a:solidFill>
                </a:rPr>
                <a:t> </a:t>
              </a:r>
              <a:r>
                <a:rPr lang="en-US" altLang="zh-CN" b="1" dirty="0" smtClean="0">
                  <a:solidFill>
                    <a:srgbClr val="C00000"/>
                  </a:solidFill>
                </a:rPr>
                <a:t>JR1</a:t>
              </a:r>
              <a:r>
                <a:rPr lang="zh-CN" altLang="en-US" b="1" dirty="0" smtClean="0">
                  <a:solidFill>
                    <a:srgbClr val="C00000"/>
                  </a:solidFill>
                </a:rPr>
                <a:t>和引文量合并分级</a:t>
              </a:r>
              <a:endParaRPr lang="en-US" altLang="zh-CN" b="1" dirty="0">
                <a:solidFill>
                  <a:srgbClr val="C00000"/>
                </a:solidFill>
              </a:endParaRPr>
            </a:p>
            <a:p>
              <a:pPr marL="261938" indent="-261938" defTabSz="801688"/>
              <a:r>
                <a:rPr lang="en-US" altLang="zh-CN" sz="2000" b="1" dirty="0" smtClean="0">
                  <a:solidFill>
                    <a:srgbClr val="C00000"/>
                  </a:solidFill>
                </a:rPr>
                <a:t>(2)</a:t>
              </a:r>
              <a:r>
                <a:rPr lang="zh-CN" altLang="en-US" sz="2000" b="1" dirty="0" smtClean="0">
                  <a:solidFill>
                    <a:srgbClr val="C00000"/>
                  </a:solidFill>
                </a:rPr>
                <a:t>核心资源保障比例</a:t>
              </a:r>
              <a:endParaRPr lang="en-US" altLang="zh-CN" sz="2000" b="1" dirty="0" smtClean="0">
                <a:solidFill>
                  <a:srgbClr val="C00000"/>
                </a:solidFill>
              </a:endParaRPr>
            </a:p>
            <a:p>
              <a:pPr marL="261938" indent="-261938" defTabSz="801688"/>
              <a:r>
                <a:rPr lang="en-US" b="1" dirty="0" smtClean="0">
                  <a:solidFill>
                    <a:srgbClr val="C00000"/>
                  </a:solidFill>
                </a:rPr>
                <a:t>(3)</a:t>
              </a:r>
              <a:r>
                <a:rPr lang="zh-CN" altLang="en-US" b="1" dirty="0" smtClean="0">
                  <a:solidFill>
                    <a:srgbClr val="C00000"/>
                  </a:solidFill>
                </a:rPr>
                <a:t>资源重复比例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Gruppieren 24"/>
          <p:cNvGrpSpPr/>
          <p:nvPr/>
        </p:nvGrpSpPr>
        <p:grpSpPr bwMode="gray">
          <a:xfrm>
            <a:off x="6365880" y="4146898"/>
            <a:ext cx="2598732" cy="1321985"/>
            <a:chOff x="3656583" y="4146898"/>
            <a:chExt cx="5209665" cy="1321985"/>
          </a:xfrm>
        </p:grpSpPr>
        <p:cxnSp>
          <p:nvCxnSpPr>
            <p:cNvPr id="22" name="Gerade Verbindung 25"/>
            <p:cNvCxnSpPr/>
            <p:nvPr/>
          </p:nvCxnSpPr>
          <p:spPr bwMode="gray">
            <a:xfrm>
              <a:off x="4174035" y="4146898"/>
              <a:ext cx="4404198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sp>
          <p:nvSpPr>
            <p:cNvPr id="23" name="Text Box 13"/>
            <p:cNvSpPr txBox="1">
              <a:spLocks noChangeArrowheads="1"/>
            </p:cNvSpPr>
            <p:nvPr/>
          </p:nvSpPr>
          <p:spPr bwMode="gray">
            <a:xfrm>
              <a:off x="3656583" y="4146898"/>
              <a:ext cx="5209665" cy="13219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90000" rIns="0" bIns="0">
              <a:spAutoFit/>
            </a:bodyPr>
            <a:lstStyle/>
            <a:p>
              <a:pPr marL="261938" indent="-261938" defTabSz="801688"/>
              <a:r>
                <a:rPr lang="zh-CN" altLang="en-US" b="1" dirty="0" smtClean="0">
                  <a:solidFill>
                    <a:srgbClr val="002060"/>
                  </a:solidFill>
                </a:rPr>
                <a:t>多</a:t>
              </a:r>
              <a:r>
                <a:rPr lang="zh-CN" altLang="en-US" b="1" dirty="0">
                  <a:solidFill>
                    <a:srgbClr val="002060"/>
                  </a:solidFill>
                </a:rPr>
                <a:t>维度</a:t>
              </a:r>
              <a:r>
                <a:rPr lang="zh-CN" altLang="en-US" b="1" dirty="0" smtClean="0">
                  <a:solidFill>
                    <a:srgbClr val="002060"/>
                  </a:solidFill>
                </a:rPr>
                <a:t>关联</a:t>
              </a:r>
              <a:endParaRPr lang="zh-CN" altLang="en-US" sz="2000" b="1" dirty="0" smtClean="0">
                <a:solidFill>
                  <a:srgbClr val="002060"/>
                </a:solidFill>
              </a:endParaRPr>
            </a:p>
            <a:p>
              <a:pPr marL="261938" indent="-261938" defTabSz="801688"/>
              <a:r>
                <a:rPr lang="en-US" altLang="zh-CN" sz="2000" b="1" dirty="0" smtClean="0">
                  <a:solidFill>
                    <a:srgbClr val="002060"/>
                  </a:solidFill>
                </a:rPr>
                <a:t>(1)</a:t>
              </a:r>
              <a:r>
                <a:rPr lang="zh-CN" altLang="en-US" b="1" dirty="0" smtClean="0">
                  <a:solidFill>
                    <a:srgbClr val="002060"/>
                  </a:solidFill>
                </a:rPr>
                <a:t> 下载与引用的关系</a:t>
              </a:r>
              <a:endParaRPr lang="zh-CN" altLang="en-US" sz="2000" b="1" dirty="0" smtClean="0">
                <a:solidFill>
                  <a:srgbClr val="002060"/>
                </a:solidFill>
              </a:endParaRPr>
            </a:p>
            <a:p>
              <a:pPr marL="261938" indent="-261938" defTabSz="801688"/>
              <a:r>
                <a:rPr lang="en-US" altLang="zh-CN" sz="2000" b="1" dirty="0" smtClean="0">
                  <a:solidFill>
                    <a:srgbClr val="002060"/>
                  </a:solidFill>
                </a:rPr>
                <a:t>(2) </a:t>
              </a:r>
              <a:r>
                <a:rPr lang="zh-CN" altLang="en-US" sz="2000" b="1" dirty="0" smtClean="0">
                  <a:solidFill>
                    <a:srgbClr val="002060"/>
                  </a:solidFill>
                </a:rPr>
                <a:t>发文、被引、引用</a:t>
              </a:r>
              <a:endParaRPr lang="en-US" altLang="zh-CN" sz="2000" b="1" dirty="0" smtClean="0">
                <a:solidFill>
                  <a:srgbClr val="002060"/>
                </a:solidFill>
              </a:endParaRPr>
            </a:p>
            <a:p>
              <a:pPr marL="261938" indent="-261938" defTabSz="801688"/>
              <a:r>
                <a:rPr lang="en-US" altLang="zh-CN" sz="2000" b="1" dirty="0" smtClean="0">
                  <a:solidFill>
                    <a:srgbClr val="002060"/>
                  </a:solidFill>
                </a:rPr>
                <a:t>(3)</a:t>
              </a:r>
              <a:r>
                <a:rPr lang="zh-CN" altLang="en-US" sz="2000" b="1" dirty="0" smtClean="0">
                  <a:solidFill>
                    <a:srgbClr val="002060"/>
                  </a:solidFill>
                </a:rPr>
                <a:t>资源保障和科研绩效</a:t>
              </a:r>
              <a:endParaRPr lang="en-US" b="1" dirty="0" smtClean="0">
                <a:solidFill>
                  <a:srgbClr val="002060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870424" y="2066896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广度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64553" y="420460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深度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202468" y="205195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精度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381856" y="402522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维度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3606472" y="2492896"/>
            <a:ext cx="1757616" cy="1861006"/>
          </a:xfrm>
          <a:prstGeom prst="ellipse">
            <a:avLst/>
          </a:prstGeom>
          <a:gradFill rotWithShape="1">
            <a:gsLst>
              <a:gs pos="0">
                <a:srgbClr val="DBDEEE"/>
              </a:gs>
              <a:gs pos="72000">
                <a:srgbClr val="96A1CE"/>
              </a:gs>
              <a:gs pos="100000">
                <a:srgbClr val="818EC7"/>
              </a:gs>
            </a:gsLst>
            <a:lin ang="5400000" scaled="1"/>
          </a:gradFill>
          <a:ln w="100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3038" marR="0" indent="-1730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4000" b="1" dirty="0" smtClean="0">
                <a:solidFill>
                  <a:srgbClr val="990000"/>
                </a:solidFill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绩效</a:t>
            </a:r>
            <a:endParaRPr lang="en-US" altLang="zh-CN" sz="4000" b="1" dirty="0" smtClean="0">
              <a:solidFill>
                <a:srgbClr val="990000"/>
              </a:solidFill>
              <a:latin typeface="方正毡笔黑简体" panose="03000509000000000000" pitchFamily="65" charset="-122"/>
              <a:ea typeface="方正毡笔黑简体" panose="03000509000000000000" pitchFamily="65" charset="-122"/>
            </a:endParaRPr>
          </a:p>
          <a:p>
            <a:pPr marL="173038" marR="0" indent="-1730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rgbClr val="990000"/>
                </a:solidFill>
                <a:effectLst/>
                <a:latin typeface="方正毡笔黑简体" panose="03000509000000000000" pitchFamily="65" charset="-122"/>
                <a:ea typeface="方正毡笔黑简体" panose="03000509000000000000" pitchFamily="65" charset="-122"/>
              </a:rPr>
              <a:t>评价</a:t>
            </a:r>
            <a:endParaRPr kumimoji="0" lang="zh-CN" altLang="en-US" sz="40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方正毡笔黑简体" panose="03000509000000000000" pitchFamily="65" charset="-122"/>
              <a:ea typeface="方正毡笔黑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18533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绩效评估－满意度调查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611560" y="3212976"/>
          <a:ext cx="7488832" cy="2880321"/>
        </p:xfrm>
        <a:graphic>
          <a:graphicData uri="http://schemas.openxmlformats.org/drawingml/2006/table">
            <a:tbl>
              <a:tblPr/>
              <a:tblGrid>
                <a:gridCol w="2462328"/>
                <a:gridCol w="837251"/>
                <a:gridCol w="837251"/>
                <a:gridCol w="838750"/>
                <a:gridCol w="837251"/>
                <a:gridCol w="837251"/>
                <a:gridCol w="838750"/>
              </a:tblGrid>
              <a:tr h="960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/>
                          <a:ea typeface="黑体"/>
                          <a:cs typeface="Times New Roman"/>
                        </a:rPr>
                        <a:t>调查项目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/>
                          <a:ea typeface="黑体"/>
                          <a:cs typeface="Times New Roman"/>
                        </a:rPr>
                        <a:t>完全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/>
                          <a:ea typeface="黑体"/>
                          <a:cs typeface="Times New Roman"/>
                        </a:rPr>
                        <a:t>同意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/>
                          <a:ea typeface="黑体"/>
                          <a:cs typeface="Times New Roman"/>
                        </a:rPr>
                        <a:t>基本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/>
                          <a:ea typeface="黑体"/>
                          <a:cs typeface="Times New Roman"/>
                        </a:rPr>
                        <a:t>同意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Times New Roman"/>
                          <a:ea typeface="黑体"/>
                          <a:cs typeface="Times New Roman"/>
                        </a:rPr>
                        <a:t>不太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Times New Roman"/>
                          <a:ea typeface="黑体"/>
                          <a:cs typeface="Times New Roman"/>
                        </a:rPr>
                        <a:t>同意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Times New Roman"/>
                          <a:ea typeface="黑体"/>
                          <a:cs typeface="Times New Roman"/>
                        </a:rPr>
                        <a:t>不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Times New Roman"/>
                          <a:ea typeface="黑体"/>
                          <a:cs typeface="Times New Roman"/>
                        </a:rPr>
                        <a:t>同意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Times New Roman"/>
                          <a:ea typeface="黑体"/>
                          <a:cs typeface="Times New Roman"/>
                        </a:rPr>
                        <a:t>不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Times New Roman"/>
                          <a:ea typeface="黑体"/>
                          <a:cs typeface="Times New Roman"/>
                        </a:rPr>
                        <a:t>清楚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/>
                          <a:ea typeface="黑体"/>
                          <a:cs typeface="Times New Roman"/>
                        </a:rPr>
                        <a:t>认同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 smtClean="0">
                          <a:latin typeface="Times New Roman"/>
                          <a:ea typeface="黑体"/>
                          <a:cs typeface="Times New Roman"/>
                        </a:rPr>
                        <a:t>率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Times New Roman"/>
                          <a:ea typeface="宋体"/>
                          <a:cs typeface="Times New Roman"/>
                        </a:rPr>
                        <a:t>图书馆的电子期刊能够满足用户需求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宋体"/>
                          <a:cs typeface="Times New Roman"/>
                        </a:rPr>
                        <a:t>20.6%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宋体"/>
                          <a:cs typeface="Times New Roman"/>
                        </a:rPr>
                        <a:t>58.8%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宋体"/>
                          <a:cs typeface="Times New Roman"/>
                        </a:rPr>
                        <a:t>13.7%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宋体"/>
                          <a:cs typeface="Times New Roman"/>
                        </a:rPr>
                        <a:t>2.6%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宋体"/>
                          <a:cs typeface="Times New Roman"/>
                        </a:rPr>
                        <a:t>4.4%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/>
                          <a:ea typeface="宋体"/>
                          <a:cs typeface="Times New Roman"/>
                        </a:rPr>
                        <a:t>79.4%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C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图书馆的藏书能够满足用户需求</a:t>
                      </a:r>
                      <a:endParaRPr lang="zh-CN" sz="2000" kern="100" dirty="0">
                        <a:solidFill>
                          <a:srgbClr val="C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C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17.4%</a:t>
                      </a:r>
                      <a:endParaRPr lang="zh-CN" sz="2000" kern="100" dirty="0">
                        <a:solidFill>
                          <a:srgbClr val="C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C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55.9%</a:t>
                      </a:r>
                      <a:endParaRPr lang="zh-CN" sz="2000" kern="100" dirty="0">
                        <a:solidFill>
                          <a:srgbClr val="C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C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20.5%</a:t>
                      </a:r>
                      <a:endParaRPr lang="zh-CN" sz="2000" kern="100" dirty="0">
                        <a:solidFill>
                          <a:srgbClr val="C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C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4.8%</a:t>
                      </a:r>
                      <a:endParaRPr lang="zh-CN" sz="2000" kern="100" dirty="0">
                        <a:solidFill>
                          <a:srgbClr val="C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C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1.4%</a:t>
                      </a:r>
                      <a:endParaRPr lang="zh-CN" sz="2000" kern="100" dirty="0">
                        <a:solidFill>
                          <a:srgbClr val="C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C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73.3%</a:t>
                      </a:r>
                      <a:endParaRPr lang="zh-CN" sz="2000" kern="100" dirty="0">
                        <a:solidFill>
                          <a:srgbClr val="C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CB34-2489-42CB-A09D-DD77AD579074}" type="slidenum">
              <a:rPr lang="en-US" altLang="zh-CN" smtClean="0"/>
              <a:pPr/>
              <a:t>50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539552" y="1124744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/>
              <a:t>来源：“</a:t>
            </a:r>
            <a:r>
              <a:rPr lang="en-US" altLang="zh-CN" sz="1800" dirty="0" smtClean="0"/>
              <a:t>985</a:t>
            </a:r>
            <a:r>
              <a:rPr lang="zh-CN" altLang="en-US" sz="1800" dirty="0" smtClean="0"/>
              <a:t>工程”三期绩效评估项目组</a:t>
            </a:r>
            <a:r>
              <a:rPr lang="en-US" altLang="zh-CN" sz="1800" dirty="0" smtClean="0"/>
              <a:t>《</a:t>
            </a:r>
            <a:r>
              <a:rPr lang="zh-CN" altLang="en-US" sz="1800" dirty="0" smtClean="0"/>
              <a:t>上海交通大学“</a:t>
            </a:r>
            <a:r>
              <a:rPr lang="en-US" altLang="zh-CN" sz="1800" dirty="0" smtClean="0"/>
              <a:t>985</a:t>
            </a:r>
            <a:r>
              <a:rPr lang="zh-CN" altLang="en-US" sz="1800" dirty="0" smtClean="0"/>
              <a:t>工程”三期创新型文献信息服务体系及特色资源建设中期试评估报告</a:t>
            </a:r>
            <a:r>
              <a:rPr lang="en-US" altLang="zh-CN" sz="1800" dirty="0" smtClean="0"/>
              <a:t>》</a:t>
            </a:r>
          </a:p>
          <a:p>
            <a:r>
              <a:rPr lang="zh-CN" altLang="en-US" sz="1800" dirty="0" smtClean="0"/>
              <a:t>共回收有效问卷</a:t>
            </a:r>
            <a:r>
              <a:rPr lang="en-US" altLang="zh-CN" sz="1800" dirty="0" smtClean="0"/>
              <a:t>1,861</a:t>
            </a:r>
            <a:r>
              <a:rPr lang="zh-CN" altLang="en-US" sz="1800" dirty="0" smtClean="0"/>
              <a:t>份；访谈师生</a:t>
            </a:r>
            <a:r>
              <a:rPr lang="en-US" altLang="zh-CN" sz="1800" dirty="0" smtClean="0"/>
              <a:t>50</a:t>
            </a:r>
            <a:r>
              <a:rPr lang="zh-CN" altLang="en-US" sz="1800" dirty="0" smtClean="0"/>
              <a:t>余人。</a:t>
            </a:r>
          </a:p>
          <a:p>
            <a:r>
              <a:rPr lang="zh-CN" altLang="en-US" sz="1800" dirty="0" smtClean="0"/>
              <a:t>有</a:t>
            </a:r>
            <a:r>
              <a:rPr lang="en-US" altLang="zh-CN" sz="1800" dirty="0" smtClean="0"/>
              <a:t>25.3%</a:t>
            </a:r>
            <a:r>
              <a:rPr lang="zh-CN" altLang="en-US" sz="1800" dirty="0" smtClean="0"/>
              <a:t>的师生不同意或不太同意图书馆的藏书能够满足用户需求，这一比例比电子期刊高出近</a:t>
            </a:r>
            <a:r>
              <a:rPr lang="en-US" altLang="zh-CN" sz="1800" dirty="0" smtClean="0"/>
              <a:t>10%</a:t>
            </a:r>
            <a:r>
              <a:rPr lang="zh-CN" altLang="en-US" sz="1800" dirty="0" smtClean="0"/>
              <a:t>，说明我校在图书资源建设方面还有一定的提升空间。</a:t>
            </a:r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255910490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绩效评估－</a:t>
            </a:r>
            <a:r>
              <a:rPr lang="en-US" altLang="zh-CN" sz="2800" dirty="0" err="1" smtClean="0"/>
              <a:t>BkCI</a:t>
            </a:r>
            <a:r>
              <a:rPr lang="zh-CN" altLang="en-US" sz="2800" dirty="0" smtClean="0"/>
              <a:t>核心书目保障率</a:t>
            </a:r>
            <a:r>
              <a:rPr lang="en-US" altLang="zh-CN" sz="2800" dirty="0" smtClean="0"/>
              <a:t>(2012-09)</a:t>
            </a:r>
            <a:endParaRPr lang="zh-CN" altLang="en-US" sz="2800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7344816" cy="4320465"/>
        </p:xfrm>
        <a:graphic>
          <a:graphicData uri="http://schemas.openxmlformats.org/drawingml/2006/table">
            <a:tbl>
              <a:tblPr/>
              <a:tblGrid>
                <a:gridCol w="3937472"/>
                <a:gridCol w="1197059"/>
                <a:gridCol w="1167133"/>
                <a:gridCol w="1043152"/>
              </a:tblGrid>
              <a:tr h="254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宋体"/>
                        </a:rPr>
                        <a:t>BkCI</a:t>
                      </a: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学科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收录数量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馆藏数量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比例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HISTORY 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1986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22.26%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ECONOMICS 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1675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31.58%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EDUCATION &amp; EDUCATIONAL RESEARCH 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1496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36.50%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LITERARY THEORY &amp; CRITICISM 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1374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19.58%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INTERNATIONAL RELATIONS 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22.81%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BUSINESS 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38.88%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POLITICAL SCIENCE 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26.24%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PHILOSOPHY 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37.41%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LAW 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36.21%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COMPUTER SCIENCE, AI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93.22%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RELIGION 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27.74%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AREA STUDIES 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19.15%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BUSINESS, FINANCE 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39.21%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MATHEMATICS 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73.64%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ENGINEERING, ELECTRICAL &amp; ELECTRONIC 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80.60%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共计（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291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个学科）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32731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13673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41.77%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CB34-2489-42CB-A09D-DD77AD579074}" type="slidenum">
              <a:rPr lang="en-US" altLang="zh-CN" smtClean="0"/>
              <a:pPr/>
              <a:t>51</a:t>
            </a:fld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539552" y="1124744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根据</a:t>
            </a:r>
            <a:r>
              <a:rPr lang="en-US" altLang="zh-CN" dirty="0" err="1" smtClean="0"/>
              <a:t>BkCI</a:t>
            </a:r>
            <a:r>
              <a:rPr lang="zh-CN" altLang="en-US" dirty="0" smtClean="0"/>
              <a:t>学科收录图书数量排序，人文学科保障率低、自然科学、工程技术学科保障率高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24979797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绩效评估－</a:t>
            </a:r>
            <a:r>
              <a:rPr lang="en-US" altLang="zh-CN" sz="2800" dirty="0" err="1" smtClean="0"/>
              <a:t>BkCI</a:t>
            </a:r>
            <a:r>
              <a:rPr lang="zh-CN" altLang="en-US" sz="2800" dirty="0" smtClean="0"/>
              <a:t>核心书目保障率</a:t>
            </a:r>
            <a:r>
              <a:rPr lang="en-US" altLang="zh-CN" sz="2800" dirty="0" smtClean="0"/>
              <a:t>(2014-04)</a:t>
            </a:r>
            <a:endParaRPr lang="zh-CN" altLang="en-US" sz="2800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611560" y="1556792"/>
          <a:ext cx="7344816" cy="4828800"/>
        </p:xfrm>
        <a:graphic>
          <a:graphicData uri="http://schemas.openxmlformats.org/drawingml/2006/table">
            <a:tbl>
              <a:tblPr/>
              <a:tblGrid>
                <a:gridCol w="3937472"/>
                <a:gridCol w="1197059"/>
                <a:gridCol w="1167133"/>
                <a:gridCol w="1043152"/>
              </a:tblGrid>
              <a:tr h="25414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 err="1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BkCI</a:t>
                      </a:r>
                      <a:r>
                        <a:rPr lang="zh-CN" altLang="en-US" sz="16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学科</a:t>
                      </a:r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zh-CN" altLang="en-US" sz="1600" b="0" i="0" u="none" strike="noStrike" kern="120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收录数量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zh-CN" altLang="en-US" sz="1600" b="0" i="0" u="none" strike="noStrike" kern="120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馆藏数量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zh-CN" altLang="en-US" sz="1600" b="0" i="0" u="none" strike="noStrike" kern="120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比例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HISTORY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3280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1728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52.68%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ECONOMICS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2129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1094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51.39%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POLITICAL SCIENCE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2106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1149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54.56%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EDUCATION &amp; EDUCATIONAL RESEARCH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1957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911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46.55%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LITERARY THEORY &amp; CRITICISM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1776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1071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60.30%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INTERNATIONAL RELATIONS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1264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610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48.26%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LAW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1236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499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40.37%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RELIGION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1224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40.69%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PHILOSOPHY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1123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596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53.07%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BUSINESS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1058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512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48.39%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MATHEMATICS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707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77.23%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SOCIOLOGY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704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343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48.72%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LINGUISTICS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687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60.55%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HISTORY &amp; PHILOSOPHY OF SCIENCE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633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63.19%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BUSINESS, FINANCE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628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49.68%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ENGINEERING, ELECTRICAL &amp; ELECTRONIC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423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70.50%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COMPUTER SCIENCE, </a:t>
                      </a:r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ARTIFICIAL INTE.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563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513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91.12%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6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共计（</a:t>
                      </a:r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250</a:t>
                      </a:r>
                      <a:r>
                        <a:rPr lang="zh-CN" altLang="en-US" sz="16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个</a:t>
                      </a:r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学科）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50094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26760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latin typeface="宋体"/>
                          <a:ea typeface="+mn-ea"/>
                          <a:cs typeface="+mn-cs"/>
                        </a:rPr>
                        <a:t>53.42%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latin typeface="宋体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CB34-2489-42CB-A09D-DD77AD579074}" type="slidenum">
              <a:rPr lang="en-US" altLang="zh-CN" smtClean="0"/>
              <a:pPr/>
              <a:t>52</a:t>
            </a:fld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539552" y="980728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近二年，核心书目保障率提升</a:t>
            </a:r>
            <a:r>
              <a:rPr lang="en-US" altLang="zh-CN" dirty="0" smtClean="0"/>
              <a:t>12%</a:t>
            </a:r>
            <a:r>
              <a:rPr lang="zh-CN" altLang="en-US" dirty="0" smtClean="0"/>
              <a:t>，人文社科馆藏提升明显。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1057946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52568" cy="688975"/>
          </a:xfrm>
        </p:spPr>
        <p:txBody>
          <a:bodyPr/>
          <a:lstStyle/>
          <a:p>
            <a:r>
              <a:rPr lang="en-US" altLang="zh-CN" sz="2800" dirty="0" smtClean="0"/>
              <a:t>Springer </a:t>
            </a:r>
            <a:r>
              <a:rPr lang="en-US" altLang="zh-CN" sz="2800" dirty="0" err="1" smtClean="0"/>
              <a:t>ebook</a:t>
            </a:r>
            <a:r>
              <a:rPr lang="zh-CN" altLang="en-US" sz="2800" dirty="0" smtClean="0"/>
              <a:t>评估</a:t>
            </a:r>
            <a:r>
              <a:rPr lang="en-US" altLang="zh-CN" sz="2800" dirty="0" smtClean="0"/>
              <a:t>-</a:t>
            </a:r>
            <a:r>
              <a:rPr lang="en-US" altLang="zh-CN" sz="2800" dirty="0" err="1" smtClean="0"/>
              <a:t>BkCI</a:t>
            </a:r>
            <a:r>
              <a:rPr lang="zh-CN" altLang="en-US" sz="2800" dirty="0" smtClean="0"/>
              <a:t>匹配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5ACED-48A2-4AEC-B28A-8E54090BE9D0}" type="slidenum">
              <a:rPr lang="en-US" altLang="zh-CN" smtClean="0"/>
              <a:pPr>
                <a:defRPr/>
              </a:pPr>
              <a:t>53</a:t>
            </a:fld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052736"/>
            <a:ext cx="8280920" cy="527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98778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52568" cy="688975"/>
          </a:xfrm>
        </p:spPr>
        <p:txBody>
          <a:bodyPr/>
          <a:lstStyle/>
          <a:p>
            <a:r>
              <a:rPr lang="en-US" altLang="zh-CN" sz="2800" dirty="0" err="1" smtClean="0"/>
              <a:t>Ebrary</a:t>
            </a:r>
            <a:r>
              <a:rPr lang="en-US" altLang="zh-CN" sz="2800" dirty="0" smtClean="0"/>
              <a:t> AC</a:t>
            </a:r>
            <a:r>
              <a:rPr lang="zh-CN" altLang="en-US" sz="2800" dirty="0" smtClean="0"/>
              <a:t>评估</a:t>
            </a:r>
            <a:r>
              <a:rPr lang="en-US" altLang="zh-CN" sz="2800" dirty="0" smtClean="0"/>
              <a:t>-Choice Outstanding Title</a:t>
            </a:r>
            <a:r>
              <a:rPr lang="zh-CN" altLang="en-US" sz="2800" dirty="0" smtClean="0"/>
              <a:t>匹配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5ACED-48A2-4AEC-B28A-8E54090BE9D0}" type="slidenum">
              <a:rPr lang="en-US" altLang="zh-CN" smtClean="0"/>
              <a:pPr>
                <a:defRPr/>
              </a:pPr>
              <a:t>54</a:t>
            </a:fld>
            <a:endParaRPr lang="en-US" altLang="zh-CN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980728"/>
            <a:ext cx="7416824" cy="53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62458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电子图书采购模式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025184"/>
              </p:ext>
            </p:extLst>
          </p:nvPr>
        </p:nvGraphicFramePr>
        <p:xfrm>
          <a:off x="431800" y="1089025"/>
          <a:ext cx="8461375" cy="524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5ACED-48A2-4AEC-B28A-8E54090BE9D0}" type="slidenum">
              <a:rPr lang="en-US" altLang="zh-CN" smtClean="0"/>
              <a:pPr>
                <a:defRPr/>
              </a:pPr>
              <a:t>55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97694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229823" cy="5011787"/>
          </a:xfrm>
        </p:spPr>
        <p:txBody>
          <a:bodyPr lIns="88896" tIns="50798" rIns="88896" bIns="50798" anchor="t"/>
          <a:lstStyle/>
          <a:p>
            <a:pPr marL="311412" indent="-311412" defTabSz="456514">
              <a:lnSpc>
                <a:spcPct val="90000"/>
              </a:lnSpc>
              <a:spcBef>
                <a:spcPts val="492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ko-KR" altLang="ko-KR" sz="2000" dirty="0">
                <a:ea typeface="Helvetica" charset="0"/>
                <a:cs typeface="Helvetica" charset="0"/>
                <a:sym typeface="Helvetica" charset="0"/>
              </a:rPr>
              <a:t>2004-09 Brown University Library readers used 22% of bought print titles more than twice, 12% twice and 26% once. 40% of titles were never used</a:t>
            </a:r>
            <a:r>
              <a:rPr lang="ko-KR" altLang="ko-KR" sz="2000" dirty="0" smtClean="0">
                <a:ea typeface="Helvetica" charset="0"/>
                <a:cs typeface="Helvetica" charset="0"/>
                <a:sym typeface="Helvetica" charset="0"/>
              </a:rPr>
              <a:t>!</a:t>
            </a:r>
            <a:endParaRPr lang="en-US" altLang="ko-KR" sz="2000" dirty="0" smtClean="0">
              <a:ea typeface="Helvetica" charset="0"/>
              <a:cs typeface="Helvetica" charset="0"/>
              <a:sym typeface="Helvetica" charset="0"/>
            </a:endParaRPr>
          </a:p>
          <a:p>
            <a:pPr marL="311412" indent="-311412" defTabSz="456514">
              <a:lnSpc>
                <a:spcPct val="90000"/>
              </a:lnSpc>
              <a:spcBef>
                <a:spcPts val="492"/>
              </a:spcBef>
              <a:buClr>
                <a:srgbClr val="000000"/>
              </a:buClr>
              <a:buFont typeface="ArialMT" charset="0"/>
              <a:buChar char="•"/>
            </a:pPr>
            <a:endParaRPr lang="ko-KR" altLang="ko-KR" sz="2000" dirty="0">
              <a:ea typeface="Helvetica" charset="0"/>
              <a:cs typeface="Helvetica" charset="0"/>
              <a:sym typeface="Helvetica" charset="0"/>
            </a:endParaRPr>
          </a:p>
          <a:p>
            <a:pPr marL="311412" indent="-311412" defTabSz="456514">
              <a:lnSpc>
                <a:spcPct val="90000"/>
              </a:lnSpc>
              <a:spcBef>
                <a:spcPts val="492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ko-KR" altLang="ko-KR" sz="2000" dirty="0">
                <a:ea typeface="Helvetica" charset="0"/>
                <a:cs typeface="Helvetica" charset="0"/>
                <a:sym typeface="Helvetica" charset="0"/>
              </a:rPr>
              <a:t>Pittsburg University Library (40% of titles never used) found that books not used in the first 2 years had a 25% chance of ever being used. Books not used in the first 6 years have a 2% chance of ever being </a:t>
            </a:r>
            <a:r>
              <a:rPr lang="ko-KR" altLang="ko-KR" sz="2000" dirty="0" smtClean="0">
                <a:ea typeface="Helvetica" charset="0"/>
                <a:cs typeface="Helvetica" charset="0"/>
                <a:sym typeface="Helvetica" charset="0"/>
              </a:rPr>
              <a:t>used</a:t>
            </a:r>
            <a:endParaRPr lang="en-US" altLang="ko-KR" sz="2000" dirty="0" smtClean="0">
              <a:ea typeface="Helvetica" charset="0"/>
              <a:cs typeface="Helvetica" charset="0"/>
              <a:sym typeface="Helvetica" charset="0"/>
            </a:endParaRPr>
          </a:p>
          <a:p>
            <a:pPr marL="311412" indent="-311412" defTabSz="456514">
              <a:lnSpc>
                <a:spcPct val="90000"/>
              </a:lnSpc>
              <a:spcBef>
                <a:spcPts val="492"/>
              </a:spcBef>
              <a:buClr>
                <a:srgbClr val="000000"/>
              </a:buClr>
              <a:buFont typeface="ArialMT" charset="0"/>
              <a:buChar char="•"/>
            </a:pPr>
            <a:endParaRPr lang="ko-KR" altLang="ko-KR" sz="2000" dirty="0">
              <a:ea typeface="Helvetica" charset="0"/>
              <a:cs typeface="Helvetica" charset="0"/>
              <a:sym typeface="Helvetica" charset="0"/>
            </a:endParaRPr>
          </a:p>
          <a:p>
            <a:pPr marL="311412" indent="-311412" defTabSz="456514">
              <a:lnSpc>
                <a:spcPct val="90000"/>
              </a:lnSpc>
              <a:spcBef>
                <a:spcPts val="492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ko-KR" altLang="ko-KR" sz="2000" dirty="0">
                <a:ea typeface="Helvetica" charset="0"/>
                <a:cs typeface="Helvetica" charset="0"/>
                <a:sym typeface="Helvetica" charset="0"/>
              </a:rPr>
              <a:t>At ARLs, 56% of books never leave the stacks!</a:t>
            </a:r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703263" y="0"/>
            <a:ext cx="82296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000" b="1" dirty="0" smtClean="0">
                <a:latin typeface="+mn-lt"/>
                <a:ea typeface="맑은 고딕" pitchFamily="50" charset="-127"/>
              </a:rPr>
              <a:t>Are books underperforming library assets?</a:t>
            </a:r>
            <a:endParaRPr lang="en-US" altLang="ko-KR" sz="2000" b="1" dirty="0">
              <a:latin typeface="+mn-lt"/>
              <a:ea typeface="맑은 고딕" pitchFamily="50" charset="-127"/>
            </a:endParaRPr>
          </a:p>
        </p:txBody>
      </p:sp>
      <p:pic>
        <p:nvPicPr>
          <p:cNvPr id="5" name="Picture 4" descr="arches, book, books, collection, large, library - inspiring picture on Favim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26" y="4322741"/>
            <a:ext cx="2902946" cy="228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2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集成商</a:t>
            </a:r>
            <a:r>
              <a:rPr lang="en-US" altLang="zh-CN" dirty="0" smtClean="0"/>
              <a:t>DDA</a:t>
            </a:r>
            <a:r>
              <a:rPr lang="zh-CN" altLang="en-US" dirty="0" smtClean="0"/>
              <a:t>－</a:t>
            </a:r>
            <a:r>
              <a:rPr lang="en-US" altLang="zh-CN" dirty="0" err="1" smtClean="0"/>
              <a:t>ebrary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258833"/>
              </p:ext>
            </p:extLst>
          </p:nvPr>
        </p:nvGraphicFramePr>
        <p:xfrm>
          <a:off x="431800" y="1089025"/>
          <a:ext cx="8461375" cy="524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5ACED-48A2-4AEC-B28A-8E54090BE9D0}" type="slidenum">
              <a:rPr lang="en-US" altLang="zh-CN" smtClean="0"/>
              <a:pPr>
                <a:defRPr/>
              </a:pPr>
              <a:t>57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790664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Ebrary</a:t>
            </a:r>
            <a:r>
              <a:rPr lang="en-US" altLang="zh-CN" dirty="0" smtClean="0"/>
              <a:t> PDA(</a:t>
            </a:r>
            <a:r>
              <a:rPr lang="zh-CN" altLang="en-US" dirty="0" smtClean="0"/>
              <a:t>用户驱动采购）电子书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5832648" cy="456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7092280" y="2852936"/>
            <a:ext cx="1656184" cy="3057203"/>
          </a:xfrm>
          <a:prstGeom prst="wedgeRoundRectCallout">
            <a:avLst>
              <a:gd name="adj1" fmla="val -204612"/>
              <a:gd name="adj2" fmla="val -34245"/>
              <a:gd name="adj3" fmla="val 16667"/>
            </a:avLst>
          </a:prstGeom>
          <a:effectLst>
            <a:glow rad="127000">
              <a:schemeClr val="tx2">
                <a:lumMod val="50000"/>
                <a:lumOff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zh-CN" altLang="en-US" sz="2000" b="1" dirty="0" smtClean="0">
                <a:solidFill>
                  <a:srgbClr val="294A7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有并发用户限制的</a:t>
            </a:r>
            <a:r>
              <a:rPr lang="en-US" altLang="zh-CN" sz="2000" b="1" dirty="0" smtClean="0">
                <a:solidFill>
                  <a:srgbClr val="294A7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PDA</a:t>
            </a:r>
            <a:r>
              <a:rPr lang="zh-CN" altLang="en-US" sz="2000" b="1" dirty="0" smtClean="0">
                <a:solidFill>
                  <a:srgbClr val="294A7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图书，请</a:t>
            </a:r>
            <a:r>
              <a:rPr lang="zh-CN" altLang="en-US" sz="20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务必先浏览目录</a:t>
            </a:r>
            <a:r>
              <a:rPr lang="zh-CN" altLang="en-US" sz="2000" b="1" dirty="0" smtClean="0">
                <a:solidFill>
                  <a:srgbClr val="294A7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，确定这本书是否需要阅读。阅读</a:t>
            </a:r>
            <a:r>
              <a:rPr lang="en-US" altLang="zh-CN" sz="20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0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</a:t>
            </a:r>
            <a:r>
              <a:rPr lang="zh-CN" altLang="en-US" sz="2000" b="1" dirty="0" smtClean="0">
                <a:solidFill>
                  <a:srgbClr val="294A7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正文、打印、拷贝、下载会触发购买。</a:t>
            </a:r>
            <a:endParaRPr lang="zh-CN" altLang="en-US" sz="2000" b="1" dirty="0">
              <a:solidFill>
                <a:srgbClr val="294A7B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32004" y="2996952"/>
            <a:ext cx="2488067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60062" y="3837672"/>
            <a:ext cx="2460010" cy="3114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758797" y="4725144"/>
            <a:ext cx="2777635" cy="4320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7550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Ebrary</a:t>
            </a:r>
            <a:r>
              <a:rPr lang="zh-CN" altLang="en-US" dirty="0" smtClean="0"/>
              <a:t>订阅电子书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jd\AppData\Roaming\Foxmail7\Temp-7568-20151015084220\image002(10-09-09-12-4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2008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915816" y="3293451"/>
            <a:ext cx="3240360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71800" y="4509120"/>
            <a:ext cx="2088232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663788" y="5661248"/>
            <a:ext cx="1872208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6804248" y="3384684"/>
            <a:ext cx="1656184" cy="1969484"/>
          </a:xfrm>
          <a:prstGeom prst="wedgeRoundRectCallout">
            <a:avLst>
              <a:gd name="adj1" fmla="val -204612"/>
              <a:gd name="adj2" fmla="val -34245"/>
              <a:gd name="adj3" fmla="val 16667"/>
            </a:avLst>
          </a:prstGeom>
          <a:effectLst>
            <a:glow rad="127000">
              <a:schemeClr val="tx2">
                <a:lumMod val="50000"/>
                <a:lumOff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294A7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无并发用户限制的订阅图书，读者可以任意使用</a:t>
            </a:r>
            <a:endParaRPr lang="zh-CN" altLang="en-US" sz="2000" b="1" dirty="0">
              <a:solidFill>
                <a:srgbClr val="294A7B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352167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资源</a:t>
            </a:r>
            <a:r>
              <a:rPr lang="zh-CN" altLang="en-US" dirty="0" smtClean="0"/>
              <a:t>绩效</a:t>
            </a:r>
            <a:r>
              <a:rPr lang="zh-CN" altLang="en-US" dirty="0"/>
              <a:t>评估</a:t>
            </a:r>
            <a:r>
              <a:rPr lang="zh-CN" altLang="en-US" dirty="0" smtClean="0"/>
              <a:t>的理论基础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2736"/>
            <a:ext cx="8461375" cy="5245100"/>
          </a:xfrm>
        </p:spPr>
        <p:txBody>
          <a:bodyPr/>
          <a:lstStyle/>
          <a:p>
            <a:r>
              <a:rPr lang="zh-CN" altLang="en-US" dirty="0" smtClean="0"/>
              <a:t>文献计量学的</a:t>
            </a:r>
            <a:r>
              <a:rPr lang="en-US" altLang="zh-CN" dirty="0" smtClean="0"/>
              <a:t>6</a:t>
            </a:r>
            <a:r>
              <a:rPr lang="zh-CN" altLang="en-US" dirty="0" smtClean="0"/>
              <a:t>大定律（规律）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布拉德福定律</a:t>
            </a:r>
            <a:r>
              <a:rPr lang="zh-CN" altLang="en-US" dirty="0"/>
              <a:t>：</a:t>
            </a:r>
            <a:r>
              <a:rPr lang="zh-CN" altLang="en-US" dirty="0" smtClean="0"/>
              <a:t>定量</a:t>
            </a:r>
            <a:r>
              <a:rPr lang="zh-CN" altLang="en-US" dirty="0"/>
              <a:t>描述科学论文在相关期刊中</a:t>
            </a:r>
            <a:r>
              <a:rPr lang="zh-CN" altLang="en-US" dirty="0" smtClean="0"/>
              <a:t>集中</a:t>
            </a:r>
            <a:r>
              <a:rPr lang="en-US" altLang="zh-CN" dirty="0" smtClean="0"/>
              <a:t>—</a:t>
            </a:r>
            <a:r>
              <a:rPr lang="zh-CN" altLang="en-US" dirty="0"/>
              <a:t>分散状况的一个</a:t>
            </a:r>
            <a:r>
              <a:rPr lang="zh-CN" altLang="en-US" dirty="0" smtClean="0"/>
              <a:t>规律，应用于选择</a:t>
            </a:r>
            <a:r>
              <a:rPr lang="zh-CN" altLang="en-US" dirty="0"/>
              <a:t>和评价</a:t>
            </a:r>
            <a:r>
              <a:rPr lang="zh-CN" altLang="en-US" dirty="0" smtClean="0"/>
              <a:t>核心期刊。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齐</a:t>
            </a:r>
            <a:r>
              <a:rPr lang="zh-CN" altLang="en-US" dirty="0"/>
              <a:t>普夫定律</a:t>
            </a:r>
            <a:r>
              <a:rPr lang="zh-CN" altLang="en-US" dirty="0" smtClean="0"/>
              <a:t>：</a:t>
            </a:r>
            <a:r>
              <a:rPr lang="zh-CN" altLang="en-US" dirty="0"/>
              <a:t>文献中的词频分布规律</a:t>
            </a:r>
            <a:r>
              <a:rPr lang="en-US" altLang="zh-CN" dirty="0"/>
              <a:t>,</a:t>
            </a:r>
            <a:r>
              <a:rPr lang="zh-CN" altLang="en-US" dirty="0"/>
              <a:t>对于文献标引与词汇控制、词表的编制、文献信息检索等方面都具有重要的应用价值</a:t>
            </a:r>
            <a:endParaRPr lang="en-US" altLang="zh-CN" dirty="0"/>
          </a:p>
          <a:p>
            <a:pPr lvl="1"/>
            <a:r>
              <a:rPr lang="zh-CN" altLang="en-US" dirty="0" smtClean="0"/>
              <a:t>洛</a:t>
            </a:r>
            <a:r>
              <a:rPr lang="zh-CN" altLang="en-US" dirty="0"/>
              <a:t>特卡</a:t>
            </a:r>
            <a:r>
              <a:rPr lang="zh-CN" altLang="en-US" dirty="0" smtClean="0"/>
              <a:t>定律：</a:t>
            </a:r>
            <a:r>
              <a:rPr lang="zh-CN" altLang="en-US" dirty="0"/>
              <a:t> “</a:t>
            </a:r>
            <a:r>
              <a:rPr lang="zh-CN" altLang="en-US" dirty="0" smtClean="0"/>
              <a:t>科学</a:t>
            </a:r>
            <a:r>
              <a:rPr lang="zh-CN" altLang="en-US" dirty="0"/>
              <a:t>生产率的频率分布”，又被称为“倒平方定律”。其经典公式为：</a:t>
            </a:r>
            <a:r>
              <a:rPr lang="en-US" altLang="zh-CN" dirty="0"/>
              <a:t>f(x) = </a:t>
            </a:r>
            <a:r>
              <a:rPr lang="zh-CN" altLang="en-US" dirty="0" smtClean="0"/>
              <a:t> </a:t>
            </a:r>
            <a:r>
              <a:rPr lang="en-US" altLang="zh-CN" dirty="0" smtClean="0"/>
              <a:t>C</a:t>
            </a:r>
            <a:r>
              <a:rPr lang="zh-CN" altLang="en-US" dirty="0"/>
              <a:t> （</a:t>
            </a:r>
            <a:r>
              <a:rPr lang="en-US" altLang="zh-CN" dirty="0" smtClean="0"/>
              <a:t> </a:t>
            </a:r>
            <a:r>
              <a:rPr lang="zh-CN" altLang="en-US" dirty="0"/>
              <a:t>为常数） </a:t>
            </a:r>
            <a:endParaRPr lang="en-US" altLang="zh-CN" dirty="0" smtClean="0"/>
          </a:p>
          <a:p>
            <a:pPr lvl="1"/>
            <a:r>
              <a:rPr lang="zh-CN" altLang="en-US" dirty="0"/>
              <a:t>文献增长</a:t>
            </a:r>
            <a:r>
              <a:rPr lang="zh-CN" altLang="en-US" dirty="0" smtClean="0"/>
              <a:t>规律、文献</a:t>
            </a:r>
            <a:r>
              <a:rPr lang="zh-CN" altLang="en-US" dirty="0"/>
              <a:t>老化</a:t>
            </a:r>
            <a:r>
              <a:rPr lang="zh-CN" altLang="en-US" dirty="0" smtClean="0"/>
              <a:t>规律、文献</a:t>
            </a:r>
            <a:r>
              <a:rPr lang="zh-CN" altLang="en-US" dirty="0"/>
              <a:t>引用规律</a:t>
            </a:r>
            <a:endParaRPr lang="en-US" altLang="zh-CN" dirty="0" smtClean="0"/>
          </a:p>
          <a:p>
            <a:r>
              <a:rPr lang="zh-CN" altLang="en-US" dirty="0" smtClean="0"/>
              <a:t>管理学的二八法则和</a:t>
            </a:r>
            <a:r>
              <a:rPr lang="zh-CN" altLang="en-US" dirty="0"/>
              <a:t>长</a:t>
            </a:r>
            <a:r>
              <a:rPr lang="zh-CN" altLang="en-US" dirty="0" smtClean="0"/>
              <a:t>尾理论</a:t>
            </a:r>
            <a:endParaRPr lang="en-US" altLang="zh-CN" dirty="0"/>
          </a:p>
          <a:p>
            <a:pPr lvl="1"/>
            <a:r>
              <a:rPr lang="zh-CN" altLang="en-US" sz="2000" dirty="0" smtClean="0"/>
              <a:t>世界上充满了神秘的不平衡：</a:t>
            </a:r>
            <a:r>
              <a:rPr lang="en-US" altLang="zh-CN" sz="2000" dirty="0" smtClean="0"/>
              <a:t>20</a:t>
            </a:r>
            <a:r>
              <a:rPr lang="zh-CN" altLang="en-US" sz="2000" dirty="0"/>
              <a:t>％的人口拥有</a:t>
            </a:r>
            <a:r>
              <a:rPr lang="en-US" altLang="zh-CN" sz="2000" dirty="0"/>
              <a:t>80</a:t>
            </a:r>
            <a:r>
              <a:rPr lang="zh-CN" altLang="en-US" sz="2000" dirty="0"/>
              <a:t>％的财富，</a:t>
            </a:r>
            <a:r>
              <a:rPr lang="en-US" altLang="zh-CN" sz="2000" dirty="0"/>
              <a:t>20</a:t>
            </a:r>
            <a:r>
              <a:rPr lang="zh-CN" altLang="en-US" sz="2000" dirty="0"/>
              <a:t>％的员工创造了 </a:t>
            </a:r>
            <a:r>
              <a:rPr lang="en-US" altLang="zh-CN" sz="2000" dirty="0"/>
              <a:t>80</a:t>
            </a:r>
            <a:r>
              <a:rPr lang="zh-CN" altLang="en-US" sz="2000" dirty="0"/>
              <a:t>％的价值</a:t>
            </a:r>
            <a:r>
              <a:rPr lang="en-US" altLang="zh-CN" sz="2000" dirty="0"/>
              <a:t>,80</a:t>
            </a:r>
            <a:r>
              <a:rPr lang="zh-CN" altLang="en-US" sz="2000" dirty="0"/>
              <a:t>％的收入来自</a:t>
            </a:r>
            <a:r>
              <a:rPr lang="en-US" altLang="zh-CN" sz="2000" dirty="0"/>
              <a:t>20</a:t>
            </a:r>
            <a:r>
              <a:rPr lang="zh-CN" altLang="en-US" sz="2000" dirty="0"/>
              <a:t>％的商品，</a:t>
            </a:r>
            <a:r>
              <a:rPr lang="en-US" altLang="zh-CN" sz="2000" dirty="0"/>
              <a:t>80</a:t>
            </a:r>
            <a:r>
              <a:rPr lang="zh-CN" altLang="en-US" sz="2000" dirty="0"/>
              <a:t>％的利润来自</a:t>
            </a:r>
            <a:r>
              <a:rPr lang="en-US" altLang="zh-CN" sz="2000" dirty="0"/>
              <a:t>20</a:t>
            </a:r>
            <a:r>
              <a:rPr lang="zh-CN" altLang="en-US" sz="2000" dirty="0"/>
              <a:t>％的顾客</a:t>
            </a:r>
            <a:r>
              <a:rPr lang="en-US" altLang="zh-CN" sz="2000" dirty="0" smtClean="0"/>
              <a:t>......</a:t>
            </a:r>
            <a:endParaRPr lang="zh-CN" alt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 smtClean="0"/>
              <a:t>2012-</a:t>
            </a:r>
            <a:r>
              <a:rPr lang="en-US" altLang="zh-CN" dirty="0" smtClean="0"/>
              <a:t>10</a:t>
            </a:r>
            <a:r>
              <a:rPr lang="zh-CN" altLang="en-US" dirty="0" smtClean="0"/>
              <a:t>-</a:t>
            </a:r>
            <a:r>
              <a:rPr lang="en-US" altLang="zh-CN" dirty="0" smtClean="0"/>
              <a:t>16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8351838" y="6527800"/>
            <a:ext cx="792162" cy="330200"/>
          </a:xfrm>
          <a:prstGeom prst="rect">
            <a:avLst/>
          </a:prstGeom>
        </p:spPr>
        <p:txBody>
          <a:bodyPr/>
          <a:lstStyle/>
          <a:p>
            <a:fld id="{AD6C2177-B18F-4923-B364-4B3D47B2D6F6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789230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Ebrary</a:t>
            </a:r>
            <a:r>
              <a:rPr lang="en-US" altLang="zh-CN" dirty="0" smtClean="0"/>
              <a:t> PDA</a:t>
            </a:r>
            <a:r>
              <a:rPr lang="zh-CN" altLang="en-US" dirty="0" smtClean="0"/>
              <a:t>项目总结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2015</a:t>
            </a:r>
            <a:r>
              <a:rPr lang="zh-TW" altLang="zh-CN" dirty="0"/>
              <a:t>年</a:t>
            </a:r>
            <a:r>
              <a:rPr lang="en-US" altLang="zh-CN" dirty="0"/>
              <a:t>9</a:t>
            </a:r>
            <a:r>
              <a:rPr lang="zh-TW" altLang="zh-CN" dirty="0"/>
              <a:t>月</a:t>
            </a:r>
            <a:r>
              <a:rPr lang="zh-TW" altLang="zh-CN" dirty="0" smtClean="0"/>
              <a:t>，投入</a:t>
            </a:r>
            <a:r>
              <a:rPr lang="zh-TW" altLang="zh-CN" dirty="0"/>
              <a:t>经费</a:t>
            </a:r>
            <a:r>
              <a:rPr lang="en-US" altLang="zh-CN" dirty="0"/>
              <a:t>40</a:t>
            </a:r>
            <a:r>
              <a:rPr lang="zh-TW" altLang="zh-CN" dirty="0"/>
              <a:t>万人民币，查重筛选后上线的图书约</a:t>
            </a:r>
            <a:r>
              <a:rPr lang="en-US" altLang="zh-CN" dirty="0"/>
              <a:t>32</a:t>
            </a:r>
            <a:r>
              <a:rPr lang="zh-TW" altLang="zh-CN" dirty="0"/>
              <a:t>万册，到</a:t>
            </a:r>
            <a:r>
              <a:rPr lang="en-US" altLang="zh-CN" dirty="0" smtClean="0"/>
              <a:t>2016</a:t>
            </a:r>
            <a:r>
              <a:rPr lang="zh-TW" altLang="zh-CN" dirty="0" smtClean="0"/>
              <a:t>年</a:t>
            </a:r>
            <a:r>
              <a:rPr lang="en-US" altLang="zh-CN" dirty="0" smtClean="0"/>
              <a:t>1</a:t>
            </a:r>
            <a:r>
              <a:rPr lang="zh-TW" altLang="zh-CN" dirty="0" smtClean="0"/>
              <a:t>月</a:t>
            </a:r>
            <a:r>
              <a:rPr lang="zh-CN" altLang="en-US" dirty="0"/>
              <a:t>初</a:t>
            </a:r>
            <a:r>
              <a:rPr lang="zh-TW" altLang="zh-CN" dirty="0" smtClean="0"/>
              <a:t>，</a:t>
            </a:r>
            <a:r>
              <a:rPr lang="zh-TW" altLang="zh-CN" dirty="0"/>
              <a:t>经费用完</a:t>
            </a:r>
            <a:r>
              <a:rPr lang="zh-CN" altLang="zh-CN" dirty="0"/>
              <a:t>。</a:t>
            </a:r>
            <a:r>
              <a:rPr lang="en-US" altLang="zh-CN" dirty="0"/>
              <a:t>PDA</a:t>
            </a:r>
            <a:r>
              <a:rPr lang="zh-TW" altLang="zh-CN" dirty="0"/>
              <a:t>项目上线</a:t>
            </a:r>
            <a:r>
              <a:rPr lang="en-US" altLang="zh-CN" dirty="0"/>
              <a:t>4</a:t>
            </a:r>
            <a:r>
              <a:rPr lang="zh-TW" altLang="zh-CN" dirty="0"/>
              <a:t>个多月具体情况如下</a:t>
            </a:r>
            <a:r>
              <a:rPr lang="zh-TW" altLang="zh-CN" dirty="0" smtClean="0"/>
              <a:t>：</a:t>
            </a:r>
            <a:endParaRPr lang="en-US" altLang="zh-TW" dirty="0" smtClean="0"/>
          </a:p>
          <a:p>
            <a:pPr lvl="1"/>
            <a:r>
              <a:rPr lang="zh-TW" altLang="zh-CN" dirty="0"/>
              <a:t>从触发订购的书来看，主要都是一流学术出版社的</a:t>
            </a:r>
            <a:r>
              <a:rPr lang="zh-TW" altLang="zh-CN" dirty="0" smtClean="0"/>
              <a:t>书</a:t>
            </a:r>
            <a:endParaRPr lang="en-US" altLang="zh-TW" dirty="0" smtClean="0"/>
          </a:p>
          <a:p>
            <a:pPr lvl="1"/>
            <a:r>
              <a:rPr lang="zh-TW" altLang="zh-CN" dirty="0"/>
              <a:t>共计触发购买</a:t>
            </a:r>
            <a:r>
              <a:rPr lang="en-US" altLang="zh-CN" dirty="0"/>
              <a:t>340</a:t>
            </a:r>
            <a:r>
              <a:rPr lang="zh-TW" altLang="zh-CN" dirty="0"/>
              <a:t>种书，平均</a:t>
            </a:r>
            <a:r>
              <a:rPr lang="en-US" altLang="zh-CN" dirty="0"/>
              <a:t>183</a:t>
            </a:r>
            <a:r>
              <a:rPr lang="zh-TW" altLang="zh-CN" dirty="0"/>
              <a:t>美元一种</a:t>
            </a:r>
            <a:r>
              <a:rPr lang="zh-TW" altLang="zh-CN" dirty="0" smtClean="0"/>
              <a:t>书</a:t>
            </a:r>
            <a:r>
              <a:rPr lang="zh-CN" altLang="en-US" dirty="0" smtClean="0"/>
              <a:t>（其中有多套医学类的高价参考工具书）</a:t>
            </a:r>
            <a:endParaRPr lang="en-US" altLang="zh-CN" dirty="0" smtClean="0"/>
          </a:p>
          <a:p>
            <a:pPr lvl="1"/>
            <a:r>
              <a:rPr lang="zh-TW" altLang="zh-CN" dirty="0"/>
              <a:t>共计</a:t>
            </a:r>
            <a:r>
              <a:rPr lang="en-US" altLang="zh-CN" dirty="0"/>
              <a:t>1078</a:t>
            </a:r>
            <a:r>
              <a:rPr lang="zh-TW" altLang="zh-CN" dirty="0"/>
              <a:t>个</a:t>
            </a:r>
            <a:r>
              <a:rPr lang="en-US" altLang="zh-CN" dirty="0"/>
              <a:t>sessions,</a:t>
            </a:r>
            <a:r>
              <a:rPr lang="zh-TW" altLang="zh-CN" dirty="0"/>
              <a:t>平均一本书访问</a:t>
            </a:r>
            <a:r>
              <a:rPr lang="en-US" altLang="zh-CN" dirty="0"/>
              <a:t>3</a:t>
            </a:r>
            <a:r>
              <a:rPr lang="zh-TW" altLang="zh-CN" dirty="0" smtClean="0"/>
              <a:t>次</a:t>
            </a:r>
            <a:endParaRPr lang="en-US" altLang="zh-TW" dirty="0" smtClean="0"/>
          </a:p>
          <a:p>
            <a:pPr lvl="1"/>
            <a:r>
              <a:rPr lang="zh-TW" altLang="zh-CN" dirty="0"/>
              <a:t>共计浏览</a:t>
            </a:r>
            <a:r>
              <a:rPr lang="en-US" altLang="zh-CN" dirty="0"/>
              <a:t>12497</a:t>
            </a:r>
            <a:r>
              <a:rPr lang="zh-TW" altLang="zh-CN" dirty="0"/>
              <a:t>页，平均一本书浏览</a:t>
            </a:r>
            <a:r>
              <a:rPr lang="en-US" altLang="zh-CN" dirty="0"/>
              <a:t>37</a:t>
            </a:r>
            <a:r>
              <a:rPr lang="zh-TW" altLang="zh-CN" dirty="0" smtClean="0"/>
              <a:t>页</a:t>
            </a:r>
            <a:endParaRPr lang="en-US" altLang="zh-TW" dirty="0" smtClean="0"/>
          </a:p>
          <a:p>
            <a:pPr lvl="1"/>
            <a:r>
              <a:rPr lang="zh-TW" altLang="zh-CN" dirty="0"/>
              <a:t>共计打印</a:t>
            </a:r>
            <a:r>
              <a:rPr lang="en-US" altLang="zh-CN" dirty="0"/>
              <a:t>46487</a:t>
            </a:r>
            <a:r>
              <a:rPr lang="zh-TW" altLang="zh-CN" dirty="0"/>
              <a:t>页，平均一本书打印</a:t>
            </a:r>
            <a:r>
              <a:rPr lang="en-US" altLang="zh-CN" dirty="0"/>
              <a:t>136</a:t>
            </a:r>
            <a:r>
              <a:rPr lang="zh-TW" altLang="zh-CN" dirty="0"/>
              <a:t>页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5ACED-48A2-4AEC-B28A-8E54090BE9D0}" type="slidenum">
              <a:rPr lang="en-US" altLang="zh-CN" smtClean="0"/>
              <a:pPr>
                <a:defRPr/>
              </a:pPr>
              <a:t>60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4838688"/>
      </p:ext>
    </p:extLst>
  </p:cSld>
  <p:clrMapOvr>
    <a:masterClrMapping/>
  </p:clrMapOvr>
  <p:transition spd="med"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4650" y="1628775"/>
            <a:ext cx="8461375" cy="2700338"/>
          </a:xfrm>
        </p:spPr>
        <p:txBody>
          <a:bodyPr/>
          <a:lstStyle/>
          <a:p>
            <a:pPr algn="ctr">
              <a:defRPr/>
            </a:pPr>
            <a:r>
              <a:rPr lang="zh-CN" alt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中文</a:t>
            </a:r>
            <a:r>
              <a:rPr lang="zh-CN" alt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资源</a:t>
            </a:r>
            <a:r>
              <a:rPr lang="zh-CN" alt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绩效</a:t>
            </a:r>
            <a:r>
              <a:rPr lang="zh-CN" alt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评估</a:t>
            </a:r>
            <a:br>
              <a:rPr lang="zh-CN" alt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endParaRPr lang="zh-CN" altLang="en-US" sz="6000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689475"/>
            <a:ext cx="6400800" cy="1079500"/>
          </a:xfrm>
        </p:spPr>
        <p:txBody>
          <a:bodyPr/>
          <a:lstStyle/>
          <a:p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691717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7524576" cy="688975"/>
          </a:xfrm>
        </p:spPr>
        <p:txBody>
          <a:bodyPr/>
          <a:lstStyle/>
          <a:p>
            <a:r>
              <a:rPr lang="zh-CN" altLang="en-US" dirty="0" smtClean="0"/>
              <a:t>中文期刊绩效评估－核心资源保障率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3" y="1844824"/>
            <a:ext cx="8303849" cy="3816424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5ACED-48A2-4AEC-B28A-8E54090BE9D0}" type="slidenum">
              <a:rPr lang="en-US" altLang="zh-CN" smtClean="0"/>
              <a:pPr>
                <a:defRPr/>
              </a:pPr>
              <a:t>62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247634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中文期刊馆藏概览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5ACED-48A2-4AEC-B28A-8E54090BE9D0}" type="slidenum">
              <a:rPr lang="en-US" altLang="zh-CN" smtClean="0"/>
              <a:pPr>
                <a:defRPr/>
              </a:pPr>
              <a:t>63</a:t>
            </a:fld>
            <a:endParaRPr lang="en-US" altLang="zh-CN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r="12854" b="25376"/>
          <a:stretch/>
        </p:blipFill>
        <p:spPr>
          <a:xfrm>
            <a:off x="539553" y="980728"/>
            <a:ext cx="8136904" cy="5663912"/>
          </a:xfrm>
        </p:spPr>
      </p:pic>
    </p:spTree>
    <p:extLst>
      <p:ext uri="{BB962C8B-B14F-4D97-AF65-F5344CB8AC3E}">
        <p14:creationId xmlns:p14="http://schemas.microsoft.com/office/powerpoint/2010/main" val="34620656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中文论文下载量及发文量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766957"/>
              </p:ext>
            </p:extLst>
          </p:nvPr>
        </p:nvGraphicFramePr>
        <p:xfrm>
          <a:off x="539552" y="1268760"/>
          <a:ext cx="7992889" cy="2549231"/>
        </p:xfrm>
        <a:graphic>
          <a:graphicData uri="http://schemas.openxmlformats.org/drawingml/2006/table">
            <a:tbl>
              <a:tblPr/>
              <a:tblGrid>
                <a:gridCol w="3241190"/>
                <a:gridCol w="1372258"/>
                <a:gridCol w="1106000"/>
                <a:gridCol w="1167441"/>
                <a:gridCol w="1106000"/>
              </a:tblGrid>
              <a:tr h="83514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统计项目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2010</a:t>
                      </a:r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2011</a:t>
                      </a:r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2012</a:t>
                      </a:r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2013</a:t>
                      </a:r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16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中文数据库下载量（万篇）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59536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外文数据库下载量（万篇）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706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共计（万篇）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1,340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1,292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1,321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1,362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8351838" y="6527800"/>
            <a:ext cx="792162" cy="330200"/>
          </a:xfrm>
          <a:prstGeom prst="rect">
            <a:avLst/>
          </a:prstGeom>
        </p:spPr>
        <p:txBody>
          <a:bodyPr/>
          <a:lstStyle/>
          <a:p>
            <a:fld id="{975AFF0C-17AC-4FC4-9D08-8D4FCEA69E44}" type="slidenum">
              <a:rPr lang="en-US" altLang="zh-CN" smtClean="0">
                <a:solidFill>
                  <a:srgbClr val="000000"/>
                </a:solidFill>
              </a:rPr>
              <a:pPr/>
              <a:t>64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792001" name="Picture 1" descr="E:\高教院评估数据\中文电子资源绩效分析\CSCD2010－2013发文数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933056"/>
            <a:ext cx="5672748" cy="24079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414908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9999"/>
                </a:solidFill>
              </a:rPr>
              <a:t>CSCD</a:t>
            </a:r>
            <a:r>
              <a:rPr lang="zh-CN" altLang="en-US" b="1" dirty="0" smtClean="0">
                <a:solidFill>
                  <a:srgbClr val="009999"/>
                </a:solidFill>
              </a:rPr>
              <a:t>交大发文统计</a:t>
            </a:r>
            <a:endParaRPr lang="zh-CN" altLang="en-US" b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976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0" y="5357813"/>
            <a:ext cx="7812088" cy="1095375"/>
          </a:xfrm>
        </p:spPr>
        <p:txBody>
          <a:bodyPr/>
          <a:lstStyle/>
          <a:p>
            <a:r>
              <a:rPr lang="zh-CN" altLang="en-US" sz="3600" b="1" smtClean="0"/>
              <a:t>敬请批评指正！</a:t>
            </a:r>
            <a:endParaRPr lang="en-US" altLang="zh-CN" sz="3600" b="1" smtClean="0"/>
          </a:p>
          <a:p>
            <a:r>
              <a:rPr lang="en-US" altLang="zh-CN" sz="3600" b="1" smtClean="0">
                <a:hlinkClick r:id="rId2"/>
              </a:rPr>
              <a:t>huangdi@sjtu.edu.cn</a:t>
            </a:r>
            <a:r>
              <a:rPr lang="en-US" altLang="zh-CN" sz="3600" b="1" smtClean="0"/>
              <a:t>  13641717070</a:t>
            </a:r>
            <a:endParaRPr lang="en-US" altLang="zh-CN" sz="2400" smtClean="0"/>
          </a:p>
        </p:txBody>
      </p:sp>
      <p:pic>
        <p:nvPicPr>
          <p:cNvPr id="59395" name="Picture 2" descr="D:\Backup\个人名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857375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 descr="D:\截图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000250"/>
            <a:ext cx="50657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8440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文献计量指标和核心书目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外文期刊</a:t>
            </a:r>
            <a:endParaRPr lang="en-US" altLang="zh-CN" dirty="0" smtClean="0"/>
          </a:p>
          <a:p>
            <a:pPr lvl="1"/>
            <a:r>
              <a:rPr lang="zh-CN" altLang="en-US" dirty="0"/>
              <a:t>文献计量</a:t>
            </a:r>
            <a:r>
              <a:rPr lang="zh-CN" altLang="en-US" dirty="0" smtClean="0"/>
              <a:t>指标： </a:t>
            </a:r>
            <a:r>
              <a:rPr lang="en-US" altLang="zh-CN" dirty="0" smtClean="0"/>
              <a:t>IF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SNIP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SJR</a:t>
            </a:r>
          </a:p>
          <a:p>
            <a:pPr lvl="1"/>
            <a:r>
              <a:rPr lang="zh-CN" altLang="en-US" dirty="0" smtClean="0"/>
              <a:t>来源刊：Ｗ</a:t>
            </a:r>
            <a:r>
              <a:rPr lang="en-US" altLang="zh-CN" dirty="0" err="1" smtClean="0"/>
              <a:t>oS</a:t>
            </a:r>
            <a:r>
              <a:rPr lang="zh-CN" altLang="en-US" dirty="0" smtClean="0"/>
              <a:t>、</a:t>
            </a:r>
            <a:r>
              <a:rPr lang="en-US" altLang="zh-CN" dirty="0" smtClean="0"/>
              <a:t>ESI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Scopus</a:t>
            </a:r>
            <a:r>
              <a:rPr lang="zh-CN" altLang="en-US" dirty="0" smtClean="0"/>
              <a:t>、</a:t>
            </a:r>
            <a:r>
              <a:rPr lang="en-US" altLang="zh-CN" dirty="0" smtClean="0"/>
              <a:t>EI</a:t>
            </a:r>
          </a:p>
          <a:p>
            <a:r>
              <a:rPr lang="zh-CN" altLang="en-US" dirty="0" smtClean="0"/>
              <a:t>外文图书期刊</a:t>
            </a:r>
            <a:endParaRPr lang="en-US" altLang="zh-CN" dirty="0"/>
          </a:p>
          <a:p>
            <a:pPr lvl="1"/>
            <a:r>
              <a:rPr lang="en-US" altLang="zh-CN" dirty="0" smtClean="0"/>
              <a:t>Book Citation Index(</a:t>
            </a:r>
            <a:r>
              <a:rPr lang="en-US" altLang="zh-CN" dirty="0" err="1" smtClean="0"/>
              <a:t>BkCI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/>
              <a:t>Choice Outstanding Academic Titles </a:t>
            </a:r>
            <a:r>
              <a:rPr lang="en-US" altLang="zh-CN" dirty="0" smtClean="0"/>
              <a:t>2009-</a:t>
            </a:r>
          </a:p>
          <a:p>
            <a:r>
              <a:rPr lang="zh-CN" altLang="en-US" dirty="0"/>
              <a:t>中</a:t>
            </a:r>
            <a:r>
              <a:rPr lang="zh-CN" altLang="en-US" dirty="0" smtClean="0"/>
              <a:t>文</a:t>
            </a:r>
            <a:r>
              <a:rPr lang="zh-CN" altLang="en-US" dirty="0"/>
              <a:t>期刊</a:t>
            </a:r>
            <a:endParaRPr lang="en-US" altLang="zh-CN" dirty="0"/>
          </a:p>
          <a:p>
            <a:pPr lvl="1"/>
            <a:r>
              <a:rPr lang="zh-CN" altLang="en-US" dirty="0" smtClean="0"/>
              <a:t>中文</a:t>
            </a:r>
            <a:r>
              <a:rPr lang="zh-CN" altLang="en-US" dirty="0"/>
              <a:t>核心期刊要目总览  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中国</a:t>
            </a:r>
            <a:r>
              <a:rPr lang="zh-CN" altLang="en-US" dirty="0"/>
              <a:t>科技期刊引证</a:t>
            </a:r>
            <a:r>
              <a:rPr lang="zh-CN" altLang="en-US" dirty="0" smtClean="0"/>
              <a:t>报告</a:t>
            </a:r>
            <a:endParaRPr lang="zh-CN" altLang="en-US" dirty="0"/>
          </a:p>
          <a:p>
            <a:pPr lvl="1"/>
            <a:r>
              <a:rPr lang="zh-CN" altLang="en-US" dirty="0" smtClean="0"/>
              <a:t>中文</a:t>
            </a:r>
            <a:r>
              <a:rPr lang="zh-CN" altLang="en-US" dirty="0"/>
              <a:t>社会科学引文索引 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中国</a:t>
            </a:r>
            <a:r>
              <a:rPr lang="zh-CN" altLang="en-US" dirty="0"/>
              <a:t>科学引文</a:t>
            </a:r>
            <a:r>
              <a:rPr lang="zh-CN" altLang="en-US" dirty="0" smtClean="0"/>
              <a:t>数据库</a:t>
            </a:r>
            <a:endParaRPr lang="en-US" altLang="zh-CN" dirty="0" smtClean="0"/>
          </a:p>
          <a:p>
            <a:pPr marL="344487" lvl="1" indent="0">
              <a:buNone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E5ACED-48A2-4AEC-B28A-8E54090BE9D0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107840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4650" y="1628775"/>
            <a:ext cx="8461375" cy="2700338"/>
          </a:xfrm>
        </p:spPr>
        <p:txBody>
          <a:bodyPr/>
          <a:lstStyle/>
          <a:p>
            <a:pPr algn="ctr">
              <a:defRPr/>
            </a:pPr>
            <a:r>
              <a:rPr lang="zh-CN" alt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外文</a:t>
            </a:r>
            <a:r>
              <a:rPr lang="zh-CN" alt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期刊绩效评估</a:t>
            </a:r>
            <a:br>
              <a:rPr lang="zh-CN" alt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endParaRPr lang="zh-CN" altLang="en-US" sz="6000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689475"/>
            <a:ext cx="6400800" cy="1079500"/>
          </a:xfrm>
        </p:spPr>
        <p:txBody>
          <a:bodyPr/>
          <a:lstStyle/>
          <a:p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278953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altLang="zh-CN" dirty="0"/>
          </a:p>
        </p:txBody>
      </p:sp>
      <p:sp>
        <p:nvSpPr>
          <p:cNvPr id="13315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altLang="zh-CN" dirty="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黑体" pitchFamily="49" charset="-122"/>
              </a:rPr>
              <a:t>ULRICHS</a:t>
            </a:r>
            <a:r>
              <a:rPr lang="zh-CN" altLang="en-US" dirty="0" smtClean="0">
                <a:ea typeface="黑体" pitchFamily="49" charset="-122"/>
              </a:rPr>
              <a:t>连续出版物数量</a:t>
            </a:r>
            <a:r>
              <a:rPr lang="zh-CN" altLang="en-US" dirty="0" smtClean="0">
                <a:ea typeface="黑体" pitchFamily="49" charset="-122"/>
              </a:rPr>
              <a:t>统计</a:t>
            </a:r>
          </a:p>
        </p:txBody>
      </p:sp>
      <p:pic>
        <p:nvPicPr>
          <p:cNvPr id="13317" name="图表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63" y="2528888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971550" y="5949950"/>
            <a:ext cx="7200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/>
              <a:t>来源：</a:t>
            </a:r>
            <a:r>
              <a:rPr lang="en-US" altLang="zh-CN" dirty="0">
                <a:hlinkClick r:id="rId4"/>
              </a:rPr>
              <a:t> http://www.ulrichsweb.com</a:t>
            </a:r>
            <a:r>
              <a:rPr lang="en-US" altLang="zh-CN" dirty="0"/>
              <a:t> [</a:t>
            </a:r>
            <a:r>
              <a:rPr lang="en-US" altLang="zh-CN" dirty="0" smtClean="0"/>
              <a:t>2016-06-27]</a:t>
            </a:r>
            <a:endParaRPr lang="zh-CN" alt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36" y="1412776"/>
            <a:ext cx="6419901" cy="456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85844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1VIvJi06gLy8JlZeM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pfzwFpWkaUkyBMkp3p7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Z2tiIl0Eew2cmPTHupm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Y2OLaMOXkOl9W8IBFKfR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rS0BYIhUCTX0f9QfPog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8DkSK1RUS5h5XV4_CaR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rS0BYIhUCTX0f9QfPog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2d8w1HF0m8gE5PQGsHcg"/>
</p:tagLst>
</file>

<file path=ppt/theme/theme1.xml><?xml version="1.0" encoding="utf-8"?>
<a:theme xmlns:a="http://schemas.openxmlformats.org/drawingml/2006/main" name="Galvin's Template">
  <a:themeElements>
    <a:clrScheme name="2011-10-26-SJTU-PPT-模板-之2-白底红校徽-Ver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1-10-26-SJTU-PPT-模板-之2-白底红校徽-Ver0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BDEEE"/>
            </a:gs>
            <a:gs pos="72000">
              <a:srgbClr val="96A1CE"/>
            </a:gs>
            <a:gs pos="100000">
              <a:srgbClr val="818EC7"/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50800" dir="5400000" rotWithShape="0">
            <a:srgbClr val="4E3B30">
              <a:alpha val="59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BDEEE"/>
            </a:gs>
            <a:gs pos="72000">
              <a:srgbClr val="96A1CE"/>
            </a:gs>
            <a:gs pos="100000">
              <a:srgbClr val="818EC7"/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50800" dir="5400000" rotWithShape="0">
            <a:srgbClr val="4E3B30">
              <a:alpha val="59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2011-10-26-SJTU-PPT-模板-之2-白底红校徽-Ver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10-26-SJTU-PPT-模板-之2-白底红校徽-Ver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10-26-SJTU-PPT-模板-之2-白底红校徽-Ver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10-26-SJTU-PPT-模板-之2-白底红校徽-Ver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10-26-SJTU-PPT-模板-之2-白底红校徽-Ver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10-26-SJTU-PPT-模板-之2-白底红校徽-Ver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Galvin's Template">
  <a:themeElements>
    <a:clrScheme name="2011-10-26-SJTU-PPT-模板-之2-白底红校徽-Ver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1-10-26-SJTU-PPT-模板-之2-白底红校徽-Ver0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BDEEE"/>
            </a:gs>
            <a:gs pos="72000">
              <a:srgbClr val="96A1CE"/>
            </a:gs>
            <a:gs pos="100000">
              <a:srgbClr val="818EC7"/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50800" dir="5400000" rotWithShape="0">
            <a:srgbClr val="4E3B30">
              <a:alpha val="59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BDEEE"/>
            </a:gs>
            <a:gs pos="72000">
              <a:srgbClr val="96A1CE"/>
            </a:gs>
            <a:gs pos="100000">
              <a:srgbClr val="818EC7"/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50800" dir="5400000" rotWithShape="0">
            <a:srgbClr val="4E3B30">
              <a:alpha val="59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2011-10-26-SJTU-PPT-模板-之2-白底红校徽-Ver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10-26-SJTU-PPT-模板-之2-白底红校徽-Ver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10-26-SJTU-PPT-模板-之2-白底红校徽-Ver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10-26-SJTU-PPT-模板-之2-白底红校徽-Ver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10-26-SJTU-PPT-模板-之2-白底红校徽-Ver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10-26-SJTU-PPT-模板-之2-白底红校徽-Ver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Galvin's Template">
  <a:themeElements>
    <a:clrScheme name="2011-10-26-SJTU-PPT-模板-之2-白底红校徽-Ver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1-10-26-SJTU-PPT-模板-之2-白底红校徽-Ver0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BDEEE"/>
            </a:gs>
            <a:gs pos="72000">
              <a:srgbClr val="96A1CE"/>
            </a:gs>
            <a:gs pos="100000">
              <a:srgbClr val="818EC7"/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50800" dir="5400000" rotWithShape="0">
            <a:srgbClr val="4E3B30">
              <a:alpha val="59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BDEEE"/>
            </a:gs>
            <a:gs pos="72000">
              <a:srgbClr val="96A1CE"/>
            </a:gs>
            <a:gs pos="100000">
              <a:srgbClr val="818EC7"/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50800" dir="5400000" rotWithShape="0">
            <a:srgbClr val="4E3B30">
              <a:alpha val="59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2011-10-26-SJTU-PPT-模板-之2-白底红校徽-Ver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10-26-SJTU-PPT-模板-之2-白底红校徽-Ver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10-26-SJTU-PPT-模板-之2-白底红校徽-Ver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10-26-SJTU-PPT-模板-之2-白底红校徽-Ver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10-26-SJTU-PPT-模板-之2-白底红校徽-Ver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10-26-SJTU-PPT-模板-之2-白底红校徽-Ver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2-09-03-SJTU-PPT-模板-之2-白底红校徽-Ver04">
  <a:themeElements>
    <a:clrScheme name="2012-09-03-SJTU-PPT-模板-之2-白底红校徽-Ver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2-09-03-SJTU-PPT-模板-之2-白底红校徽-Ver04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BDEEE"/>
            </a:gs>
            <a:gs pos="72000">
              <a:srgbClr val="96A1CE"/>
            </a:gs>
            <a:gs pos="100000">
              <a:srgbClr val="818EC7"/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50800" dir="5400000" rotWithShape="0">
            <a:srgbClr val="4E3B30">
              <a:alpha val="59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BDEEE"/>
            </a:gs>
            <a:gs pos="72000">
              <a:srgbClr val="96A1CE"/>
            </a:gs>
            <a:gs pos="100000">
              <a:srgbClr val="818EC7"/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50800" dir="5400000" rotWithShape="0">
            <a:srgbClr val="4E3B30">
              <a:alpha val="59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2012-09-03-SJTU-PPT-模板-之2-白底红校徽-Ver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2012-09-03-SJTU-PPT-模板-之2-白底红校徽-Ver04">
  <a:themeElements>
    <a:clrScheme name="2012-09-03-SJTU-PPT-模板-之2-白底红校徽-Ver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2-09-03-SJTU-PPT-模板-之2-白底红校徽-Ver04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BDEEE"/>
            </a:gs>
            <a:gs pos="72000">
              <a:srgbClr val="96A1CE"/>
            </a:gs>
            <a:gs pos="100000">
              <a:srgbClr val="818EC7"/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50800" dir="5400000" rotWithShape="0">
            <a:srgbClr val="4E3B30">
              <a:alpha val="59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BDEEE"/>
            </a:gs>
            <a:gs pos="72000">
              <a:srgbClr val="96A1CE"/>
            </a:gs>
            <a:gs pos="100000">
              <a:srgbClr val="818EC7"/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50800" dir="5400000" rotWithShape="0">
            <a:srgbClr val="4E3B30">
              <a:alpha val="59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2012-09-03-SJTU-PPT-模板-之2-白底红校徽-Ver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2012-09-03-SJTU-PPT-模板-之2-白底红校徽-Ver04">
  <a:themeElements>
    <a:clrScheme name="2012-09-03-SJTU-PPT-模板-之2-白底红校徽-Ver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2-09-03-SJTU-PPT-模板-之2-白底红校徽-Ver04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BDEEE"/>
            </a:gs>
            <a:gs pos="72000">
              <a:srgbClr val="96A1CE"/>
            </a:gs>
            <a:gs pos="100000">
              <a:srgbClr val="818EC7"/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50800" dir="5400000" rotWithShape="0">
            <a:srgbClr val="4E3B30">
              <a:alpha val="59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BDEEE"/>
            </a:gs>
            <a:gs pos="72000">
              <a:srgbClr val="96A1CE"/>
            </a:gs>
            <a:gs pos="100000">
              <a:srgbClr val="818EC7"/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50800" dir="5400000" rotWithShape="0">
            <a:srgbClr val="4E3B30">
              <a:alpha val="59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2012-09-03-SJTU-PPT-模板-之2-白底红校徽-Ver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12-05-15-工程类DDC与CLC映射汇报-中信所项目">
  <a:themeElements>
    <a:clrScheme name="2012-05-15-工程类DDC与CLC映射汇报-中信所项目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2-05-15-工程类DDC与CLC映射汇报-中信所项目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BDEEE"/>
            </a:gs>
            <a:gs pos="72000">
              <a:srgbClr val="96A1CE"/>
            </a:gs>
            <a:gs pos="100000">
              <a:srgbClr val="818EC7"/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50800" dir="5400000" rotWithShape="0">
            <a:srgbClr val="4E3B30">
              <a:alpha val="59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BDEEE"/>
            </a:gs>
            <a:gs pos="72000">
              <a:srgbClr val="96A1CE"/>
            </a:gs>
            <a:gs pos="100000">
              <a:srgbClr val="818EC7"/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50800" dir="5400000" rotWithShape="0">
            <a:srgbClr val="4E3B30">
              <a:alpha val="59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2012-05-15-工程类DDC与CLC映射汇报-中信所项目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5-15-工程类DDC与CLC映射汇报-中信所项目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5-15-工程类DDC与CLC映射汇报-中信所项目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5-15-工程类DDC与CLC映射汇报-中信所项目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5-15-工程类DDC与CLC映射汇报-中信所项目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5-15-工程类DDC与CLC映射汇报-中信所项目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5-15-工程类DDC与CLC映射汇报-中信所项目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5-15-工程类DDC与CLC映射汇报-中信所项目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5-15-工程类DDC与CLC映射汇报-中信所项目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5-15-工程类DDC与CLC映射汇报-中信所项目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5-15-工程类DDC与CLC映射汇报-中信所项目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5-15-工程类DDC与CLC映射汇报-中信所项目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2012-09-03-SJTU-PPT-模板-之2-白底红校徽-Ver04">
  <a:themeElements>
    <a:clrScheme name="2012-09-03-SJTU-PPT-模板-之2-白底红校徽-Ver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2-09-03-SJTU-PPT-模板-之2-白底红校徽-Ver04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BDEEE"/>
            </a:gs>
            <a:gs pos="72000">
              <a:srgbClr val="96A1CE"/>
            </a:gs>
            <a:gs pos="100000">
              <a:srgbClr val="818EC7"/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50800" dir="5400000" rotWithShape="0">
            <a:srgbClr val="4E3B30">
              <a:alpha val="59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BDEEE"/>
            </a:gs>
            <a:gs pos="72000">
              <a:srgbClr val="96A1CE"/>
            </a:gs>
            <a:gs pos="100000">
              <a:srgbClr val="818EC7"/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50800" dir="5400000" rotWithShape="0">
            <a:srgbClr val="4E3B30">
              <a:alpha val="59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2012-09-03-SJTU-PPT-模板-之2-白底红校徽-Ver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2012-09-03-SJTU-PPT-模板-之2-白底红校徽-Ver04">
  <a:themeElements>
    <a:clrScheme name="2012-09-03-SJTU-PPT-模板-之2-白底红校徽-Ver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2-09-03-SJTU-PPT-模板-之2-白底红校徽-Ver04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BDEEE"/>
            </a:gs>
            <a:gs pos="72000">
              <a:srgbClr val="96A1CE"/>
            </a:gs>
            <a:gs pos="100000">
              <a:srgbClr val="818EC7"/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50800" dir="5400000" rotWithShape="0">
            <a:srgbClr val="4E3B30">
              <a:alpha val="59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BDEEE"/>
            </a:gs>
            <a:gs pos="72000">
              <a:srgbClr val="96A1CE"/>
            </a:gs>
            <a:gs pos="100000">
              <a:srgbClr val="818EC7"/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50800" dir="5400000" rotWithShape="0">
            <a:srgbClr val="4E3B30">
              <a:alpha val="59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2012-09-03-SJTU-PPT-模板-之2-白底红校徽-Ver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2012-09-03-SJTU-PPT-模板-之2-白底红校徽-Ver04">
  <a:themeElements>
    <a:clrScheme name="2012-09-03-SJTU-PPT-模板-之2-白底红校徽-Ver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2-09-03-SJTU-PPT-模板-之2-白底红校徽-Ver04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BDEEE"/>
            </a:gs>
            <a:gs pos="72000">
              <a:srgbClr val="96A1CE"/>
            </a:gs>
            <a:gs pos="100000">
              <a:srgbClr val="818EC7"/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50800" dir="5400000" rotWithShape="0">
            <a:srgbClr val="4E3B30">
              <a:alpha val="59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BDEEE"/>
            </a:gs>
            <a:gs pos="72000">
              <a:srgbClr val="96A1CE"/>
            </a:gs>
            <a:gs pos="100000">
              <a:srgbClr val="818EC7"/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50800" dir="5400000" rotWithShape="0">
            <a:srgbClr val="4E3B30">
              <a:alpha val="59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2012-09-03-SJTU-PPT-模板-之2-白底红校徽-Ver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-09-03-SJTU-PPT-模板-之2-白底红校徽-Ver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-09-03-SJTU-PPT-模板-之2-白底红校徽-Ver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Galvin's Template">
  <a:themeElements>
    <a:clrScheme name="2011-10-26-SJTU-PPT-模板-之2-白底红校徽-Ver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1-10-26-SJTU-PPT-模板-之2-白底红校徽-Ver0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BDEEE"/>
            </a:gs>
            <a:gs pos="72000">
              <a:srgbClr val="96A1CE"/>
            </a:gs>
            <a:gs pos="100000">
              <a:srgbClr val="818EC7"/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50800" dir="5400000" rotWithShape="0">
            <a:srgbClr val="4E3B30">
              <a:alpha val="59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DBDEEE"/>
            </a:gs>
            <a:gs pos="72000">
              <a:srgbClr val="96A1CE"/>
            </a:gs>
            <a:gs pos="100000">
              <a:srgbClr val="818EC7"/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50800" dir="5400000" rotWithShape="0">
            <a:srgbClr val="4E3B30">
              <a:alpha val="59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3038" marR="0" indent="-17303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2011-10-26-SJTU-PPT-模板-之2-白底红校徽-Ver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10-26-SJTU-PPT-模板-之2-白底红校徽-Ver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10-26-SJTU-PPT-模板-之2-白底红校徽-Ver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10-26-SJTU-PPT-模板-之2-白底红校徽-Ver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10-26-SJTU-PPT-模板-之2-白底红校徽-Ver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10-26-SJTU-PPT-模板-之2-白底红校徽-Ver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10-26-SJTU-PPT-模板-之2-白底红校徽-Ver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Galvin's Template</Template>
  <TotalTime>7668</TotalTime>
  <Words>4624</Words>
  <Application>Microsoft Office PowerPoint</Application>
  <PresentationFormat>全屏显示(4:3)</PresentationFormat>
  <Paragraphs>1581</Paragraphs>
  <Slides>65</Slides>
  <Notes>27</Notes>
  <HiddenSlides>0</HiddenSlides>
  <MMClips>0</MMClips>
  <ScaleCrop>false</ScaleCrop>
  <HeadingPairs>
    <vt:vector size="6" baseType="variant">
      <vt:variant>
        <vt:lpstr>主题</vt:lpstr>
      </vt:variant>
      <vt:variant>
        <vt:i4>11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77" baseType="lpstr">
      <vt:lpstr>Galvin's Template</vt:lpstr>
      <vt:lpstr>2012-09-03-SJTU-PPT-模板-之2-白底红校徽-Ver04</vt:lpstr>
      <vt:lpstr>1_2012-09-03-SJTU-PPT-模板-之2-白底红校徽-Ver04</vt:lpstr>
      <vt:lpstr>2_2012-09-03-SJTU-PPT-模板-之2-白底红校徽-Ver04</vt:lpstr>
      <vt:lpstr>2012-05-15-工程类DDC与CLC映射汇报-中信所项目</vt:lpstr>
      <vt:lpstr>3_2012-09-03-SJTU-PPT-模板-之2-白底红校徽-Ver04</vt:lpstr>
      <vt:lpstr>4_2012-09-03-SJTU-PPT-模板-之2-白底红校徽-Ver04</vt:lpstr>
      <vt:lpstr>5_2012-09-03-SJTU-PPT-模板-之2-白底红校徽-Ver04</vt:lpstr>
      <vt:lpstr>1_Galvin's Template</vt:lpstr>
      <vt:lpstr>2_Galvin's Template</vt:lpstr>
      <vt:lpstr>3_Galvin's Template</vt:lpstr>
      <vt:lpstr>包装程序外壳对象</vt:lpstr>
      <vt:lpstr>资源建设的绩效 评估</vt:lpstr>
      <vt:lpstr>大纲</vt:lpstr>
      <vt:lpstr>绩效评估的原则</vt:lpstr>
      <vt:lpstr>参照标准</vt:lpstr>
      <vt:lpstr>目标定位</vt:lpstr>
      <vt:lpstr>资源绩效评估的理论基础</vt:lpstr>
      <vt:lpstr>文献计量指标和核心书目</vt:lpstr>
      <vt:lpstr>外文期刊绩效评估 </vt:lpstr>
      <vt:lpstr>ULRICHS连续出版物数量统计</vt:lpstr>
      <vt:lpstr>ULRICHS连续出版物数量统计</vt:lpstr>
      <vt:lpstr>期刊整体馆藏评估</vt:lpstr>
      <vt:lpstr>外文期刊数据库评估-决策矩阵</vt:lpstr>
      <vt:lpstr>外文期刊数据库评估-决策矩阵评分</vt:lpstr>
      <vt:lpstr>SD期刊数据库评估</vt:lpstr>
      <vt:lpstr>PowerPoint 演示文稿</vt:lpstr>
      <vt:lpstr>学科资源(下载－引用－馆藏保障) 分析</vt:lpstr>
      <vt:lpstr>全文下载和引用量分级汇总</vt:lpstr>
      <vt:lpstr>引文统计分析</vt:lpstr>
      <vt:lpstr>引用期刊无馆藏出版社汇总</vt:lpstr>
      <vt:lpstr>期刊引用的2/8律和长尾现象</vt:lpstr>
      <vt:lpstr>全文下载与科研产出成果的关系</vt:lpstr>
      <vt:lpstr>资源建设成效(应用案例)</vt:lpstr>
      <vt:lpstr>上交大985三期资源建设效益（应用案例）</vt:lpstr>
      <vt:lpstr>资源建设成效(应用案例)</vt:lpstr>
      <vt:lpstr>ESI来源刊馆藏保障（2014）</vt:lpstr>
      <vt:lpstr>SCOPUS上交大发文、被引年代分布</vt:lpstr>
      <vt:lpstr>SCOPUS上交大发文、被引出版社分布</vt:lpstr>
      <vt:lpstr>WOS上交大发文、被引年代分布</vt:lpstr>
      <vt:lpstr>ESI机构Citations Per Paper基线</vt:lpstr>
      <vt:lpstr>ESI机构Citations基线比较</vt:lpstr>
      <vt:lpstr>ESI-Economics &amp; Business学科分析报告</vt:lpstr>
      <vt:lpstr>顶尖期刊文章与被引量的关系</vt:lpstr>
      <vt:lpstr>交大高被引文章</vt:lpstr>
      <vt:lpstr>外文图书绩效评估 </vt:lpstr>
      <vt:lpstr>出版社数量、出版量、均价</vt:lpstr>
      <vt:lpstr>出版社分布</vt:lpstr>
      <vt:lpstr>学科分布</vt:lpstr>
      <vt:lpstr>ARL的图书与期刊成本增长趋势</vt:lpstr>
      <vt:lpstr>ARL图书经费比重</vt:lpstr>
      <vt:lpstr>ARL 电子图书经费（来源 ARL STAT 2013-2014)</vt:lpstr>
      <vt:lpstr>电子图书的价格模式</vt:lpstr>
      <vt:lpstr>CALIS与HYO人文社科外文图书比较</vt:lpstr>
      <vt:lpstr>确定核心出版社－根据第3方排名</vt:lpstr>
      <vt:lpstr>上交大电子图书统计-截止到2014年</vt:lpstr>
      <vt:lpstr>核心书目－BkCI的出版社分布(2015)</vt:lpstr>
      <vt:lpstr>核心书目－BkCI的学科分布(2015)</vt:lpstr>
      <vt:lpstr>Choice Outstanding 2009-2013学科分布</vt:lpstr>
      <vt:lpstr>Choice Outstanding 2009-2013出版社分布</vt:lpstr>
      <vt:lpstr>书评</vt:lpstr>
      <vt:lpstr>绩效评估－满意度调查</vt:lpstr>
      <vt:lpstr>绩效评估－BkCI核心书目保障率(2012-09)</vt:lpstr>
      <vt:lpstr>绩效评估－BkCI核心书目保障率(2014-04)</vt:lpstr>
      <vt:lpstr>Springer ebook评估-BkCI匹配</vt:lpstr>
      <vt:lpstr>Ebrary AC评估-Choice Outstanding Title匹配</vt:lpstr>
      <vt:lpstr>电子图书采购模式</vt:lpstr>
      <vt:lpstr>PowerPoint 演示文稿</vt:lpstr>
      <vt:lpstr>集成商DDA－ebrary</vt:lpstr>
      <vt:lpstr>Ebrary PDA(用户驱动采购）电子书</vt:lpstr>
      <vt:lpstr>Ebrary订阅电子书</vt:lpstr>
      <vt:lpstr>Ebrary PDA项目总结</vt:lpstr>
      <vt:lpstr>中文资源绩效评估 </vt:lpstr>
      <vt:lpstr>中文期刊绩效评估－核心资源保障率</vt:lpstr>
      <vt:lpstr>中文期刊馆藏概览</vt:lpstr>
      <vt:lpstr>中文论文下载量及发文量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思源探索服务模式、近期工作与设想</dc:title>
  <dc:creator>X1</dc:creator>
  <cp:lastModifiedBy>user</cp:lastModifiedBy>
  <cp:revision>280</cp:revision>
  <dcterms:created xsi:type="dcterms:W3CDTF">2014-10-13T03:40:02Z</dcterms:created>
  <dcterms:modified xsi:type="dcterms:W3CDTF">2016-06-27T04:48:01Z</dcterms:modified>
</cp:coreProperties>
</file>