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29" r:id="rId2"/>
  </p:sldMasterIdLst>
  <p:sldIdLst>
    <p:sldId id="256" r:id="rId3"/>
    <p:sldId id="522" r:id="rId4"/>
    <p:sldId id="523" r:id="rId5"/>
    <p:sldId id="535" r:id="rId6"/>
    <p:sldId id="524" r:id="rId7"/>
    <p:sldId id="525" r:id="rId8"/>
    <p:sldId id="536" r:id="rId9"/>
    <p:sldId id="526" r:id="rId10"/>
    <p:sldId id="527" r:id="rId11"/>
    <p:sldId id="390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41" autoAdjust="0"/>
  </p:normalViewPr>
  <p:slideViewPr>
    <p:cSldViewPr>
      <p:cViewPr varScale="1">
        <p:scale>
          <a:sx n="76" d="100"/>
          <a:sy n="76" d="100"/>
        </p:scale>
        <p:origin x="-1674" y="-96"/>
      </p:cViewPr>
      <p:guideLst>
        <p:guide orient="horz" pos="2160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5327-E453-4D7D-864F-8D0D35B5F4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03732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BC35-9AA9-40A8-8FE8-B6AF5D6402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52895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ECD7A-6655-4AA3-9424-BD751AF6A0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339665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C7B7A-4C9C-42A3-A822-7C0F613DAF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30463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17B2-918E-48A0-A39A-EE04C0D225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949888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E7C5-38CE-4A82-A0D8-E864266770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9100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67BD-B384-4182-A236-B705A014F9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541667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4BAD4-B635-4338-87DB-C7AB8CA320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121173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507D-536C-430F-9B0D-8527C23E18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341684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DBF0-1CF7-4E16-935D-96B83080E4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90231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8BCF-EC74-42B9-84AD-09BDBEE400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78353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50CA1-8B88-469F-B382-346AD164ED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969361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41A13-98B6-4552-8791-69DA43F1FA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200370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F980A-057A-4BB4-89C8-5E29182EC8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277448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5EFCE-93D2-4B0A-A224-38911AB2EE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53978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2CD8-1D35-4C1B-BF03-FFB12933D5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86731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6F2-A972-47A5-A998-90D068BCD0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46590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2221B-A4E7-4C4E-8161-CAE3D6BD0E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40656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6440A-208E-49A3-813B-07E5A0B97B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82675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4EF7-10CF-41B1-9A2E-468EA1AA10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11770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8CB8-7676-4CC3-AE36-6F7D77244C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73601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8491-F189-47A6-AAA2-1BA0FBE935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75045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8C5280-89C9-4466-9A97-95F5CF2E24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0"/>
            <a:chExt cx="5675" cy="663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185" y="68"/>
              <a:ext cx="449" cy="299"/>
              <a:chOff x="0" y="0"/>
              <a:chExt cx="624" cy="432"/>
            </a:xfrm>
          </p:grpSpPr>
          <p:sp>
            <p:nvSpPr>
              <p:cNvPr id="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63" y="334"/>
              <a:ext cx="466" cy="299"/>
              <a:chOff x="0" y="0"/>
              <a:chExt cx="672" cy="432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3" name="Rectangle 8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400" y="0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 flipV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49C5BFA-6383-422D-AF56-7C7E3AEA1E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huqz@cau.edu.cn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19673" y="1916113"/>
            <a:ext cx="7143328" cy="1222375"/>
          </a:xfrm>
        </p:spPr>
        <p:txBody>
          <a:bodyPr/>
          <a:lstStyle/>
          <a:p>
            <a:pPr eaLnBrk="1" hangingPunct="1"/>
            <a:r>
              <a:rPr lang="zh-CN" altLang="en-US" sz="4000" b="1" dirty="0" smtClean="0"/>
              <a:t>互联网时代图书馆功能定位</a:t>
            </a:r>
            <a:endParaRPr lang="zh-CN" altLang="zh-CN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zh-CN" altLang="en-US" dirty="0" smtClean="0"/>
              <a:t>中国农业大学  朱启臻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zh-CN" altLang="en-US" dirty="0" smtClean="0"/>
              <a:t>201</a:t>
            </a:r>
            <a:r>
              <a:rPr lang="en-US" altLang="zh-CN" dirty="0" smtClean="0"/>
              <a:t>6</a:t>
            </a:r>
            <a:r>
              <a:rPr lang="zh-CN" altLang="en-US" dirty="0" smtClean="0"/>
              <a:t>.</a:t>
            </a:r>
            <a:r>
              <a:rPr lang="en-US" altLang="zh-CN" dirty="0" smtClean="0"/>
              <a:t>7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676400"/>
            <a:ext cx="7772400" cy="146208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zh-CN" sz="9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谢谢</a:t>
            </a:r>
            <a:endParaRPr lang="zh-CN" altLang="zh-CN" sz="48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860800"/>
            <a:ext cx="6400800" cy="2209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3600" b="1" dirty="0" smtClean="0">
                <a:latin typeface="楷体_GB2312" pitchFamily="1" charset="-122"/>
                <a:ea typeface="楷体_GB2312" pitchFamily="1" charset="-122"/>
              </a:rPr>
              <a:t>联系电话：</a:t>
            </a:r>
            <a:r>
              <a:rPr lang="en-US" altLang="zh-CN" sz="3600" b="1" dirty="0" smtClean="0">
                <a:latin typeface="楷体_GB2312" pitchFamily="1" charset="-122"/>
                <a:ea typeface="楷体_GB2312" pitchFamily="1" charset="-122"/>
              </a:rPr>
              <a:t>13301310585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3600" b="1" dirty="0" smtClean="0">
                <a:latin typeface="楷体_GB2312" pitchFamily="1" charset="-122"/>
                <a:ea typeface="楷体_GB2312" pitchFamily="1" charset="-122"/>
              </a:rPr>
              <a:t>E-MAIL:	</a:t>
            </a:r>
            <a:r>
              <a:rPr lang="en-US" altLang="zh-CN" sz="3600" b="1" dirty="0" smtClean="0">
                <a:latin typeface="楷体_GB2312" pitchFamily="1" charset="-122"/>
                <a:ea typeface="楷体_GB2312" pitchFamily="1" charset="-122"/>
                <a:hlinkClick r:id="rId2"/>
              </a:rPr>
              <a:t>zhuqz@cau.edu.cn</a:t>
            </a:r>
            <a:endParaRPr lang="en-US" altLang="zh-CN" sz="3600" b="1" dirty="0" smtClean="0">
              <a:latin typeface="楷体_GB2312" pitchFamily="1" charset="-122"/>
              <a:ea typeface="楷体_GB2312" pitchFamily="1" charset="-12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3600" b="1" dirty="0" smtClean="0">
                <a:latin typeface="楷体_GB2312" pitchFamily="1" charset="-122"/>
                <a:ea typeface="楷体_GB2312" pitchFamily="1" charset="-122"/>
              </a:rPr>
              <a:t>微信：</a:t>
            </a:r>
            <a:r>
              <a:rPr lang="en-US" altLang="zh-CN" sz="3600" b="1" dirty="0" smtClean="0">
                <a:latin typeface="楷体_GB2312" pitchFamily="1" charset="-122"/>
                <a:ea typeface="楷体_GB2312" pitchFamily="1" charset="-122"/>
              </a:rPr>
              <a:t>912629862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zh-CN" sz="3600" b="1" dirty="0" smtClean="0">
                <a:latin typeface="楷体_GB2312" pitchFamily="1" charset="-122"/>
                <a:ea typeface="楷体_GB2312" pitchFamily="1" charset="-122"/>
              </a:rPr>
              <a:t>      </a:t>
            </a:r>
          </a:p>
        </p:txBody>
      </p:sp>
      <p:pic>
        <p:nvPicPr>
          <p:cNvPr id="30724" name="Picture 4" descr="200810201458574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188913"/>
            <a:ext cx="30384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一、互联网时代图书馆遇到的问题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文献资源的挑战；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服务方式挑战；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人员素质的挑战：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图书馆价值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迷失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资源价值与社会价值</a:t>
            </a:r>
            <a:r>
              <a:rPr lang="en-US" altLang="zh-CN" sz="2000" dirty="0" smtClean="0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000" dirty="0" smtClean="0">
                <a:latin typeface="楷体_GB2312" pitchFamily="49" charset="-122"/>
                <a:ea typeface="楷体_GB2312" pitchFamily="49" charset="-122"/>
              </a:rPr>
              <a:t>；</a:t>
            </a:r>
            <a:endParaRPr lang="en-US" altLang="zh-CN" sz="2000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2000" b="1" dirty="0" smtClean="0">
                <a:latin typeface="楷体_GB2312" pitchFamily="49" charset="-122"/>
                <a:ea typeface="楷体_GB2312" pitchFamily="49" charset="-122"/>
              </a:rPr>
              <a:t>    赋予图书馆新的活力</a:t>
            </a:r>
            <a:endParaRPr lang="en-US" altLang="zh-CN" sz="20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ea typeface="楷体_GB2312" pitchFamily="49" charset="-122"/>
              </a:rPr>
              <a:t>信息中心</a:t>
            </a:r>
            <a:r>
              <a:rPr lang="en-US" altLang="zh-CN" sz="2000" dirty="0" smtClean="0">
                <a:ea typeface="楷体_GB2312" pitchFamily="49" charset="-122"/>
              </a:rPr>
              <a:t>——</a:t>
            </a:r>
            <a:r>
              <a:rPr lang="zh-CN" altLang="en-US" sz="2000" dirty="0" smtClean="0">
                <a:ea typeface="楷体_GB2312" pitchFamily="49" charset="-122"/>
              </a:rPr>
              <a:t>文化中心</a:t>
            </a:r>
            <a:endParaRPr lang="en-US" altLang="zh-CN" sz="2000" dirty="0" smtClean="0"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ea typeface="楷体_GB2312" pitchFamily="49" charset="-122"/>
              </a:rPr>
              <a:t>“公共文化空间”</a:t>
            </a:r>
            <a:endParaRPr lang="en-US" altLang="zh-CN" sz="2000" dirty="0" smtClean="0"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 smtClean="0">
                <a:ea typeface="楷体_GB2312" pitchFamily="49" charset="-122"/>
              </a:rPr>
              <a:t>教育空间</a:t>
            </a:r>
            <a:endParaRPr lang="en-US" altLang="zh-CN" dirty="0" smtClean="0"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二、图书馆是学习空间</a:t>
            </a:r>
            <a:endParaRPr lang="zh-CN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76872"/>
            <a:ext cx="7916416" cy="3927648"/>
          </a:xfrm>
        </p:spPr>
        <p:txBody>
          <a:bodyPr/>
          <a:lstStyle/>
          <a:p>
            <a:r>
              <a:rPr lang="zh-CN" altLang="en-US" sz="2800" dirty="0" smtClean="0"/>
              <a:t>提供学生自我展示平台、激发学习热情和创作灵感的空间。</a:t>
            </a:r>
            <a:endParaRPr lang="en-US" altLang="zh-CN" sz="2800" dirty="0" smtClean="0"/>
          </a:p>
          <a:p>
            <a:r>
              <a:rPr lang="zh-CN" altLang="en-US" sz="2800" dirty="0" smtClean="0"/>
              <a:t>安静学习空间与小组自由讨论学习空间、各类创客空间、拓展空间等；</a:t>
            </a:r>
            <a:endParaRPr lang="en-US" altLang="zh-CN" sz="2800" dirty="0" smtClean="0">
              <a:ea typeface="楷体_GB2312" pitchFamily="49" charset="-122"/>
            </a:endParaRPr>
          </a:p>
          <a:p>
            <a:r>
              <a:rPr lang="zh-CN" altLang="en-US" sz="2800" dirty="0" smtClean="0"/>
              <a:t>充分利用、激活图书馆的资源，激发学生学习兴趣和内在潜能，为学生全面发展提供保障和支持。</a:t>
            </a:r>
            <a:endParaRPr lang="en-US" altLang="zh-CN" sz="2800" dirty="0" smtClean="0"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2688" y="2132855"/>
            <a:ext cx="7772400" cy="399965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>
                <a:ea typeface="楷体_GB2312" pitchFamily="49" charset="-122"/>
              </a:rPr>
              <a:t>引导阅读</a:t>
            </a:r>
            <a:endParaRPr lang="en-US" altLang="zh-CN" dirty="0" smtClean="0"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ea typeface="楷体_GB2312" pitchFamily="49" charset="-122"/>
              </a:rPr>
              <a:t>名著推荐</a:t>
            </a:r>
            <a:endParaRPr lang="en-US" altLang="zh-CN" dirty="0" smtClean="0"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ea typeface="楷体_GB2312" pitchFamily="49" charset="-122"/>
              </a:rPr>
              <a:t>需要图书馆管理人员对采购的书籍进行筛选、甄别、组合。</a:t>
            </a:r>
            <a:endParaRPr lang="en-US" altLang="zh-CN" dirty="0" smtClean="0">
              <a:ea typeface="楷体_GB2312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ea typeface="楷体_GB2312" pitchFamily="49" charset="-122"/>
              </a:rPr>
              <a:t>图书馆与教师保持密切的联系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三、图书馆是知识生产空间</a:t>
            </a:r>
            <a:endParaRPr lang="zh-CN" alt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348880"/>
            <a:ext cx="8343528" cy="2952328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zh-CN" altLang="en-US" sz="2800" dirty="0" smtClean="0"/>
              <a:t>对本校教师生产的知识整理、加工和传播；</a:t>
            </a:r>
            <a:endParaRPr lang="en-US" altLang="zh-CN" sz="2800" dirty="0" smtClean="0"/>
          </a:p>
          <a:p>
            <a:pPr>
              <a:lnSpc>
                <a:spcPct val="140000"/>
              </a:lnSpc>
            </a:pPr>
            <a:r>
              <a:rPr lang="zh-CN" altLang="en-US" sz="2800" dirty="0" smtClean="0"/>
              <a:t>通过搭建学术交流平台激发新知识的灵感；</a:t>
            </a:r>
            <a:endParaRPr lang="en-US" altLang="zh-CN" sz="2800" dirty="0" smtClean="0"/>
          </a:p>
          <a:p>
            <a:pPr>
              <a:lnSpc>
                <a:spcPct val="140000"/>
              </a:lnSpc>
            </a:pPr>
            <a:r>
              <a:rPr lang="zh-CN" altLang="en-US" sz="2800" dirty="0" smtClean="0"/>
              <a:t>直接生产知识（学术评论、文献综述等）。</a:t>
            </a:r>
            <a:endParaRPr lang="zh-CN" altLang="en-US" sz="2800" dirty="0"/>
          </a:p>
          <a:p>
            <a:endParaRPr lang="zh-CN" alt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四、图书馆是教化空间</a:t>
            </a:r>
            <a:endParaRPr lang="zh-CN" alt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348879"/>
            <a:ext cx="7488832" cy="3783633"/>
          </a:xfrm>
        </p:spPr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zh-CN" altLang="en-US" b="1" dirty="0" smtClean="0">
                <a:latin typeface="Times New Roman" charset="0"/>
                <a:ea typeface="楷体_GB2312" pitchFamily="49" charset="-122"/>
              </a:rPr>
              <a:t>教化内容：</a:t>
            </a:r>
            <a:endParaRPr lang="en-US" altLang="zh-CN" b="1" dirty="0" smtClean="0">
              <a:latin typeface="Times New Roman" charset="0"/>
              <a:ea typeface="楷体_GB2312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 smtClean="0">
                <a:latin typeface="Times New Roman" charset="0"/>
                <a:ea typeface="楷体_GB2312" pitchFamily="49" charset="-122"/>
              </a:rPr>
              <a:t>科学精神（追求真理、科学思维）</a:t>
            </a:r>
            <a:endParaRPr lang="en-US" altLang="zh-CN" b="1" dirty="0" smtClean="0">
              <a:latin typeface="Times New Roman" charset="0"/>
              <a:ea typeface="楷体_GB2312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 smtClean="0">
                <a:latin typeface="Times New Roman" charset="0"/>
                <a:ea typeface="楷体_GB2312" pitchFamily="49" charset="-122"/>
              </a:rPr>
              <a:t>人文素养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以人的价值、感受、尊严为中心的精神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）</a:t>
            </a:r>
            <a:endParaRPr lang="en-US" altLang="zh-CN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 smtClean="0">
                <a:latin typeface="Times New Roman" charset="0"/>
                <a:ea typeface="楷体_GB2312" pitchFamily="49" charset="-122"/>
              </a:rPr>
              <a:t>道德品质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(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如诚信、感恩、尊老爱幼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)</a:t>
            </a: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什么是有文化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根植于内心的修养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无需</a:t>
            </a:r>
            <a:r>
              <a:rPr lang="zh-CN" altLang="en-US" dirty="0" smtClean="0"/>
              <a:t>提醒的自觉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以</a:t>
            </a:r>
            <a:r>
              <a:rPr lang="zh-CN" altLang="en-US" dirty="0" smtClean="0"/>
              <a:t>约束为前提的自由； </a:t>
            </a:r>
            <a:endParaRPr lang="en-US" altLang="zh-CN" dirty="0" smtClean="0"/>
          </a:p>
          <a:p>
            <a:r>
              <a:rPr lang="zh-CN" altLang="en-US" dirty="0" smtClean="0"/>
              <a:t>为</a:t>
            </a:r>
            <a:r>
              <a:rPr lang="zh-CN" altLang="en-US" dirty="0" smtClean="0"/>
              <a:t>别人着想的善良。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实现教化的途径</a:t>
            </a:r>
            <a:endParaRPr lang="zh-CN" alt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/>
                <a:ea typeface="楷体_GB2312" pitchFamily="49" charset="-122"/>
              </a:rPr>
              <a:t>图书馆文化与文化图书馆</a:t>
            </a:r>
            <a:endParaRPr lang="en-US" altLang="zh-CN" b="1" dirty="0" smtClean="0">
              <a:latin typeface="Times New Roman"/>
              <a:ea typeface="楷体_GB2312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     </a:t>
            </a:r>
            <a:r>
              <a:rPr lang="zh-CN" altLang="en-US" sz="2800" dirty="0" smtClean="0"/>
              <a:t>以人文的、精神的、传统的、积淀的文化服务于读者</a:t>
            </a:r>
            <a:endParaRPr lang="en-US" altLang="zh-CN" b="1" dirty="0" smtClean="0">
              <a:latin typeface="Times New Roman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/>
                <a:ea typeface="楷体_GB2312" pitchFamily="49" charset="-122"/>
              </a:rPr>
              <a:t>读书活动（陶冶情操）</a:t>
            </a:r>
            <a:endParaRPr lang="en-US" altLang="zh-CN" b="1" dirty="0" smtClean="0">
              <a:latin typeface="Times New Roman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/>
                <a:ea typeface="楷体_GB2312" pitchFamily="49" charset="-122"/>
              </a:rPr>
              <a:t>学术交流（培养独立性和批判精神）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endParaRPr lang="zh-CN" altLang="en-US" sz="2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idx="1"/>
          </p:nvPr>
        </p:nvSpPr>
        <p:spPr>
          <a:xfrm>
            <a:off x="1182688" y="2276871"/>
            <a:ext cx="7772400" cy="3855641"/>
          </a:xfrm>
        </p:spPr>
        <p:txBody>
          <a:bodyPr/>
          <a:lstStyle/>
          <a:p>
            <a:r>
              <a:rPr lang="zh-CN" altLang="en-US" dirty="0" smtClean="0"/>
              <a:t>校园文化活动基地；</a:t>
            </a:r>
            <a:endParaRPr lang="en-US" altLang="zh-CN" dirty="0" smtClean="0"/>
          </a:p>
          <a:p>
            <a:r>
              <a:rPr lang="zh-CN" altLang="en-US" dirty="0" smtClean="0"/>
              <a:t>优秀文化传播基地；</a:t>
            </a:r>
            <a:endParaRPr lang="en-US" altLang="zh-CN" dirty="0" smtClean="0"/>
          </a:p>
          <a:p>
            <a:r>
              <a:rPr lang="zh-CN" altLang="en-US" dirty="0" smtClean="0"/>
              <a:t>文化素质培育基地；</a:t>
            </a:r>
            <a:endParaRPr lang="en-US" altLang="zh-CN" dirty="0" smtClean="0"/>
          </a:p>
          <a:p>
            <a:r>
              <a:rPr lang="zh-CN" altLang="en-US" dirty="0" smtClean="0"/>
              <a:t>特色文化的传承基地。</a:t>
            </a:r>
            <a:endParaRPr lang="zh-CN" altLang="en-US" b="1" dirty="0"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613</TotalTime>
  <Pages>0</Pages>
  <Words>331</Words>
  <Characters>0</Characters>
  <Application>Microsoft Office PowerPoint</Application>
  <DocSecurity>0</DocSecurity>
  <PresentationFormat>全屏显示(4:3)</PresentationFormat>
  <Lines>0</Lines>
  <Paragraphs>48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Blends</vt:lpstr>
      <vt:lpstr>1_Blends</vt:lpstr>
      <vt:lpstr>互联网时代图书馆功能定位</vt:lpstr>
      <vt:lpstr>一、互联网时代图书馆遇到的问题</vt:lpstr>
      <vt:lpstr>二、图书馆是学习空间</vt:lpstr>
      <vt:lpstr>幻灯片 4</vt:lpstr>
      <vt:lpstr>三、图书馆是知识生产空间</vt:lpstr>
      <vt:lpstr>四、图书馆是教化空间</vt:lpstr>
      <vt:lpstr>什么是有文化</vt:lpstr>
      <vt:lpstr>实现教化的途径</vt:lpstr>
      <vt:lpstr>幻灯片 9</vt:lpstr>
      <vt:lpstr>谢谢</vt:lpstr>
    </vt:vector>
  </TitlesOfParts>
  <Company>微软中国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社区概念与社区要素 </dc:title>
  <dc:creator>微软用户</dc:creator>
  <cp:lastModifiedBy>Zhu Qizhen</cp:lastModifiedBy>
  <cp:revision>131</cp:revision>
  <dcterms:created xsi:type="dcterms:W3CDTF">2006-12-03T06:47:29Z</dcterms:created>
  <dcterms:modified xsi:type="dcterms:W3CDTF">2016-06-28T12:16:31Z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2052-8.1.0.3526</vt:lpwstr>
  </property>
</Properties>
</file>