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heme/themeOverride3.xml" ContentType="application/vnd.openxmlformats-officedocument.themeOverride+xml"/>
  <Override PartName="/ppt/theme/themeOverride4.xml" ContentType="application/vnd.openxmlformats-officedocument.themeOverr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76" r:id="rId4"/>
    <p:sldId id="277" r:id="rId5"/>
    <p:sldId id="259" r:id="rId6"/>
    <p:sldId id="258" r:id="rId7"/>
    <p:sldId id="260" r:id="rId8"/>
    <p:sldId id="281" r:id="rId9"/>
    <p:sldId id="267" r:id="rId10"/>
    <p:sldId id="280" r:id="rId11"/>
    <p:sldId id="270" r:id="rId12"/>
    <p:sldId id="269" r:id="rId13"/>
    <p:sldId id="278" r:id="rId14"/>
    <p:sldId id="262" r:id="rId15"/>
    <p:sldId id="268" r:id="rId16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718A"/>
    <a:srgbClr val="93634C"/>
    <a:srgbClr val="94634C"/>
    <a:srgbClr val="73B33F"/>
    <a:srgbClr val="C8C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5633" autoAdjust="0"/>
  </p:normalViewPr>
  <p:slideViewPr>
    <p:cSldViewPr>
      <p:cViewPr varScale="1">
        <p:scale>
          <a:sx n="60" d="100"/>
          <a:sy n="60" d="100"/>
        </p:scale>
        <p:origin x="-1378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1925CBB5-5137-491C-B371-84E97A159D83}" type="datetimeFigureOut">
              <a:rPr lang="zh-CN" altLang="en-US"/>
              <a:pPr>
                <a:defRPr/>
              </a:pPr>
              <a:t>2015/11/13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5921B129-C585-4411-941F-5F06DFB2625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21B129-C585-4411-941F-5F06DFB2625F}" type="slidenum">
              <a:rPr lang="zh-CN" altLang="en-US" smtClean="0"/>
              <a:pPr>
                <a:defRPr/>
              </a:pPr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2D8E9E-C267-4E5C-A74C-6509C96D3019}" type="datetimeFigureOut">
              <a:rPr lang="zh-CN" altLang="en-US"/>
              <a:pPr>
                <a:defRPr/>
              </a:pPr>
              <a:t>2015/11/13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AEDCEA-3A4F-494B-B6C5-995B3220272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093725-5D3B-4EC4-A009-D9E22A19D8F5}" type="datetimeFigureOut">
              <a:rPr lang="zh-CN" altLang="en-US"/>
              <a:pPr>
                <a:defRPr/>
              </a:pPr>
              <a:t>2015/11/13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E6A8C9-A343-49B3-826D-54B87FAF8D6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909114-E0BE-401C-83C1-D47C8C82CFEF}" type="datetimeFigureOut">
              <a:rPr lang="zh-CN" altLang="en-US"/>
              <a:pPr>
                <a:defRPr/>
              </a:pPr>
              <a:t>2015/11/13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D90BAC-C735-44C1-A988-47B6A161747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397627-9C3A-414B-A9C9-CFA341CF0D41}" type="datetimeFigureOut">
              <a:rPr lang="zh-CN" altLang="en-US"/>
              <a:pPr>
                <a:defRPr/>
              </a:pPr>
              <a:t>2015/11/13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37BA6E-D77F-483D-A1C6-D4A6C01971C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3855AA-616B-4F89-981C-D99117234423}" type="datetimeFigureOut">
              <a:rPr lang="zh-CN" altLang="en-US"/>
              <a:pPr>
                <a:defRPr/>
              </a:pPr>
              <a:t>2015/11/13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8E03C0-E979-41E6-8CD6-3FF632380D7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FF967-ACBE-427C-8EB7-5BDBC4CA5234}" type="datetimeFigureOut">
              <a:rPr lang="zh-CN" altLang="en-US"/>
              <a:pPr>
                <a:defRPr/>
              </a:pPr>
              <a:t>2015/11/13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0414D3-E8C5-45D0-9890-752D90277AF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8F733A-316E-4E63-ADD1-7A6A899E42CF}" type="datetimeFigureOut">
              <a:rPr lang="zh-CN" altLang="en-US"/>
              <a:pPr>
                <a:defRPr/>
              </a:pPr>
              <a:t>2015/11/13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3408E0-4A27-4DEA-9ED3-78DCFE9CA33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78ED01-8A9D-4864-BD1C-EDCB80EDB087}" type="datetimeFigureOut">
              <a:rPr lang="zh-CN" altLang="en-US"/>
              <a:pPr>
                <a:defRPr/>
              </a:pPr>
              <a:t>2015/11/13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353BE3-AAA5-4B3B-8A9C-CF3804F9DC0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6E3A37-478A-41D0-AE85-519B89C5386F}" type="datetimeFigureOut">
              <a:rPr lang="zh-CN" altLang="en-US"/>
              <a:pPr>
                <a:defRPr/>
              </a:pPr>
              <a:t>2015/11/13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1501EC-22D7-4700-8831-C97899814FB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53979E-4D6D-4BE4-A0E9-42B34CC014E4}" type="datetimeFigureOut">
              <a:rPr lang="zh-CN" altLang="en-US"/>
              <a:pPr>
                <a:defRPr/>
              </a:pPr>
              <a:t>2015/11/13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E960D1-572D-44C8-9CE7-48C1B34D3A2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81F658-B77B-49A6-A079-51303911B3CF}" type="datetimeFigureOut">
              <a:rPr lang="zh-CN" altLang="en-US"/>
              <a:pPr>
                <a:defRPr/>
              </a:pPr>
              <a:t>2015/11/13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161C91-F44B-458D-A457-4066D5D6119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269A2F0D-1063-4EAB-BB1F-F373925CC8FE}" type="datetimeFigureOut">
              <a:rPr lang="zh-CN" altLang="en-US"/>
              <a:pPr>
                <a:defRPr/>
              </a:pPr>
              <a:t>2015/11/13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8AD6CFE5-C720-46FB-8639-6DDEC26975E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mailto:tsg019@cau.edu.cn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/>
          <p:cNvSpPr txBox="1">
            <a:spLocks noChangeArrowheads="1"/>
          </p:cNvSpPr>
          <p:nvPr/>
        </p:nvSpPr>
        <p:spPr bwMode="auto">
          <a:xfrm>
            <a:off x="3851920" y="2060262"/>
            <a:ext cx="5184576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“好书推荐”</a:t>
            </a:r>
            <a:r>
              <a:rPr lang="en-US" altLang="zh-CN" sz="32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——CALIS</a:t>
            </a:r>
          </a:p>
          <a:p>
            <a:pPr>
              <a:lnSpc>
                <a:spcPct val="150000"/>
              </a:lnSpc>
            </a:pPr>
            <a:r>
              <a:rPr lang="zh-CN" altLang="en-US" sz="32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农学中心阅读推广活动介绍</a:t>
            </a:r>
            <a:endParaRPr lang="en-US" altLang="zh-CN" sz="3200" b="1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</a:pPr>
            <a:endParaRPr lang="en-US" altLang="zh-CN" sz="3200" b="1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32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                         </a:t>
            </a:r>
            <a:r>
              <a:rPr lang="zh-CN" altLang="en-US" sz="24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李雪原</a:t>
            </a:r>
            <a:endParaRPr lang="en-US" altLang="zh-CN" sz="2400" b="1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                     中国农业大学图书馆</a:t>
            </a:r>
            <a:endParaRPr lang="en-US" altLang="zh-CN" sz="2400" b="1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3"/>
          <p:cNvSpPr>
            <a:spLocks noChangeArrowheads="1"/>
          </p:cNvSpPr>
          <p:nvPr/>
        </p:nvSpPr>
        <p:spPr bwMode="auto">
          <a:xfrm>
            <a:off x="683568" y="1196752"/>
            <a:ext cx="7992888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 smtClean="0">
                <a:latin typeface="华文楷体" pitchFamily="2" charset="-122"/>
                <a:ea typeface="华文楷体" pitchFamily="2" charset="-122"/>
              </a:rPr>
              <a:t>1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、问卷：可与学生面对面交流，保证推荐数据的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有效性；用纪念品鼓励；</a:t>
            </a: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 smtClean="0">
                <a:latin typeface="华文楷体" pitchFamily="2" charset="-122"/>
                <a:ea typeface="华文楷体" pitchFamily="2" charset="-122"/>
              </a:rPr>
              <a:t>2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、实地推荐（到馆推荐或通过流通部推荐）：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     在馆查询，也可以保证数据的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有效性；（推荐本）</a:t>
            </a: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 smtClean="0">
                <a:latin typeface="华文楷体" pitchFamily="2" charset="-122"/>
                <a:ea typeface="华文楷体" pitchFamily="2" charset="-122"/>
              </a:rPr>
              <a:t>3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、网络、微信：方便统计、读者也方便填写，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个别字段需限制为必填项，以确保提交的数据有效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；但是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如果填写错误，有效性无法保障。</a:t>
            </a: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 smtClean="0">
                <a:latin typeface="华文楷体" pitchFamily="2" charset="-122"/>
                <a:ea typeface="华文楷体" pitchFamily="2" charset="-122"/>
              </a:rPr>
              <a:t>4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、电话、邮件：管理员做好登记，避免数据丢失。 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（记录本）</a:t>
            </a:r>
            <a:endParaRPr lang="zh-CN" altLang="en-US" sz="2400" b="1" i="1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5" name="矩形 6"/>
          <p:cNvSpPr>
            <a:spLocks noChangeArrowheads="1"/>
          </p:cNvSpPr>
          <p:nvPr/>
        </p:nvSpPr>
        <p:spPr bwMode="auto">
          <a:xfrm>
            <a:off x="323528" y="529516"/>
            <a:ext cx="26981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800" dirty="0" smtClean="0">
                <a:latin typeface="微软雅黑" pitchFamily="34" charset="-122"/>
                <a:ea typeface="微软雅黑" pitchFamily="34" charset="-122"/>
              </a:rPr>
              <a:t>推荐方式的选择</a:t>
            </a:r>
            <a:endParaRPr lang="zh-CN" altLang="en-US" sz="2800" dirty="0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3"/>
          <p:cNvSpPr>
            <a:spLocks noChangeArrowheads="1"/>
          </p:cNvSpPr>
          <p:nvPr/>
        </p:nvSpPr>
        <p:spPr bwMode="auto">
          <a:xfrm>
            <a:off x="539552" y="1124744"/>
            <a:ext cx="7704856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 smtClean="0">
                <a:latin typeface="华文楷体" pitchFamily="2" charset="-122"/>
                <a:ea typeface="华文楷体" pitchFamily="2" charset="-122"/>
              </a:rPr>
              <a:t>1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、争取领导支持：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人员、经费的配备；</a:t>
            </a: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 smtClean="0">
                <a:latin typeface="华文楷体" pitchFamily="2" charset="-122"/>
                <a:ea typeface="华文楷体" pitchFamily="2" charset="-122"/>
              </a:rPr>
              <a:t>2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、纪念品：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确保数据的有效性与数量；</a:t>
            </a: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 smtClean="0">
                <a:latin typeface="华文楷体" pitchFamily="2" charset="-122"/>
                <a:ea typeface="华文楷体" pitchFamily="2" charset="-122"/>
              </a:rPr>
              <a:t>3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、抽奖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：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榜单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前</a:t>
            </a:r>
            <a:r>
              <a:rPr lang="en-US" altLang="zh-CN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1/3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的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推荐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者可以参加抽奖，奖品丰厚；个别推荐量高且质量高的读者可单独奖励，并胜任“采访助理”学生岗位；（外采、采书权限）</a:t>
            </a: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 smtClean="0">
                <a:latin typeface="华文楷体" pitchFamily="2" charset="-122"/>
                <a:ea typeface="华文楷体" pitchFamily="2" charset="-122"/>
              </a:rPr>
              <a:t>4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、争取学生机构的协助（团委、院系志愿者）；教材（专业书）的推荐要争取教师的帮助。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（社会关系）</a:t>
            </a: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dirty="0" smtClean="0">
                <a:latin typeface="华文楷体" pitchFamily="2" charset="-122"/>
                <a:ea typeface="华文楷体" pitchFamily="2" charset="-122"/>
              </a:rPr>
              <a:t>5</a:t>
            </a:r>
            <a:r>
              <a:rPr lang="zh-CN" altLang="en-US" sz="2400" b="1" dirty="0" smtClean="0">
                <a:latin typeface="华文楷体" pitchFamily="2" charset="-122"/>
                <a:ea typeface="华文楷体" pitchFamily="2" charset="-122"/>
              </a:rPr>
              <a:t>、</a:t>
            </a:r>
            <a:r>
              <a:rPr lang="zh-CN" altLang="en-US" sz="24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在活动开展过程中及时调整方案，以解决遇到的问题。</a:t>
            </a:r>
            <a:endParaRPr lang="zh-CN" altLang="en-US" sz="2400" b="1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358755" y="476672"/>
            <a:ext cx="162095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800" dirty="0" smtClean="0">
                <a:latin typeface="微软雅黑" pitchFamily="34" charset="-122"/>
                <a:ea typeface="微软雅黑" pitchFamily="34" charset="-122"/>
              </a:rPr>
              <a:t>具体建议</a:t>
            </a:r>
            <a:endParaRPr lang="zh-CN" altLang="en-US" sz="2800" dirty="0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3"/>
          <p:cNvSpPr>
            <a:spLocks noChangeArrowheads="1"/>
          </p:cNvSpPr>
          <p:nvPr/>
        </p:nvSpPr>
        <p:spPr bwMode="auto">
          <a:xfrm>
            <a:off x="611560" y="1258882"/>
            <a:ext cx="8136904" cy="4616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 smtClean="0">
                <a:latin typeface="华文楷体" pitchFamily="2" charset="-122"/>
                <a:ea typeface="华文楷体" pitchFamily="2" charset="-122"/>
              </a:rPr>
              <a:t>1</a:t>
            </a:r>
            <a:r>
              <a:rPr lang="zh-CN" altLang="en-US" sz="2800" dirty="0" smtClean="0">
                <a:latin typeface="华文楷体" pitchFamily="2" charset="-122"/>
                <a:ea typeface="华文楷体" pitchFamily="2" charset="-122"/>
              </a:rPr>
              <a:t>、书名、作者、</a:t>
            </a:r>
            <a:r>
              <a:rPr lang="en-US" altLang="zh-CN" sz="2800" dirty="0" smtClean="0">
                <a:latin typeface="华文楷体" pitchFamily="2" charset="-122"/>
                <a:ea typeface="华文楷体" pitchFamily="2" charset="-122"/>
              </a:rPr>
              <a:t>ISBN</a:t>
            </a:r>
            <a:r>
              <a:rPr lang="zh-CN" altLang="en-US" sz="2800" dirty="0" smtClean="0">
                <a:latin typeface="华文楷体" pitchFamily="2" charset="-122"/>
                <a:ea typeface="华文楷体" pitchFamily="2" charset="-122"/>
              </a:rPr>
              <a:t>、推荐次数必备；</a:t>
            </a:r>
            <a:endParaRPr lang="en-US" altLang="zh-CN" sz="28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dirty="0" smtClean="0">
                <a:latin typeface="华文楷体" pitchFamily="2" charset="-122"/>
                <a:ea typeface="华文楷体" pitchFamily="2" charset="-122"/>
              </a:rPr>
              <a:t>2</a:t>
            </a:r>
            <a:r>
              <a:rPr lang="zh-CN" altLang="en-US" sz="2800" dirty="0" smtClean="0">
                <a:latin typeface="华文楷体" pitchFamily="2" charset="-122"/>
                <a:ea typeface="华文楷体" pitchFamily="2" charset="-122"/>
              </a:rPr>
              <a:t>、教材（专业书）的话，学科必备，出版社尽可能有。</a:t>
            </a:r>
            <a:endParaRPr lang="en-US" altLang="zh-CN" sz="28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dirty="0" smtClean="0">
                <a:latin typeface="华文楷体" pitchFamily="2" charset="-122"/>
                <a:ea typeface="华文楷体" pitchFamily="2" charset="-122"/>
              </a:rPr>
              <a:t>3</a:t>
            </a:r>
            <a:r>
              <a:rPr lang="zh-CN" altLang="en-US" sz="2800" dirty="0" smtClean="0">
                <a:latin typeface="华文楷体" pitchFamily="2" charset="-122"/>
                <a:ea typeface="华文楷体" pitchFamily="2" charset="-122"/>
              </a:rPr>
              <a:t>、推荐理由必备，提交数据时挑选好的推荐理由，提供</a:t>
            </a:r>
            <a:r>
              <a:rPr lang="en-US" altLang="zh-CN" sz="2800" dirty="0" smtClean="0">
                <a:latin typeface="华文楷体" pitchFamily="2" charset="-122"/>
                <a:ea typeface="华文楷体" pitchFamily="2" charset="-122"/>
              </a:rPr>
              <a:t>1-3</a:t>
            </a:r>
            <a:r>
              <a:rPr lang="zh-CN" altLang="en-US" sz="2800" dirty="0" smtClean="0">
                <a:latin typeface="华文楷体" pitchFamily="2" charset="-122"/>
                <a:ea typeface="华文楷体" pitchFamily="2" charset="-122"/>
              </a:rPr>
              <a:t>条；</a:t>
            </a:r>
            <a:endParaRPr lang="en-US" altLang="zh-CN" sz="28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dirty="0" smtClean="0">
                <a:latin typeface="华文楷体" pitchFamily="2" charset="-122"/>
                <a:ea typeface="华文楷体" pitchFamily="2" charset="-122"/>
              </a:rPr>
              <a:t>4</a:t>
            </a:r>
            <a:r>
              <a:rPr lang="zh-CN" altLang="en-US" sz="2800" dirty="0" smtClean="0">
                <a:latin typeface="华文楷体" pitchFamily="2" charset="-122"/>
                <a:ea typeface="华文楷体" pitchFamily="2" charset="-122"/>
              </a:rPr>
              <a:t>、按推荐次数排序，提交。</a:t>
            </a:r>
            <a:endParaRPr lang="en-US" altLang="zh-CN" sz="28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(</a:t>
            </a:r>
            <a:r>
              <a:rPr lang="zh-CN" altLang="en-US" sz="28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中心将根据各馆的数据量与推荐情况选取数据汇总</a:t>
            </a:r>
            <a:r>
              <a:rPr lang="en-US" altLang="zh-CN" sz="28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)</a:t>
            </a:r>
            <a:endParaRPr lang="zh-CN" altLang="en-US" sz="3600" b="1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5" name="矩形 6"/>
          <p:cNvSpPr>
            <a:spLocks noChangeArrowheads="1"/>
          </p:cNvSpPr>
          <p:nvPr/>
        </p:nvSpPr>
        <p:spPr bwMode="auto">
          <a:xfrm>
            <a:off x="323528" y="529516"/>
            <a:ext cx="233910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800" dirty="0" smtClean="0">
                <a:latin typeface="微软雅黑" pitchFamily="34" charset="-122"/>
                <a:ea typeface="微软雅黑" pitchFamily="34" charset="-122"/>
              </a:rPr>
              <a:t>汇总数据要求</a:t>
            </a:r>
            <a:endParaRPr lang="zh-CN" altLang="en-US" sz="2800" dirty="0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6"/>
          <p:cNvSpPr>
            <a:spLocks noChangeArrowheads="1"/>
          </p:cNvSpPr>
          <p:nvPr/>
        </p:nvSpPr>
        <p:spPr bwMode="auto">
          <a:xfrm>
            <a:off x="323528" y="529516"/>
            <a:ext cx="233910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800" dirty="0" smtClean="0">
                <a:latin typeface="微软雅黑" pitchFamily="34" charset="-122"/>
                <a:ea typeface="微软雅黑" pitchFamily="34" charset="-122"/>
              </a:rPr>
              <a:t>汇总数据格式</a:t>
            </a:r>
            <a:endParaRPr lang="zh-CN" altLang="en-US" sz="28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340768"/>
            <a:ext cx="9144001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5" hidden="1"/>
          <p:cNvSpPr txBox="1">
            <a:spLocks noChangeArrowheads="1"/>
          </p:cNvSpPr>
          <p:nvPr/>
        </p:nvSpPr>
        <p:spPr bwMode="auto">
          <a:xfrm>
            <a:off x="1939925" y="1954213"/>
            <a:ext cx="19431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itchFamily="34" charset="-122"/>
                <a:ea typeface="微软雅黑" pitchFamily="34" charset="-122"/>
              </a:rPr>
              <a:t>点击添加文本</a:t>
            </a:r>
          </a:p>
        </p:txBody>
      </p:sp>
      <p:sp>
        <p:nvSpPr>
          <p:cNvPr id="8195" name="矩形 6" hidden="1"/>
          <p:cNvSpPr>
            <a:spLocks noChangeArrowheads="1"/>
          </p:cNvSpPr>
          <p:nvPr/>
        </p:nvSpPr>
        <p:spPr bwMode="auto">
          <a:xfrm>
            <a:off x="1939925" y="3025775"/>
            <a:ext cx="14716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itchFamily="34" charset="-122"/>
                <a:ea typeface="微软雅黑" pitchFamily="34" charset="-122"/>
              </a:rPr>
              <a:t>点击添加文本</a:t>
            </a:r>
          </a:p>
        </p:txBody>
      </p:sp>
      <p:sp>
        <p:nvSpPr>
          <p:cNvPr id="8196" name="矩形 7" hidden="1"/>
          <p:cNvSpPr>
            <a:spLocks noChangeArrowheads="1"/>
          </p:cNvSpPr>
          <p:nvPr/>
        </p:nvSpPr>
        <p:spPr bwMode="auto">
          <a:xfrm>
            <a:off x="2011363" y="4240213"/>
            <a:ext cx="14716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itchFamily="34" charset="-122"/>
                <a:ea typeface="微软雅黑" pitchFamily="34" charset="-122"/>
              </a:rPr>
              <a:t>点击添加文本</a:t>
            </a:r>
          </a:p>
        </p:txBody>
      </p:sp>
      <p:sp>
        <p:nvSpPr>
          <p:cNvPr id="8197" name="矩形 8" hidden="1"/>
          <p:cNvSpPr>
            <a:spLocks noChangeArrowheads="1"/>
          </p:cNvSpPr>
          <p:nvPr/>
        </p:nvSpPr>
        <p:spPr bwMode="auto">
          <a:xfrm>
            <a:off x="2011363" y="5526088"/>
            <a:ext cx="14716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itchFamily="34" charset="-122"/>
                <a:ea typeface="微软雅黑" pitchFamily="34" charset="-122"/>
              </a:rPr>
              <a:t>点击添加文本</a:t>
            </a:r>
          </a:p>
        </p:txBody>
      </p:sp>
      <p:sp>
        <p:nvSpPr>
          <p:cNvPr id="8198" name="矩形 6"/>
          <p:cNvSpPr>
            <a:spLocks noChangeArrowheads="1"/>
          </p:cNvSpPr>
          <p:nvPr/>
        </p:nvSpPr>
        <p:spPr bwMode="auto">
          <a:xfrm>
            <a:off x="323528" y="476673"/>
            <a:ext cx="882047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2800" dirty="0" smtClean="0">
                <a:latin typeface="微软雅黑" pitchFamily="34" charset="-122"/>
                <a:ea typeface="微软雅黑" pitchFamily="34" charset="-122"/>
              </a:rPr>
              <a:t>进度安排</a:t>
            </a:r>
            <a:endParaRPr lang="en-US" altLang="zh-CN" sz="2800" dirty="0" smtClean="0">
              <a:latin typeface="微软雅黑" pitchFamily="34" charset="-122"/>
              <a:ea typeface="微软雅黑" pitchFamily="34" charset="-122"/>
            </a:endParaRPr>
          </a:p>
          <a:p>
            <a:endParaRPr lang="zh-CN" altLang="en-US" sz="28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199" name="矩形 12"/>
          <p:cNvSpPr>
            <a:spLocks noChangeArrowheads="1"/>
          </p:cNvSpPr>
          <p:nvPr/>
        </p:nvSpPr>
        <p:spPr bwMode="auto">
          <a:xfrm>
            <a:off x="2571750" y="1643063"/>
            <a:ext cx="295465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年底前提交工作计划</a:t>
            </a:r>
            <a:endParaRPr lang="zh-CN" altLang="en-US" sz="2400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8200" name="矩形 13"/>
          <p:cNvSpPr>
            <a:spLocks noChangeArrowheads="1"/>
          </p:cNvSpPr>
          <p:nvPr/>
        </p:nvSpPr>
        <p:spPr bwMode="auto">
          <a:xfrm>
            <a:off x="6715125" y="1643063"/>
            <a:ext cx="233910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结果汇总与提交</a:t>
            </a:r>
            <a:endParaRPr lang="zh-CN" altLang="en-US" sz="2400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8201" name="矩形 14"/>
          <p:cNvSpPr>
            <a:spLocks noChangeArrowheads="1"/>
          </p:cNvSpPr>
          <p:nvPr/>
        </p:nvSpPr>
        <p:spPr bwMode="auto">
          <a:xfrm>
            <a:off x="4720570" y="3645024"/>
            <a:ext cx="14157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开展活动</a:t>
            </a:r>
            <a:endParaRPr lang="zh-CN" altLang="en-US" sz="2400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8202" name="矩形 15"/>
          <p:cNvSpPr>
            <a:spLocks noChangeArrowheads="1"/>
          </p:cNvSpPr>
          <p:nvPr/>
        </p:nvSpPr>
        <p:spPr bwMode="auto">
          <a:xfrm>
            <a:off x="131842" y="3645024"/>
            <a:ext cx="233910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选定主题与时间</a:t>
            </a:r>
          </a:p>
        </p:txBody>
      </p:sp>
      <p:sp>
        <p:nvSpPr>
          <p:cNvPr id="15" name="圆角矩形 14"/>
          <p:cNvSpPr/>
          <p:nvPr/>
        </p:nvSpPr>
        <p:spPr>
          <a:xfrm>
            <a:off x="357188" y="2720975"/>
            <a:ext cx="8482012" cy="322263"/>
          </a:xfrm>
          <a:prstGeom prst="roundRect">
            <a:avLst>
              <a:gd name="adj" fmla="val 5673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6" name="圆角矩形 8"/>
          <p:cNvSpPr/>
          <p:nvPr/>
        </p:nvSpPr>
        <p:spPr>
          <a:xfrm>
            <a:off x="839788" y="2714625"/>
            <a:ext cx="1127125" cy="966788"/>
          </a:xfrm>
          <a:custGeom>
            <a:avLst/>
            <a:gdLst/>
            <a:ahLst/>
            <a:cxnLst/>
            <a:rect l="l" t="t" r="r" b="b"/>
            <a:pathLst>
              <a:path w="1512168" h="1296144">
                <a:moveTo>
                  <a:pt x="14948" y="0"/>
                </a:moveTo>
                <a:lnTo>
                  <a:pt x="36383" y="0"/>
                </a:lnTo>
                <a:lnTo>
                  <a:pt x="879044" y="0"/>
                </a:lnTo>
                <a:lnTo>
                  <a:pt x="1475785" y="0"/>
                </a:lnTo>
                <a:cubicBezTo>
                  <a:pt x="1495879" y="0"/>
                  <a:pt x="1512168" y="16289"/>
                  <a:pt x="1512168" y="36383"/>
                </a:cubicBezTo>
                <a:lnTo>
                  <a:pt x="1512168" y="395665"/>
                </a:lnTo>
                <a:cubicBezTo>
                  <a:pt x="1512168" y="415759"/>
                  <a:pt x="1495879" y="432048"/>
                  <a:pt x="1475785" y="432048"/>
                </a:cubicBezTo>
                <a:lnTo>
                  <a:pt x="879044" y="432048"/>
                </a:lnTo>
                <a:lnTo>
                  <a:pt x="879044" y="864096"/>
                </a:lnTo>
                <a:lnTo>
                  <a:pt x="446996" y="1296144"/>
                </a:lnTo>
                <a:lnTo>
                  <a:pt x="14948" y="864096"/>
                </a:lnTo>
                <a:lnTo>
                  <a:pt x="14948" y="423170"/>
                </a:lnTo>
                <a:cubicBezTo>
                  <a:pt x="5485" y="417705"/>
                  <a:pt x="0" y="407326"/>
                  <a:pt x="0" y="395665"/>
                </a:cubicBezTo>
                <a:lnTo>
                  <a:pt x="0" y="36383"/>
                </a:lnTo>
                <a:cubicBezTo>
                  <a:pt x="0" y="24723"/>
                  <a:pt x="5485" y="14343"/>
                  <a:pt x="14948" y="8879"/>
                </a:cubicBezTo>
                <a:close/>
              </a:path>
            </a:pathLst>
          </a:custGeom>
          <a:solidFill>
            <a:srgbClr val="C8C6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7" name="圆角矩形 12"/>
          <p:cNvSpPr/>
          <p:nvPr/>
        </p:nvSpPr>
        <p:spPr>
          <a:xfrm>
            <a:off x="5099050" y="2720975"/>
            <a:ext cx="1127125" cy="966788"/>
          </a:xfrm>
          <a:custGeom>
            <a:avLst/>
            <a:gdLst/>
            <a:ahLst/>
            <a:cxnLst/>
            <a:rect l="l" t="t" r="r" b="b"/>
            <a:pathLst>
              <a:path w="1512168" h="1296144">
                <a:moveTo>
                  <a:pt x="14948" y="0"/>
                </a:moveTo>
                <a:lnTo>
                  <a:pt x="36383" y="0"/>
                </a:lnTo>
                <a:lnTo>
                  <a:pt x="879044" y="0"/>
                </a:lnTo>
                <a:lnTo>
                  <a:pt x="1475785" y="0"/>
                </a:lnTo>
                <a:cubicBezTo>
                  <a:pt x="1495879" y="0"/>
                  <a:pt x="1512168" y="16289"/>
                  <a:pt x="1512168" y="36383"/>
                </a:cubicBezTo>
                <a:lnTo>
                  <a:pt x="1512168" y="395665"/>
                </a:lnTo>
                <a:cubicBezTo>
                  <a:pt x="1512168" y="415759"/>
                  <a:pt x="1495879" y="432048"/>
                  <a:pt x="1475785" y="432048"/>
                </a:cubicBezTo>
                <a:lnTo>
                  <a:pt x="879044" y="432048"/>
                </a:lnTo>
                <a:lnTo>
                  <a:pt x="879044" y="864096"/>
                </a:lnTo>
                <a:lnTo>
                  <a:pt x="446996" y="1296144"/>
                </a:lnTo>
                <a:lnTo>
                  <a:pt x="14948" y="864096"/>
                </a:lnTo>
                <a:lnTo>
                  <a:pt x="14948" y="423170"/>
                </a:lnTo>
                <a:cubicBezTo>
                  <a:pt x="5486" y="417705"/>
                  <a:pt x="0" y="407326"/>
                  <a:pt x="0" y="395665"/>
                </a:cubicBezTo>
                <a:lnTo>
                  <a:pt x="0" y="36383"/>
                </a:lnTo>
                <a:cubicBezTo>
                  <a:pt x="0" y="24723"/>
                  <a:pt x="5486" y="14343"/>
                  <a:pt x="14948" y="8879"/>
                </a:cubicBezTo>
                <a:close/>
              </a:path>
            </a:pathLst>
          </a:custGeom>
          <a:solidFill>
            <a:srgbClr val="C8C6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8" name="五边形 19"/>
          <p:cNvSpPr/>
          <p:nvPr/>
        </p:nvSpPr>
        <p:spPr>
          <a:xfrm rot="16200000" flipV="1">
            <a:off x="3049588" y="1990725"/>
            <a:ext cx="966787" cy="1128713"/>
          </a:xfrm>
          <a:custGeom>
            <a:avLst/>
            <a:gdLst/>
            <a:ahLst/>
            <a:cxnLst/>
            <a:rect l="l" t="t" r="r" b="b"/>
            <a:pathLst>
              <a:path w="1296144" h="1512168">
                <a:moveTo>
                  <a:pt x="1296144" y="1065172"/>
                </a:moveTo>
                <a:lnTo>
                  <a:pt x="864096" y="633124"/>
                </a:lnTo>
                <a:lnTo>
                  <a:pt x="432048" y="633124"/>
                </a:lnTo>
                <a:lnTo>
                  <a:pt x="432048" y="36383"/>
                </a:lnTo>
                <a:cubicBezTo>
                  <a:pt x="432048" y="16289"/>
                  <a:pt x="415759" y="0"/>
                  <a:pt x="395665" y="0"/>
                </a:cubicBezTo>
                <a:lnTo>
                  <a:pt x="36383" y="0"/>
                </a:lnTo>
                <a:cubicBezTo>
                  <a:pt x="16289" y="0"/>
                  <a:pt x="0" y="16289"/>
                  <a:pt x="0" y="36383"/>
                </a:cubicBezTo>
                <a:lnTo>
                  <a:pt x="0" y="633124"/>
                </a:lnTo>
                <a:lnTo>
                  <a:pt x="0" y="1475785"/>
                </a:lnTo>
                <a:lnTo>
                  <a:pt x="0" y="1497220"/>
                </a:lnTo>
                <a:lnTo>
                  <a:pt x="8879" y="1497220"/>
                </a:lnTo>
                <a:cubicBezTo>
                  <a:pt x="14343" y="1506683"/>
                  <a:pt x="24723" y="1512168"/>
                  <a:pt x="36383" y="1512168"/>
                </a:cubicBezTo>
                <a:lnTo>
                  <a:pt x="395665" y="1512168"/>
                </a:lnTo>
                <a:cubicBezTo>
                  <a:pt x="407326" y="1512168"/>
                  <a:pt x="417705" y="1506683"/>
                  <a:pt x="423170" y="1497220"/>
                </a:cubicBezTo>
                <a:lnTo>
                  <a:pt x="864096" y="1497220"/>
                </a:lnTo>
                <a:close/>
              </a:path>
            </a:pathLst>
          </a:custGeom>
          <a:solidFill>
            <a:srgbClr val="73B33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9" name="五边形 22"/>
          <p:cNvSpPr/>
          <p:nvPr/>
        </p:nvSpPr>
        <p:spPr>
          <a:xfrm rot="16200000" flipV="1">
            <a:off x="7308850" y="1990726"/>
            <a:ext cx="966787" cy="1128712"/>
          </a:xfrm>
          <a:custGeom>
            <a:avLst/>
            <a:gdLst/>
            <a:ahLst/>
            <a:cxnLst/>
            <a:rect l="l" t="t" r="r" b="b"/>
            <a:pathLst>
              <a:path w="1296144" h="1512168">
                <a:moveTo>
                  <a:pt x="1296144" y="1065172"/>
                </a:moveTo>
                <a:lnTo>
                  <a:pt x="864096" y="633124"/>
                </a:lnTo>
                <a:lnTo>
                  <a:pt x="432048" y="633124"/>
                </a:lnTo>
                <a:lnTo>
                  <a:pt x="432048" y="36383"/>
                </a:lnTo>
                <a:cubicBezTo>
                  <a:pt x="432048" y="16289"/>
                  <a:pt x="415759" y="0"/>
                  <a:pt x="395665" y="0"/>
                </a:cubicBezTo>
                <a:lnTo>
                  <a:pt x="36383" y="0"/>
                </a:lnTo>
                <a:cubicBezTo>
                  <a:pt x="16289" y="0"/>
                  <a:pt x="0" y="16289"/>
                  <a:pt x="0" y="36383"/>
                </a:cubicBezTo>
                <a:lnTo>
                  <a:pt x="0" y="633124"/>
                </a:lnTo>
                <a:lnTo>
                  <a:pt x="0" y="1475785"/>
                </a:lnTo>
                <a:lnTo>
                  <a:pt x="0" y="1497220"/>
                </a:lnTo>
                <a:lnTo>
                  <a:pt x="8879" y="1497220"/>
                </a:lnTo>
                <a:cubicBezTo>
                  <a:pt x="14343" y="1506683"/>
                  <a:pt x="24723" y="1512168"/>
                  <a:pt x="36383" y="1512168"/>
                </a:cubicBezTo>
                <a:lnTo>
                  <a:pt x="395665" y="1512168"/>
                </a:lnTo>
                <a:cubicBezTo>
                  <a:pt x="407326" y="1512168"/>
                  <a:pt x="417705" y="1506683"/>
                  <a:pt x="423170" y="1497220"/>
                </a:cubicBezTo>
                <a:lnTo>
                  <a:pt x="864096" y="1497220"/>
                </a:lnTo>
                <a:close/>
              </a:path>
            </a:pathLst>
          </a:custGeom>
          <a:solidFill>
            <a:srgbClr val="73B33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0" name="矩形 15"/>
          <p:cNvSpPr>
            <a:spLocks noChangeArrowheads="1"/>
          </p:cNvSpPr>
          <p:nvPr/>
        </p:nvSpPr>
        <p:spPr bwMode="auto">
          <a:xfrm>
            <a:off x="749839" y="2636912"/>
            <a:ext cx="127310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dirty="0" smtClean="0">
                <a:latin typeface="+mn-ea"/>
                <a:ea typeface="+mn-ea"/>
              </a:rPr>
              <a:t>2015.12</a:t>
            </a:r>
            <a:endParaRPr lang="zh-CN" altLang="en-US" sz="2400" b="1" dirty="0" smtClean="0">
              <a:latin typeface="+mn-ea"/>
              <a:ea typeface="+mn-ea"/>
            </a:endParaRPr>
          </a:p>
        </p:txBody>
      </p:sp>
      <p:sp>
        <p:nvSpPr>
          <p:cNvPr id="21" name="矩形 15"/>
          <p:cNvSpPr>
            <a:spLocks noChangeArrowheads="1"/>
          </p:cNvSpPr>
          <p:nvPr/>
        </p:nvSpPr>
        <p:spPr bwMode="auto">
          <a:xfrm>
            <a:off x="2915816" y="2636912"/>
            <a:ext cx="111761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dirty="0" smtClean="0">
                <a:latin typeface="+mn-ea"/>
                <a:ea typeface="+mn-ea"/>
              </a:rPr>
              <a:t>2016.1</a:t>
            </a:r>
            <a:endParaRPr lang="zh-CN" altLang="en-US" sz="2400" b="1" dirty="0" smtClean="0">
              <a:latin typeface="+mn-ea"/>
              <a:ea typeface="+mn-ea"/>
            </a:endParaRPr>
          </a:p>
        </p:txBody>
      </p:sp>
      <p:sp>
        <p:nvSpPr>
          <p:cNvPr id="22" name="矩形 15"/>
          <p:cNvSpPr>
            <a:spLocks noChangeArrowheads="1"/>
          </p:cNvSpPr>
          <p:nvPr/>
        </p:nvSpPr>
        <p:spPr bwMode="auto">
          <a:xfrm>
            <a:off x="4874674" y="2636912"/>
            <a:ext cx="156966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dirty="0" smtClean="0">
                <a:latin typeface="+mn-ea"/>
                <a:ea typeface="+mn-ea"/>
              </a:rPr>
              <a:t>2016.1—6</a:t>
            </a:r>
            <a:endParaRPr lang="zh-CN" altLang="en-US" sz="2400" b="1" dirty="0" smtClean="0">
              <a:latin typeface="+mn-ea"/>
              <a:ea typeface="+mn-ea"/>
            </a:endParaRPr>
          </a:p>
        </p:txBody>
      </p:sp>
      <p:sp>
        <p:nvSpPr>
          <p:cNvPr id="23" name="矩形 15"/>
          <p:cNvSpPr>
            <a:spLocks noChangeArrowheads="1"/>
          </p:cNvSpPr>
          <p:nvPr/>
        </p:nvSpPr>
        <p:spPr bwMode="auto">
          <a:xfrm>
            <a:off x="7241104" y="2636912"/>
            <a:ext cx="110799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dirty="0" smtClean="0">
                <a:latin typeface="+mn-ea"/>
                <a:ea typeface="+mn-ea"/>
              </a:rPr>
              <a:t>2016.6</a:t>
            </a:r>
            <a:endParaRPr lang="zh-CN" altLang="en-US" sz="2400" b="1" dirty="0" smtClean="0">
              <a:latin typeface="+mn-ea"/>
              <a:ea typeface="+mn-ea"/>
            </a:endParaRPr>
          </a:p>
        </p:txBody>
      </p:sp>
      <p:sp>
        <p:nvSpPr>
          <p:cNvPr id="24" name="矩形 15"/>
          <p:cNvSpPr>
            <a:spLocks noChangeArrowheads="1"/>
          </p:cNvSpPr>
          <p:nvPr/>
        </p:nvSpPr>
        <p:spPr bwMode="auto">
          <a:xfrm>
            <a:off x="251520" y="4523636"/>
            <a:ext cx="889248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 smtClean="0">
                <a:latin typeface="华文楷体" pitchFamily="2" charset="-122"/>
                <a:ea typeface="华文楷体" pitchFamily="2" charset="-122"/>
              </a:rPr>
              <a:t>注：</a:t>
            </a:r>
            <a:r>
              <a:rPr lang="en-US" altLang="zh-CN" sz="2400" b="1" dirty="0" smtClean="0">
                <a:latin typeface="华文楷体" pitchFamily="2" charset="-122"/>
                <a:ea typeface="华文楷体" pitchFamily="2" charset="-122"/>
              </a:rPr>
              <a:t>1</a:t>
            </a:r>
            <a:r>
              <a:rPr lang="zh-CN" altLang="en-US" sz="2400" b="1" dirty="0" smtClean="0">
                <a:latin typeface="华文楷体" pitchFamily="2" charset="-122"/>
                <a:ea typeface="华文楷体" pitchFamily="2" charset="-122"/>
              </a:rPr>
              <a:t>、</a:t>
            </a:r>
            <a:r>
              <a:rPr lang="en-US" altLang="zh-CN" sz="2400" b="1" dirty="0" smtClean="0">
                <a:latin typeface="华文楷体" pitchFamily="2" charset="-122"/>
                <a:ea typeface="华文楷体" pitchFamily="2" charset="-122"/>
              </a:rPr>
              <a:t>2016</a:t>
            </a:r>
            <a:r>
              <a:rPr lang="zh-CN" altLang="en-US" sz="2400" b="1" dirty="0" smtClean="0">
                <a:latin typeface="华文楷体" pitchFamily="2" charset="-122"/>
                <a:ea typeface="华文楷体" pitchFamily="2" charset="-122"/>
              </a:rPr>
              <a:t>年年会上公布结果，各馆暑假前完成。</a:t>
            </a:r>
            <a:endParaRPr lang="en-US" altLang="zh-CN" sz="2400" b="1" dirty="0" smtClean="0">
              <a:latin typeface="华文楷体" pitchFamily="2" charset="-122"/>
              <a:ea typeface="华文楷体" pitchFamily="2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dirty="0" smtClean="0">
                <a:latin typeface="华文楷体" pitchFamily="2" charset="-122"/>
                <a:ea typeface="华文楷体" pitchFamily="2" charset="-122"/>
              </a:rPr>
              <a:t>        2</a:t>
            </a:r>
            <a:r>
              <a:rPr lang="zh-CN" altLang="en-US" sz="2400" b="1" dirty="0" smtClean="0">
                <a:latin typeface="华文楷体" pitchFamily="2" charset="-122"/>
                <a:ea typeface="华文楷体" pitchFamily="2" charset="-122"/>
              </a:rPr>
              <a:t>、</a:t>
            </a:r>
            <a:r>
              <a:rPr lang="en-US" altLang="zh-CN" sz="2400" b="1" dirty="0" smtClean="0">
                <a:latin typeface="华文楷体" pitchFamily="2" charset="-122"/>
                <a:ea typeface="华文楷体" pitchFamily="2" charset="-122"/>
              </a:rPr>
              <a:t>9</a:t>
            </a:r>
            <a:r>
              <a:rPr lang="zh-CN" altLang="en-US" sz="2400" b="1" dirty="0" smtClean="0">
                <a:latin typeface="华文楷体" pitchFamily="2" charset="-122"/>
                <a:ea typeface="华文楷体" pitchFamily="2" charset="-122"/>
              </a:rPr>
              <a:t>月开学，各校园网站公布书单；</a:t>
            </a:r>
            <a:endParaRPr lang="en-US" altLang="zh-CN" sz="2400" b="1" dirty="0" smtClean="0">
              <a:latin typeface="华文楷体" pitchFamily="2" charset="-122"/>
              <a:ea typeface="华文楷体" pitchFamily="2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dirty="0" smtClean="0">
                <a:latin typeface="华文楷体" pitchFamily="2" charset="-122"/>
                <a:ea typeface="华文楷体" pitchFamily="2" charset="-122"/>
              </a:rPr>
              <a:t>        3</a:t>
            </a:r>
            <a:r>
              <a:rPr lang="zh-CN" altLang="en-US" sz="2400" b="1" dirty="0" smtClean="0">
                <a:latin typeface="华文楷体" pitchFamily="2" charset="-122"/>
                <a:ea typeface="华文楷体" pitchFamily="2" charset="-122"/>
              </a:rPr>
              <a:t>、为图书馆采访工作人员提供参考资料；</a:t>
            </a:r>
            <a:endParaRPr lang="en-US" altLang="zh-CN" sz="2400" b="1" dirty="0" smtClean="0">
              <a:latin typeface="华文楷体" pitchFamily="2" charset="-122"/>
              <a:ea typeface="华文楷体" pitchFamily="2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dirty="0" smtClean="0">
                <a:latin typeface="华文楷体" pitchFamily="2" charset="-122"/>
                <a:ea typeface="华文楷体" pitchFamily="2" charset="-122"/>
              </a:rPr>
              <a:t>        4</a:t>
            </a:r>
            <a:r>
              <a:rPr lang="zh-CN" altLang="en-US" sz="2400" b="1" dirty="0" smtClean="0">
                <a:latin typeface="华文楷体" pitchFamily="2" charset="-122"/>
                <a:ea typeface="华文楷体" pitchFamily="2" charset="-122"/>
              </a:rPr>
              <a:t>、各馆也可利用“上榜书单”进行阅读推广活动。</a:t>
            </a:r>
            <a:endParaRPr lang="en-US" altLang="zh-CN" sz="2400" b="1" dirty="0" smtClean="0">
              <a:latin typeface="华文楷体" pitchFamily="2" charset="-122"/>
              <a:ea typeface="华文楷体" pitchFamily="2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dirty="0" smtClean="0">
                <a:latin typeface="华文楷体" pitchFamily="2" charset="-122"/>
                <a:ea typeface="华文楷体" pitchFamily="2" charset="-122"/>
              </a:rPr>
              <a:t>            </a:t>
            </a:r>
            <a:r>
              <a:rPr lang="zh-CN" altLang="en-US" sz="24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（分享阅读、“上榜书单”展示板等 ）</a:t>
            </a:r>
            <a:r>
              <a:rPr lang="zh-CN" altLang="en-US" sz="24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        </a:t>
            </a:r>
            <a:endParaRPr lang="en-US" altLang="zh-CN" sz="2400" b="1" dirty="0" smtClean="0">
              <a:latin typeface="华文楷体" pitchFamily="2" charset="-122"/>
              <a:ea typeface="华文楷体" pitchFamily="2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3"/>
          <p:cNvSpPr>
            <a:spLocks noChangeArrowheads="1"/>
          </p:cNvSpPr>
          <p:nvPr/>
        </p:nvSpPr>
        <p:spPr bwMode="auto">
          <a:xfrm>
            <a:off x="611560" y="908720"/>
            <a:ext cx="7632848" cy="5586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 smtClean="0">
                <a:latin typeface="华文楷体" pitchFamily="2" charset="-122"/>
                <a:ea typeface="华文楷体" pitchFamily="2" charset="-122"/>
              </a:rPr>
              <a:t>       </a:t>
            </a:r>
            <a:r>
              <a:rPr lang="zh-CN" altLang="en-US" sz="2600" dirty="0" smtClean="0">
                <a:latin typeface="华文楷体" pitchFamily="2" charset="-122"/>
                <a:ea typeface="华文楷体" pitchFamily="2" charset="-122"/>
              </a:rPr>
              <a:t>“在一个无限选择的时代，统治一切的不是内容，而是寻找内容的方式。我们正在离开信息时代，迈入推荐时代。今天，信息唾手可得，你实际上是踩着信息走路的</a:t>
            </a:r>
            <a:r>
              <a:rPr lang="en-US" altLang="zh-CN" sz="2600" dirty="0" smtClean="0">
                <a:latin typeface="华文楷体" pitchFamily="2" charset="-122"/>
                <a:ea typeface="华文楷体" pitchFamily="2" charset="-122"/>
              </a:rPr>
              <a:t>……</a:t>
            </a:r>
            <a:r>
              <a:rPr lang="zh-CN" altLang="en-US" sz="2600" dirty="0" smtClean="0">
                <a:latin typeface="华文楷体" pitchFamily="2" charset="-122"/>
                <a:ea typeface="华文楷体" pitchFamily="2" charset="-122"/>
              </a:rPr>
              <a:t>，别人的推荐成了穿过信息丛林的捷径”。</a:t>
            </a:r>
            <a:r>
              <a:rPr lang="en-US" altLang="zh-CN" sz="2600" dirty="0" smtClean="0">
                <a:latin typeface="华文楷体" pitchFamily="2" charset="-122"/>
                <a:ea typeface="华文楷体" pitchFamily="2" charset="-122"/>
              </a:rPr>
              <a:t>  </a:t>
            </a:r>
          </a:p>
          <a:p>
            <a:pPr>
              <a:lnSpc>
                <a:spcPct val="150000"/>
              </a:lnSpc>
            </a:pPr>
            <a:r>
              <a:rPr lang="en-US" altLang="zh-CN" sz="2600" dirty="0" smtClean="0">
                <a:latin typeface="华文楷体" pitchFamily="2" charset="-122"/>
                <a:ea typeface="华文楷体" pitchFamily="2" charset="-122"/>
              </a:rPr>
              <a:t>                                             ——</a:t>
            </a:r>
            <a:r>
              <a:rPr lang="zh-CN" altLang="en-US" sz="2600" dirty="0" smtClean="0">
                <a:latin typeface="华文楷体" pitchFamily="2" charset="-122"/>
                <a:ea typeface="华文楷体" pitchFamily="2" charset="-122"/>
              </a:rPr>
              <a:t>克里斯</a:t>
            </a:r>
            <a:r>
              <a:rPr lang="en-US" altLang="zh-CN" sz="2600" dirty="0" smtClean="0">
                <a:latin typeface="华文楷体" pitchFamily="2" charset="-122"/>
                <a:ea typeface="华文楷体" pitchFamily="2" charset="-122"/>
              </a:rPr>
              <a:t>.</a:t>
            </a:r>
            <a:r>
              <a:rPr lang="zh-CN" altLang="en-US" sz="2600" dirty="0" smtClean="0">
                <a:latin typeface="华文楷体" pitchFamily="2" charset="-122"/>
                <a:ea typeface="华文楷体" pitchFamily="2" charset="-122"/>
              </a:rPr>
              <a:t>安德森</a:t>
            </a:r>
            <a:endParaRPr lang="en-US" altLang="zh-CN" sz="26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200" i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       </a:t>
            </a:r>
            <a:r>
              <a:rPr lang="zh-CN" altLang="en-US" sz="3200" b="1" i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让推荐引导阅读！感谢聆听！</a:t>
            </a:r>
            <a:endParaRPr lang="en-US" altLang="zh-CN" sz="3200" b="1" i="1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2400" b="1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zh-CN" altLang="en-US" sz="24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培训大使</a:t>
            </a:r>
            <a:r>
              <a:rPr lang="en-US" altLang="zh-CN" sz="24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QQ</a:t>
            </a:r>
            <a:r>
              <a:rPr lang="zh-CN" altLang="en-US" sz="24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群号：</a:t>
            </a:r>
            <a:r>
              <a:rPr lang="en-US" altLang="zh-CN" sz="24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109113581</a:t>
            </a:r>
            <a:r>
              <a:rPr lang="zh-CN" altLang="en-US" sz="24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；欢迎入群讨论交流！）</a:t>
            </a:r>
            <a:endParaRPr lang="en-US" altLang="zh-CN" sz="2400" b="1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           </a:t>
            </a:r>
            <a:r>
              <a:rPr lang="zh-CN" altLang="en-US" sz="24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联系邮箱：</a:t>
            </a:r>
            <a:r>
              <a:rPr lang="en-US" altLang="zh-CN" sz="24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  <a:hlinkClick r:id="rId2"/>
              </a:rPr>
              <a:t>tsg019@cau.edu.cn</a:t>
            </a:r>
            <a:endParaRPr lang="en-US" altLang="zh-CN" sz="3200" b="1" i="1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3" name="矩形 6"/>
          <p:cNvSpPr>
            <a:spLocks noChangeArrowheads="1"/>
          </p:cNvSpPr>
          <p:nvPr/>
        </p:nvSpPr>
        <p:spPr bwMode="auto">
          <a:xfrm>
            <a:off x="572845" y="476672"/>
            <a:ext cx="90281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800" dirty="0" smtClean="0">
                <a:latin typeface="微软雅黑" pitchFamily="34" charset="-122"/>
                <a:ea typeface="微软雅黑" pitchFamily="34" charset="-122"/>
              </a:rPr>
              <a:t>结语</a:t>
            </a:r>
            <a:endParaRPr lang="zh-CN" altLang="en-US" sz="2800" dirty="0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8"/>
          <p:cNvSpPr>
            <a:spLocks noChangeArrowheads="1"/>
          </p:cNvSpPr>
          <p:nvPr/>
        </p:nvSpPr>
        <p:spPr bwMode="auto">
          <a:xfrm>
            <a:off x="3500438" y="1739900"/>
            <a:ext cx="2714625" cy="538163"/>
          </a:xfrm>
          <a:prstGeom prst="rect">
            <a:avLst/>
          </a:prstGeom>
          <a:solidFill>
            <a:srgbClr val="73B33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>
              <a:latin typeface="方正兰亭超细黑简体"/>
              <a:ea typeface="方正兰亭超细黑简体"/>
              <a:cs typeface="方正兰亭超细黑简体"/>
            </a:endParaRPr>
          </a:p>
        </p:txBody>
      </p:sp>
      <p:sp>
        <p:nvSpPr>
          <p:cNvPr id="3075" name="矩形 11"/>
          <p:cNvSpPr>
            <a:spLocks noChangeArrowheads="1"/>
          </p:cNvSpPr>
          <p:nvPr/>
        </p:nvSpPr>
        <p:spPr bwMode="auto">
          <a:xfrm>
            <a:off x="3441386" y="1700808"/>
            <a:ext cx="405880" cy="609398"/>
          </a:xfrm>
          <a:prstGeom prst="rect">
            <a:avLst/>
          </a:prstGeom>
          <a:solidFill>
            <a:srgbClr val="C8C6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800" dirty="0" smtClean="0">
                <a:latin typeface="华文楷体" pitchFamily="2" charset="-122"/>
                <a:ea typeface="华文楷体" pitchFamily="2" charset="-122"/>
              </a:rPr>
              <a:t>1</a:t>
            </a:r>
            <a:endParaRPr lang="zh-CN" altLang="en-US" sz="2800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3076" name="Rectangle 108"/>
          <p:cNvSpPr>
            <a:spLocks noChangeArrowheads="1"/>
          </p:cNvSpPr>
          <p:nvPr/>
        </p:nvSpPr>
        <p:spPr bwMode="auto">
          <a:xfrm>
            <a:off x="3500438" y="2597150"/>
            <a:ext cx="2714625" cy="538163"/>
          </a:xfrm>
          <a:prstGeom prst="rect">
            <a:avLst/>
          </a:prstGeom>
          <a:solidFill>
            <a:srgbClr val="73B33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 dirty="0">
              <a:solidFill>
                <a:srgbClr val="93634C"/>
              </a:solidFill>
              <a:latin typeface="方正兰亭超细黑简体"/>
              <a:ea typeface="方正兰亭超细黑简体"/>
              <a:cs typeface="方正兰亭超细黑简体"/>
            </a:endParaRPr>
          </a:p>
        </p:txBody>
      </p:sp>
      <p:sp>
        <p:nvSpPr>
          <p:cNvPr id="3077" name="矩形 13"/>
          <p:cNvSpPr>
            <a:spLocks noChangeArrowheads="1"/>
          </p:cNvSpPr>
          <p:nvPr/>
        </p:nvSpPr>
        <p:spPr bwMode="auto">
          <a:xfrm>
            <a:off x="3419873" y="2564904"/>
            <a:ext cx="415012" cy="609398"/>
          </a:xfrm>
          <a:prstGeom prst="rect">
            <a:avLst/>
          </a:prstGeom>
          <a:solidFill>
            <a:srgbClr val="C8C6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800" dirty="0" smtClean="0">
                <a:latin typeface="华文楷体" pitchFamily="2" charset="-122"/>
                <a:ea typeface="华文楷体" pitchFamily="2" charset="-122"/>
              </a:rPr>
              <a:t>2</a:t>
            </a:r>
            <a:endParaRPr lang="zh-CN" altLang="en-US" sz="2800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3078" name="Rectangle 108"/>
          <p:cNvSpPr>
            <a:spLocks noChangeArrowheads="1"/>
          </p:cNvSpPr>
          <p:nvPr/>
        </p:nvSpPr>
        <p:spPr bwMode="auto">
          <a:xfrm>
            <a:off x="3563888" y="3429000"/>
            <a:ext cx="2714625" cy="539750"/>
          </a:xfrm>
          <a:prstGeom prst="rect">
            <a:avLst/>
          </a:prstGeom>
          <a:solidFill>
            <a:srgbClr val="73B33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>
              <a:latin typeface="方正兰亭超细黑简体"/>
              <a:ea typeface="方正兰亭超细黑简体"/>
              <a:cs typeface="方正兰亭超细黑简体"/>
            </a:endParaRPr>
          </a:p>
        </p:txBody>
      </p:sp>
      <p:sp>
        <p:nvSpPr>
          <p:cNvPr id="3079" name="矩形 15"/>
          <p:cNvSpPr>
            <a:spLocks noChangeArrowheads="1"/>
          </p:cNvSpPr>
          <p:nvPr/>
        </p:nvSpPr>
        <p:spPr bwMode="auto">
          <a:xfrm>
            <a:off x="3419872" y="3395666"/>
            <a:ext cx="405880" cy="609398"/>
          </a:xfrm>
          <a:prstGeom prst="rect">
            <a:avLst/>
          </a:prstGeom>
          <a:solidFill>
            <a:srgbClr val="C8C6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800" dirty="0" smtClean="0">
                <a:latin typeface="华文楷体" pitchFamily="2" charset="-122"/>
                <a:ea typeface="华文楷体" pitchFamily="2" charset="-122"/>
              </a:rPr>
              <a:t>3</a:t>
            </a:r>
            <a:endParaRPr lang="zh-CN" altLang="en-US" sz="2800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3080" name="Rectangle 108"/>
          <p:cNvSpPr>
            <a:spLocks noChangeArrowheads="1"/>
          </p:cNvSpPr>
          <p:nvPr/>
        </p:nvSpPr>
        <p:spPr bwMode="auto">
          <a:xfrm>
            <a:off x="3500438" y="4311650"/>
            <a:ext cx="2714625" cy="538163"/>
          </a:xfrm>
          <a:prstGeom prst="rect">
            <a:avLst/>
          </a:prstGeom>
          <a:solidFill>
            <a:srgbClr val="73B33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>
              <a:latin typeface="方正兰亭超细黑简体"/>
              <a:ea typeface="方正兰亭超细黑简体"/>
              <a:cs typeface="方正兰亭超细黑简体"/>
            </a:endParaRPr>
          </a:p>
        </p:txBody>
      </p:sp>
      <p:sp>
        <p:nvSpPr>
          <p:cNvPr id="3081" name="矩形 17"/>
          <p:cNvSpPr>
            <a:spLocks noChangeArrowheads="1"/>
          </p:cNvSpPr>
          <p:nvPr/>
        </p:nvSpPr>
        <p:spPr bwMode="auto">
          <a:xfrm>
            <a:off x="3419873" y="4293096"/>
            <a:ext cx="415012" cy="609398"/>
          </a:xfrm>
          <a:prstGeom prst="rect">
            <a:avLst/>
          </a:prstGeom>
          <a:solidFill>
            <a:srgbClr val="C8C6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800" dirty="0" smtClean="0">
                <a:latin typeface="华文楷体" pitchFamily="2" charset="-122"/>
                <a:ea typeface="华文楷体" pitchFamily="2" charset="-122"/>
              </a:rPr>
              <a:t>4</a:t>
            </a:r>
            <a:endParaRPr lang="zh-CN" altLang="en-US" sz="2800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3082" name="TextBox 5" hidden="1"/>
          <p:cNvSpPr txBox="1">
            <a:spLocks noChangeArrowheads="1"/>
          </p:cNvSpPr>
          <p:nvPr/>
        </p:nvSpPr>
        <p:spPr bwMode="auto">
          <a:xfrm>
            <a:off x="1939925" y="1954213"/>
            <a:ext cx="19431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itchFamily="34" charset="-122"/>
                <a:ea typeface="微软雅黑" pitchFamily="34" charset="-122"/>
              </a:rPr>
              <a:t>点击添加文本</a:t>
            </a:r>
          </a:p>
        </p:txBody>
      </p:sp>
      <p:sp>
        <p:nvSpPr>
          <p:cNvPr id="3083" name="矩形 6" hidden="1"/>
          <p:cNvSpPr>
            <a:spLocks noChangeArrowheads="1"/>
          </p:cNvSpPr>
          <p:nvPr/>
        </p:nvSpPr>
        <p:spPr bwMode="auto">
          <a:xfrm>
            <a:off x="1939925" y="3025775"/>
            <a:ext cx="14716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itchFamily="34" charset="-122"/>
                <a:ea typeface="微软雅黑" pitchFamily="34" charset="-122"/>
              </a:rPr>
              <a:t>点击添加文本</a:t>
            </a:r>
          </a:p>
        </p:txBody>
      </p:sp>
      <p:sp>
        <p:nvSpPr>
          <p:cNvPr id="3084" name="矩形 7" hidden="1"/>
          <p:cNvSpPr>
            <a:spLocks noChangeArrowheads="1"/>
          </p:cNvSpPr>
          <p:nvPr/>
        </p:nvSpPr>
        <p:spPr bwMode="auto">
          <a:xfrm>
            <a:off x="2011363" y="4240213"/>
            <a:ext cx="14716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itchFamily="34" charset="-122"/>
                <a:ea typeface="微软雅黑" pitchFamily="34" charset="-122"/>
              </a:rPr>
              <a:t>点击添加文本</a:t>
            </a:r>
          </a:p>
        </p:txBody>
      </p:sp>
      <p:sp>
        <p:nvSpPr>
          <p:cNvPr id="3085" name="矩形 8" hidden="1"/>
          <p:cNvSpPr>
            <a:spLocks noChangeArrowheads="1"/>
          </p:cNvSpPr>
          <p:nvPr/>
        </p:nvSpPr>
        <p:spPr bwMode="auto">
          <a:xfrm>
            <a:off x="2011363" y="5526088"/>
            <a:ext cx="14716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itchFamily="34" charset="-122"/>
                <a:ea typeface="微软雅黑" pitchFamily="34" charset="-122"/>
              </a:rPr>
              <a:t>点击添加文本</a:t>
            </a:r>
          </a:p>
        </p:txBody>
      </p:sp>
      <p:sp>
        <p:nvSpPr>
          <p:cNvPr id="3086" name="TextBox 12"/>
          <p:cNvSpPr txBox="1">
            <a:spLocks noChangeArrowheads="1"/>
          </p:cNvSpPr>
          <p:nvPr/>
        </p:nvSpPr>
        <p:spPr bwMode="auto">
          <a:xfrm>
            <a:off x="500063" y="500063"/>
            <a:ext cx="198370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2800" dirty="0" smtClean="0">
                <a:latin typeface="微软雅黑" pitchFamily="34" charset="-122"/>
                <a:ea typeface="微软雅黑" pitchFamily="34" charset="-122"/>
              </a:rPr>
              <a:t>报告内容</a:t>
            </a:r>
            <a:endParaRPr lang="zh-CN" altLang="en-US" sz="28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087" name="矩形 20"/>
          <p:cNvSpPr>
            <a:spLocks noChangeArrowheads="1"/>
          </p:cNvSpPr>
          <p:nvPr/>
        </p:nvSpPr>
        <p:spPr bwMode="auto">
          <a:xfrm>
            <a:off x="4067944" y="3429000"/>
            <a:ext cx="198002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800" dirty="0" smtClean="0">
                <a:latin typeface="华文楷体" pitchFamily="2" charset="-122"/>
                <a:ea typeface="华文楷体" pitchFamily="2" charset="-122"/>
              </a:rPr>
              <a:t>规则、方式</a:t>
            </a:r>
            <a:endParaRPr lang="zh-CN" altLang="en-US" sz="2800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3088" name="矩形 22"/>
          <p:cNvSpPr>
            <a:spLocks noChangeArrowheads="1"/>
          </p:cNvSpPr>
          <p:nvPr/>
        </p:nvSpPr>
        <p:spPr bwMode="auto">
          <a:xfrm>
            <a:off x="4067944" y="4365104"/>
            <a:ext cx="15311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800" dirty="0" smtClean="0">
                <a:latin typeface="华文楷体" pitchFamily="2" charset="-122"/>
                <a:ea typeface="华文楷体" pitchFamily="2" charset="-122"/>
              </a:rPr>
              <a:t>进       度</a:t>
            </a:r>
            <a:endParaRPr lang="zh-CN" altLang="en-US" sz="2800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3089" name="矩形 20"/>
          <p:cNvSpPr>
            <a:spLocks noChangeArrowheads="1"/>
          </p:cNvSpPr>
          <p:nvPr/>
        </p:nvSpPr>
        <p:spPr bwMode="auto">
          <a:xfrm>
            <a:off x="4067944" y="1772816"/>
            <a:ext cx="15311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800" dirty="0" smtClean="0">
                <a:latin typeface="华文楷体" pitchFamily="2" charset="-122"/>
                <a:ea typeface="华文楷体" pitchFamily="2" charset="-122"/>
              </a:rPr>
              <a:t>目       标</a:t>
            </a:r>
            <a:endParaRPr lang="zh-CN" altLang="en-US" sz="2800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3090" name="矩形 22"/>
          <p:cNvSpPr>
            <a:spLocks noChangeArrowheads="1"/>
          </p:cNvSpPr>
          <p:nvPr/>
        </p:nvSpPr>
        <p:spPr bwMode="auto">
          <a:xfrm>
            <a:off x="4067944" y="2617748"/>
            <a:ext cx="15311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800" dirty="0" smtClean="0">
                <a:latin typeface="华文楷体" pitchFamily="2" charset="-122"/>
                <a:ea typeface="华文楷体" pitchFamily="2" charset="-122"/>
              </a:rPr>
              <a:t>内       容</a:t>
            </a:r>
            <a:endParaRPr lang="zh-CN" altLang="en-US" sz="2800" dirty="0">
              <a:latin typeface="华文楷体" pitchFamily="2" charset="-122"/>
              <a:ea typeface="华文楷体" pitchFamily="2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5" hidden="1"/>
          <p:cNvSpPr txBox="1">
            <a:spLocks noChangeArrowheads="1"/>
          </p:cNvSpPr>
          <p:nvPr/>
        </p:nvSpPr>
        <p:spPr bwMode="auto">
          <a:xfrm>
            <a:off x="1939925" y="1954213"/>
            <a:ext cx="19431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itchFamily="34" charset="-122"/>
                <a:ea typeface="微软雅黑" pitchFamily="34" charset="-122"/>
              </a:rPr>
              <a:t>点击添加文本</a:t>
            </a:r>
          </a:p>
        </p:txBody>
      </p:sp>
      <p:sp>
        <p:nvSpPr>
          <p:cNvPr id="5123" name="矩形 6" hidden="1"/>
          <p:cNvSpPr>
            <a:spLocks noChangeArrowheads="1"/>
          </p:cNvSpPr>
          <p:nvPr/>
        </p:nvSpPr>
        <p:spPr bwMode="auto">
          <a:xfrm>
            <a:off x="1939925" y="3025775"/>
            <a:ext cx="14716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itchFamily="34" charset="-122"/>
                <a:ea typeface="微软雅黑" pitchFamily="34" charset="-122"/>
              </a:rPr>
              <a:t>点击添加文本</a:t>
            </a:r>
          </a:p>
        </p:txBody>
      </p:sp>
      <p:sp>
        <p:nvSpPr>
          <p:cNvPr id="5124" name="矩形 7" hidden="1"/>
          <p:cNvSpPr>
            <a:spLocks noChangeArrowheads="1"/>
          </p:cNvSpPr>
          <p:nvPr/>
        </p:nvSpPr>
        <p:spPr bwMode="auto">
          <a:xfrm>
            <a:off x="2011363" y="4240213"/>
            <a:ext cx="14716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itchFamily="34" charset="-122"/>
                <a:ea typeface="微软雅黑" pitchFamily="34" charset="-122"/>
              </a:rPr>
              <a:t>点击添加文本</a:t>
            </a:r>
          </a:p>
        </p:txBody>
      </p:sp>
      <p:sp>
        <p:nvSpPr>
          <p:cNvPr id="5125" name="矩形 8" hidden="1"/>
          <p:cNvSpPr>
            <a:spLocks noChangeArrowheads="1"/>
          </p:cNvSpPr>
          <p:nvPr/>
        </p:nvSpPr>
        <p:spPr bwMode="auto">
          <a:xfrm>
            <a:off x="2011363" y="5526088"/>
            <a:ext cx="14716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itchFamily="34" charset="-122"/>
                <a:ea typeface="微软雅黑" pitchFamily="34" charset="-122"/>
              </a:rPr>
              <a:t>点击添加文本</a:t>
            </a:r>
          </a:p>
        </p:txBody>
      </p:sp>
      <p:sp>
        <p:nvSpPr>
          <p:cNvPr id="12" name="圆角矩形 11"/>
          <p:cNvSpPr/>
          <p:nvPr/>
        </p:nvSpPr>
        <p:spPr bwMode="auto">
          <a:xfrm flipH="1">
            <a:off x="520700" y="1747664"/>
            <a:ext cx="3841750" cy="2401416"/>
          </a:xfrm>
          <a:prstGeom prst="roundRect">
            <a:avLst>
              <a:gd name="adj" fmla="val 1711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5" name="圆角矩形 9"/>
          <p:cNvSpPr/>
          <p:nvPr/>
        </p:nvSpPr>
        <p:spPr bwMode="auto">
          <a:xfrm>
            <a:off x="4837113" y="2965450"/>
            <a:ext cx="3836987" cy="2335758"/>
          </a:xfrm>
          <a:prstGeom prst="roundRect">
            <a:avLst>
              <a:gd name="adj" fmla="val 1711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133" name="矩形 13"/>
          <p:cNvSpPr>
            <a:spLocks noChangeArrowheads="1"/>
          </p:cNvSpPr>
          <p:nvPr/>
        </p:nvSpPr>
        <p:spPr bwMode="auto">
          <a:xfrm>
            <a:off x="539552" y="1807656"/>
            <a:ext cx="388843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616" y="620688"/>
            <a:ext cx="8900384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Box 23"/>
          <p:cNvSpPr txBox="1"/>
          <p:nvPr/>
        </p:nvSpPr>
        <p:spPr>
          <a:xfrm>
            <a:off x="144016" y="356463"/>
            <a:ext cx="8964488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  <a:latin typeface="+mn-ea"/>
                <a:ea typeface="+mn-ea"/>
              </a:rPr>
              <a:t>2013</a:t>
            </a:r>
            <a:r>
              <a:rPr lang="zh-CN" altLang="en-US" sz="2400" b="1" dirty="0" smtClean="0">
                <a:solidFill>
                  <a:srgbClr val="FF0000"/>
                </a:solidFill>
                <a:latin typeface="+mn-ea"/>
                <a:ea typeface="+mn-ea"/>
              </a:rPr>
              <a:t>年</a:t>
            </a:r>
            <a:r>
              <a:rPr lang="en-US" altLang="zh-CN" sz="2400" b="1" dirty="0" smtClean="0">
                <a:solidFill>
                  <a:srgbClr val="FF0000"/>
                </a:solidFill>
                <a:latin typeface="+mn-ea"/>
                <a:ea typeface="+mn-ea"/>
              </a:rPr>
              <a:t>4.23</a:t>
            </a:r>
            <a:r>
              <a:rPr lang="zh-CN" altLang="en-US" sz="2400" b="1" dirty="0" smtClean="0">
                <a:solidFill>
                  <a:srgbClr val="FF0000"/>
                </a:solidFill>
                <a:latin typeface="+mn-ea"/>
                <a:ea typeface="+mn-ea"/>
              </a:rPr>
              <a:t>世界阅读日，央视</a:t>
            </a:r>
            <a:r>
              <a:rPr lang="zh-CN" altLang="en-US" sz="2400" b="1" dirty="0" smtClean="0">
                <a:solidFill>
                  <a:srgbClr val="FF0000"/>
                </a:solidFill>
                <a:latin typeface="+mn-ea"/>
                <a:ea typeface="+mn-ea"/>
              </a:rPr>
              <a:t>举办“中国好书”</a:t>
            </a:r>
            <a:r>
              <a:rPr lang="zh-CN" altLang="en-US" sz="2400" b="1" dirty="0" smtClean="0">
                <a:solidFill>
                  <a:srgbClr val="FF0000"/>
                </a:solidFill>
                <a:latin typeface="+mn-ea"/>
                <a:ea typeface="+mn-ea"/>
              </a:rPr>
              <a:t>推选活动。“为好书寻找读者，为读者发现好书”</a:t>
            </a:r>
            <a:r>
              <a:rPr lang="zh-CN" altLang="en-US" sz="2400" b="1" dirty="0" smtClean="0">
                <a:solidFill>
                  <a:srgbClr val="FF0000"/>
                </a:solidFill>
                <a:latin typeface="+mn-ea"/>
                <a:ea typeface="+mn-ea"/>
              </a:rPr>
              <a:t>，已</a:t>
            </a:r>
            <a:r>
              <a:rPr lang="zh-CN" altLang="en-US" sz="2400" b="1" dirty="0" smtClean="0">
                <a:solidFill>
                  <a:srgbClr val="FF0000"/>
                </a:solidFill>
                <a:latin typeface="+mn-ea"/>
                <a:ea typeface="+mn-ea"/>
              </a:rPr>
              <a:t>连续举办三年。</a:t>
            </a:r>
            <a:endParaRPr lang="zh-CN" altLang="en-US" sz="24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5" hidden="1"/>
          <p:cNvSpPr txBox="1">
            <a:spLocks noChangeArrowheads="1"/>
          </p:cNvSpPr>
          <p:nvPr/>
        </p:nvSpPr>
        <p:spPr bwMode="auto">
          <a:xfrm>
            <a:off x="1939925" y="1954213"/>
            <a:ext cx="19431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itchFamily="34" charset="-122"/>
                <a:ea typeface="微软雅黑" pitchFamily="34" charset="-122"/>
              </a:rPr>
              <a:t>点击添加文本</a:t>
            </a:r>
          </a:p>
        </p:txBody>
      </p:sp>
      <p:sp>
        <p:nvSpPr>
          <p:cNvPr id="5123" name="矩形 6" hidden="1"/>
          <p:cNvSpPr>
            <a:spLocks noChangeArrowheads="1"/>
          </p:cNvSpPr>
          <p:nvPr/>
        </p:nvSpPr>
        <p:spPr bwMode="auto">
          <a:xfrm>
            <a:off x="1939925" y="3025775"/>
            <a:ext cx="14716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itchFamily="34" charset="-122"/>
                <a:ea typeface="微软雅黑" pitchFamily="34" charset="-122"/>
              </a:rPr>
              <a:t>点击添加文本</a:t>
            </a:r>
          </a:p>
        </p:txBody>
      </p:sp>
      <p:sp>
        <p:nvSpPr>
          <p:cNvPr id="5124" name="矩形 7" hidden="1"/>
          <p:cNvSpPr>
            <a:spLocks noChangeArrowheads="1"/>
          </p:cNvSpPr>
          <p:nvPr/>
        </p:nvSpPr>
        <p:spPr bwMode="auto">
          <a:xfrm>
            <a:off x="2011363" y="4240213"/>
            <a:ext cx="14716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itchFamily="34" charset="-122"/>
                <a:ea typeface="微软雅黑" pitchFamily="34" charset="-122"/>
              </a:rPr>
              <a:t>点击添加文本</a:t>
            </a:r>
          </a:p>
        </p:txBody>
      </p:sp>
      <p:sp>
        <p:nvSpPr>
          <p:cNvPr id="5125" name="矩形 8" hidden="1"/>
          <p:cNvSpPr>
            <a:spLocks noChangeArrowheads="1"/>
          </p:cNvSpPr>
          <p:nvPr/>
        </p:nvSpPr>
        <p:spPr bwMode="auto">
          <a:xfrm>
            <a:off x="2011363" y="5526088"/>
            <a:ext cx="14716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itchFamily="34" charset="-122"/>
                <a:ea typeface="微软雅黑" pitchFamily="34" charset="-122"/>
              </a:rPr>
              <a:t>点击添加文本</a:t>
            </a:r>
          </a:p>
        </p:txBody>
      </p:sp>
      <p:sp>
        <p:nvSpPr>
          <p:cNvPr id="12" name="圆角矩形 11"/>
          <p:cNvSpPr/>
          <p:nvPr/>
        </p:nvSpPr>
        <p:spPr bwMode="auto">
          <a:xfrm flipH="1">
            <a:off x="520700" y="1747664"/>
            <a:ext cx="3841750" cy="2401416"/>
          </a:xfrm>
          <a:prstGeom prst="roundRect">
            <a:avLst>
              <a:gd name="adj" fmla="val 1711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5" name="圆角矩形 9"/>
          <p:cNvSpPr/>
          <p:nvPr/>
        </p:nvSpPr>
        <p:spPr bwMode="auto">
          <a:xfrm>
            <a:off x="4837113" y="2965450"/>
            <a:ext cx="3836987" cy="2335758"/>
          </a:xfrm>
          <a:prstGeom prst="roundRect">
            <a:avLst>
              <a:gd name="adj" fmla="val 1711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133" name="矩形 13"/>
          <p:cNvSpPr>
            <a:spLocks noChangeArrowheads="1"/>
          </p:cNvSpPr>
          <p:nvPr/>
        </p:nvSpPr>
        <p:spPr bwMode="auto">
          <a:xfrm>
            <a:off x="539552" y="1807656"/>
            <a:ext cx="388843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4664"/>
            <a:ext cx="8964488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Box 23"/>
          <p:cNvSpPr txBox="1"/>
          <p:nvPr/>
        </p:nvSpPr>
        <p:spPr>
          <a:xfrm>
            <a:off x="179512" y="1196752"/>
            <a:ext cx="8352928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 smtClean="0">
                <a:latin typeface="+mn-ea"/>
                <a:ea typeface="+mn-ea"/>
              </a:rPr>
              <a:t>2015</a:t>
            </a:r>
            <a:r>
              <a:rPr lang="zh-CN" altLang="en-US" sz="2400" b="1" dirty="0" smtClean="0">
                <a:latin typeface="+mn-ea"/>
                <a:ea typeface="+mn-ea"/>
              </a:rPr>
              <a:t>年教育部高校图工委举办“全国高校图书馆阅读推广案例大赛”</a:t>
            </a:r>
            <a:r>
              <a:rPr lang="en-US" altLang="zh-CN" sz="2400" b="1" dirty="0" smtClean="0">
                <a:latin typeface="+mn-ea"/>
                <a:ea typeface="+mn-ea"/>
              </a:rPr>
              <a:t>——</a:t>
            </a:r>
            <a:r>
              <a:rPr lang="zh-CN" altLang="en-US" sz="2400" b="1" dirty="0" smtClean="0">
                <a:solidFill>
                  <a:srgbClr val="FF0000"/>
                </a:solidFill>
                <a:latin typeface="+mn-ea"/>
                <a:ea typeface="+mn-ea"/>
              </a:rPr>
              <a:t>图书馆要重视阅读推广，调动人力与资源，发挥图书馆应该发挥的功能。</a:t>
            </a:r>
            <a:endParaRPr lang="zh-CN" altLang="en-US" sz="24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5" hidden="1"/>
          <p:cNvSpPr txBox="1">
            <a:spLocks noChangeArrowheads="1"/>
          </p:cNvSpPr>
          <p:nvPr/>
        </p:nvSpPr>
        <p:spPr bwMode="auto">
          <a:xfrm>
            <a:off x="1939925" y="1954213"/>
            <a:ext cx="19431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itchFamily="34" charset="-122"/>
                <a:ea typeface="微软雅黑" pitchFamily="34" charset="-122"/>
              </a:rPr>
              <a:t>点击添加文本</a:t>
            </a:r>
          </a:p>
        </p:txBody>
      </p:sp>
      <p:sp>
        <p:nvSpPr>
          <p:cNvPr id="5123" name="矩形 6" hidden="1"/>
          <p:cNvSpPr>
            <a:spLocks noChangeArrowheads="1"/>
          </p:cNvSpPr>
          <p:nvPr/>
        </p:nvSpPr>
        <p:spPr bwMode="auto">
          <a:xfrm>
            <a:off x="1939925" y="3025775"/>
            <a:ext cx="14716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itchFamily="34" charset="-122"/>
                <a:ea typeface="微软雅黑" pitchFamily="34" charset="-122"/>
              </a:rPr>
              <a:t>点击添加文本</a:t>
            </a:r>
          </a:p>
        </p:txBody>
      </p:sp>
      <p:sp>
        <p:nvSpPr>
          <p:cNvPr id="5124" name="矩形 7" hidden="1"/>
          <p:cNvSpPr>
            <a:spLocks noChangeArrowheads="1"/>
          </p:cNvSpPr>
          <p:nvPr/>
        </p:nvSpPr>
        <p:spPr bwMode="auto">
          <a:xfrm>
            <a:off x="2011363" y="4240213"/>
            <a:ext cx="14716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itchFamily="34" charset="-122"/>
                <a:ea typeface="微软雅黑" pitchFamily="34" charset="-122"/>
              </a:rPr>
              <a:t>点击添加文本</a:t>
            </a:r>
          </a:p>
        </p:txBody>
      </p:sp>
      <p:sp>
        <p:nvSpPr>
          <p:cNvPr id="5125" name="矩形 8" hidden="1"/>
          <p:cNvSpPr>
            <a:spLocks noChangeArrowheads="1"/>
          </p:cNvSpPr>
          <p:nvPr/>
        </p:nvSpPr>
        <p:spPr bwMode="auto">
          <a:xfrm>
            <a:off x="2011363" y="5526088"/>
            <a:ext cx="14716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itchFamily="34" charset="-122"/>
                <a:ea typeface="微软雅黑" pitchFamily="34" charset="-122"/>
              </a:rPr>
              <a:t>点击添加文本</a:t>
            </a:r>
          </a:p>
        </p:txBody>
      </p:sp>
      <p:sp>
        <p:nvSpPr>
          <p:cNvPr id="5126" name="矩形 6"/>
          <p:cNvSpPr>
            <a:spLocks noChangeArrowheads="1"/>
          </p:cNvSpPr>
          <p:nvPr/>
        </p:nvSpPr>
        <p:spPr bwMode="auto">
          <a:xfrm>
            <a:off x="357188" y="285750"/>
            <a:ext cx="132600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800" dirty="0" smtClean="0">
                <a:latin typeface="微软雅黑" pitchFamily="34" charset="-122"/>
                <a:ea typeface="微软雅黑" pitchFamily="34" charset="-122"/>
              </a:rPr>
              <a:t>目    标</a:t>
            </a:r>
            <a:endParaRPr lang="zh-CN" altLang="en-US" sz="28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" name="圆角矩形 11"/>
          <p:cNvSpPr/>
          <p:nvPr/>
        </p:nvSpPr>
        <p:spPr bwMode="auto">
          <a:xfrm flipH="1">
            <a:off x="520700" y="1747664"/>
            <a:ext cx="3841750" cy="2401416"/>
          </a:xfrm>
          <a:prstGeom prst="roundRect">
            <a:avLst>
              <a:gd name="adj" fmla="val 1711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5" name="圆角矩形 9"/>
          <p:cNvSpPr/>
          <p:nvPr/>
        </p:nvSpPr>
        <p:spPr bwMode="auto">
          <a:xfrm>
            <a:off x="4837113" y="2965450"/>
            <a:ext cx="3836987" cy="2335758"/>
          </a:xfrm>
          <a:prstGeom prst="roundRect">
            <a:avLst>
              <a:gd name="adj" fmla="val 1711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133" name="矩形 13"/>
          <p:cNvSpPr>
            <a:spLocks noChangeArrowheads="1"/>
          </p:cNvSpPr>
          <p:nvPr/>
        </p:nvSpPr>
        <p:spPr bwMode="auto">
          <a:xfrm>
            <a:off x="539552" y="1807656"/>
            <a:ext cx="388843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251520" y="908720"/>
            <a:ext cx="8136904" cy="5040560"/>
            <a:chOff x="4786883" y="2862635"/>
            <a:chExt cx="5760640" cy="5040560"/>
          </a:xfrm>
        </p:grpSpPr>
        <p:sp>
          <p:nvSpPr>
            <p:cNvPr id="20" name="圆角矩形 19"/>
            <p:cNvSpPr/>
            <p:nvPr/>
          </p:nvSpPr>
          <p:spPr bwMode="auto">
            <a:xfrm>
              <a:off x="4786883" y="3089647"/>
              <a:ext cx="5760640" cy="4813548"/>
            </a:xfrm>
            <a:prstGeom prst="roundRect">
              <a:avLst>
                <a:gd name="adj" fmla="val 14713"/>
              </a:avLst>
            </a:prstGeom>
            <a:solidFill>
              <a:srgbClr val="73B3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1" name="圆角矩形 9"/>
            <p:cNvSpPr/>
            <p:nvPr/>
          </p:nvSpPr>
          <p:spPr bwMode="auto">
            <a:xfrm>
              <a:off x="4909122" y="3438699"/>
              <a:ext cx="5485463" cy="4073649"/>
            </a:xfrm>
            <a:prstGeom prst="roundRect">
              <a:avLst>
                <a:gd name="adj" fmla="val 17111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000" dirty="0"/>
            </a:p>
          </p:txBody>
        </p:sp>
        <p:sp>
          <p:nvSpPr>
            <p:cNvPr id="22" name="椭圆 21"/>
            <p:cNvSpPr/>
            <p:nvPr/>
          </p:nvSpPr>
          <p:spPr bwMode="auto">
            <a:xfrm>
              <a:off x="8028559" y="2862635"/>
              <a:ext cx="522288" cy="528637"/>
            </a:xfrm>
            <a:prstGeom prst="ellipse">
              <a:avLst/>
            </a:prstGeom>
            <a:solidFill>
              <a:schemeClr val="bg1"/>
            </a:solidFill>
            <a:ln w="107950">
              <a:solidFill>
                <a:srgbClr val="73B3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800" b="1" dirty="0">
                <a:solidFill>
                  <a:schemeClr val="tx1"/>
                </a:solidFill>
              </a:endParaRPr>
            </a:p>
          </p:txBody>
        </p:sp>
        <p:sp>
          <p:nvSpPr>
            <p:cNvPr id="23" name="矩形 13"/>
            <p:cNvSpPr>
              <a:spLocks noChangeArrowheads="1"/>
            </p:cNvSpPr>
            <p:nvPr/>
          </p:nvSpPr>
          <p:spPr bwMode="auto">
            <a:xfrm>
              <a:off x="5296673" y="3726731"/>
              <a:ext cx="4639100" cy="37856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000" dirty="0" smtClean="0">
                  <a:latin typeface="微软雅黑" pitchFamily="34" charset="-122"/>
                  <a:ea typeface="微软雅黑" pitchFamily="34" charset="-122"/>
                </a:rPr>
                <a:t>        通过改善阅读的大环境、增强校园阅读氛围，充分发挥图书馆的传播功能，增加学生的阅读兴趣，开阔学生阅读的视野，使学生有目的、高效、快捷地接触到好书、获取好书。</a:t>
              </a:r>
              <a:endParaRPr lang="en-US" altLang="zh-CN" sz="2000" dirty="0" smtClean="0">
                <a:latin typeface="微软雅黑" pitchFamily="34" charset="-122"/>
                <a:ea typeface="微软雅黑" pitchFamily="34" charset="-122"/>
              </a:endParaRPr>
            </a:p>
            <a:p>
              <a:pPr>
                <a:lnSpc>
                  <a:spcPct val="150000"/>
                </a:lnSpc>
              </a:pPr>
              <a:endParaRPr lang="en-US" altLang="zh-CN" sz="2000" dirty="0" smtClean="0">
                <a:latin typeface="微软雅黑" pitchFamily="34" charset="-122"/>
                <a:ea typeface="微软雅黑" pitchFamily="34" charset="-122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2000" dirty="0" smtClean="0">
                  <a:latin typeface="微软雅黑" pitchFamily="34" charset="-122"/>
                  <a:ea typeface="微软雅黑" pitchFamily="34" charset="-122"/>
                </a:rPr>
                <a:t>方法：集思广益，从读者中来，到读者中去。</a:t>
              </a:r>
              <a:endParaRPr lang="en-US" altLang="zh-CN" sz="2000" dirty="0" smtClean="0">
                <a:latin typeface="微软雅黑" pitchFamily="34" charset="-122"/>
                <a:ea typeface="微软雅黑" pitchFamily="34" charset="-122"/>
              </a:endParaRPr>
            </a:p>
            <a:p>
              <a:pPr>
                <a:lnSpc>
                  <a:spcPct val="150000"/>
                </a:lnSpc>
              </a:pPr>
              <a:r>
                <a:rPr lang="en-US" altLang="zh-CN" sz="2000" dirty="0" smtClean="0">
                  <a:latin typeface="微软雅黑" pitchFamily="34" charset="-122"/>
                  <a:ea typeface="微软雅黑" pitchFamily="34" charset="-122"/>
                </a:rPr>
                <a:t>                                                  ——</a:t>
              </a:r>
              <a:r>
                <a:rPr lang="zh-CN" altLang="en-US" sz="2000" dirty="0" smtClean="0">
                  <a:solidFill>
                    <a:srgbClr val="FF0000"/>
                  </a:solidFill>
                  <a:latin typeface="微软雅黑" pitchFamily="34" charset="-122"/>
                  <a:ea typeface="微软雅黑" pitchFamily="34" charset="-122"/>
                </a:rPr>
                <a:t>推荐阅读</a:t>
              </a:r>
              <a:endParaRPr lang="en-US" altLang="zh-CN" sz="20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>
                <a:lnSpc>
                  <a:spcPct val="150000"/>
                </a:lnSpc>
              </a:pPr>
              <a:endParaRPr lang="zh-CN" altLang="en-US" sz="2000" dirty="0"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395536" y="836712"/>
            <a:ext cx="828092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latin typeface="+mn-ea"/>
                <a:ea typeface="+mn-ea"/>
              </a:rPr>
              <a:t>2016</a:t>
            </a:r>
            <a:r>
              <a:rPr lang="zh-CN" altLang="en-US" sz="2800" b="1" dirty="0" smtClean="0">
                <a:solidFill>
                  <a:srgbClr val="FF0000"/>
                </a:solidFill>
                <a:latin typeface="+mn-ea"/>
                <a:ea typeface="+mn-ea"/>
              </a:rPr>
              <a:t>年</a:t>
            </a:r>
            <a:r>
              <a:rPr lang="en-US" altLang="zh-CN" sz="2800" b="1" dirty="0" smtClean="0">
                <a:solidFill>
                  <a:srgbClr val="FF0000"/>
                </a:solidFill>
                <a:latin typeface="+mn-ea"/>
                <a:ea typeface="+mn-ea"/>
              </a:rPr>
              <a:t>CALIS</a:t>
            </a:r>
            <a:r>
              <a:rPr lang="zh-CN" altLang="en-US" sz="2800" b="1" dirty="0" smtClean="0">
                <a:solidFill>
                  <a:srgbClr val="FF0000"/>
                </a:solidFill>
                <a:latin typeface="+mn-ea"/>
                <a:ea typeface="+mn-ea"/>
              </a:rPr>
              <a:t>农学中心“好书推荐”阅读推广活动</a:t>
            </a:r>
            <a:endParaRPr lang="zh-CN" altLang="en-US" sz="28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5" hidden="1"/>
          <p:cNvSpPr txBox="1">
            <a:spLocks noChangeArrowheads="1"/>
          </p:cNvSpPr>
          <p:nvPr/>
        </p:nvSpPr>
        <p:spPr bwMode="auto">
          <a:xfrm>
            <a:off x="1939925" y="1954213"/>
            <a:ext cx="19431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itchFamily="34" charset="-122"/>
                <a:ea typeface="微软雅黑" pitchFamily="34" charset="-122"/>
              </a:rPr>
              <a:t>点击添加文本</a:t>
            </a:r>
          </a:p>
        </p:txBody>
      </p:sp>
      <p:sp>
        <p:nvSpPr>
          <p:cNvPr id="4099" name="矩形 6" hidden="1"/>
          <p:cNvSpPr>
            <a:spLocks noChangeArrowheads="1"/>
          </p:cNvSpPr>
          <p:nvPr/>
        </p:nvSpPr>
        <p:spPr bwMode="auto">
          <a:xfrm>
            <a:off x="1939925" y="3025775"/>
            <a:ext cx="14716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itchFamily="34" charset="-122"/>
                <a:ea typeface="微软雅黑" pitchFamily="34" charset="-122"/>
              </a:rPr>
              <a:t>点击添加文本</a:t>
            </a:r>
          </a:p>
        </p:txBody>
      </p:sp>
      <p:sp>
        <p:nvSpPr>
          <p:cNvPr id="4100" name="矩形 7" hidden="1"/>
          <p:cNvSpPr>
            <a:spLocks noChangeArrowheads="1"/>
          </p:cNvSpPr>
          <p:nvPr/>
        </p:nvSpPr>
        <p:spPr bwMode="auto">
          <a:xfrm>
            <a:off x="2011363" y="4240213"/>
            <a:ext cx="14716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itchFamily="34" charset="-122"/>
                <a:ea typeface="微软雅黑" pitchFamily="34" charset="-122"/>
              </a:rPr>
              <a:t>点击添加文本</a:t>
            </a:r>
          </a:p>
        </p:txBody>
      </p:sp>
      <p:sp>
        <p:nvSpPr>
          <p:cNvPr id="4101" name="矩形 8" hidden="1"/>
          <p:cNvSpPr>
            <a:spLocks noChangeArrowheads="1"/>
          </p:cNvSpPr>
          <p:nvPr/>
        </p:nvSpPr>
        <p:spPr bwMode="auto">
          <a:xfrm>
            <a:off x="2011363" y="5526088"/>
            <a:ext cx="14716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itchFamily="34" charset="-122"/>
                <a:ea typeface="微软雅黑" pitchFamily="34" charset="-122"/>
              </a:rPr>
              <a:t>点击添加文本</a:t>
            </a:r>
          </a:p>
        </p:txBody>
      </p:sp>
      <p:sp>
        <p:nvSpPr>
          <p:cNvPr id="4102" name="矩形 6"/>
          <p:cNvSpPr>
            <a:spLocks noChangeArrowheads="1"/>
          </p:cNvSpPr>
          <p:nvPr/>
        </p:nvSpPr>
        <p:spPr bwMode="auto">
          <a:xfrm>
            <a:off x="357188" y="817548"/>
            <a:ext cx="122020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800" dirty="0" smtClean="0">
                <a:latin typeface="微软雅黑" pitchFamily="34" charset="-122"/>
                <a:ea typeface="微软雅黑" pitchFamily="34" charset="-122"/>
              </a:rPr>
              <a:t>内   容</a:t>
            </a:r>
            <a:endParaRPr lang="zh-CN" altLang="en-US" sz="2800" dirty="0"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5280025" y="2798552"/>
            <a:ext cx="217488" cy="528638"/>
          </a:xfrm>
          <a:prstGeom prst="line">
            <a:avLst/>
          </a:prstGeom>
          <a:ln w="28575">
            <a:solidFill>
              <a:srgbClr val="73B33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 flipH="1">
            <a:off x="3836988" y="2798552"/>
            <a:ext cx="217487" cy="528638"/>
          </a:xfrm>
          <a:prstGeom prst="line">
            <a:avLst/>
          </a:prstGeom>
          <a:ln w="28575">
            <a:solidFill>
              <a:srgbClr val="73B33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 flipH="1">
            <a:off x="2116138" y="2000040"/>
            <a:ext cx="1662112" cy="377825"/>
          </a:xfrm>
          <a:prstGeom prst="line">
            <a:avLst/>
          </a:prstGeom>
          <a:ln w="28575">
            <a:solidFill>
              <a:srgbClr val="73B33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3"/>
          <p:cNvGrpSpPr/>
          <p:nvPr/>
        </p:nvGrpSpPr>
        <p:grpSpPr>
          <a:xfrm>
            <a:off x="3748572" y="1196752"/>
            <a:ext cx="1837633" cy="1837631"/>
            <a:chOff x="4811447" y="1555845"/>
            <a:chExt cx="2569106" cy="2569104"/>
          </a:xfrm>
          <a:solidFill>
            <a:srgbClr val="73B33F"/>
          </a:solidFill>
        </p:grpSpPr>
        <p:sp>
          <p:nvSpPr>
            <p:cNvPr id="15" name="椭圆 14"/>
            <p:cNvSpPr/>
            <p:nvPr/>
          </p:nvSpPr>
          <p:spPr>
            <a:xfrm>
              <a:off x="4811447" y="1555845"/>
              <a:ext cx="2569106" cy="256910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 dirty="0">
                <a:latin typeface="Arial" charset="0"/>
                <a:ea typeface="宋体" charset="-122"/>
              </a:endParaRPr>
            </a:p>
          </p:txBody>
        </p:sp>
        <p:sp>
          <p:nvSpPr>
            <p:cNvPr id="16" name="椭圆 15"/>
            <p:cNvSpPr/>
            <p:nvPr/>
          </p:nvSpPr>
          <p:spPr>
            <a:xfrm>
              <a:off x="4838701" y="1583100"/>
              <a:ext cx="2514600" cy="2514596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 dirty="0">
                <a:latin typeface="Arial" charset="0"/>
                <a:ea typeface="宋体" charset="-122"/>
              </a:endParaRPr>
            </a:p>
          </p:txBody>
        </p:sp>
        <p:sp>
          <p:nvSpPr>
            <p:cNvPr id="17" name="椭圆 16"/>
            <p:cNvSpPr/>
            <p:nvPr/>
          </p:nvSpPr>
          <p:spPr>
            <a:xfrm>
              <a:off x="4892042" y="1636441"/>
              <a:ext cx="2407918" cy="2407914"/>
            </a:xfrm>
            <a:prstGeom prst="ellipse">
              <a:avLst/>
            </a:prstGeom>
            <a:grpFill/>
            <a:ln/>
            <a:effectLst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800" b="1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</a:endParaRPr>
            </a:p>
          </p:txBody>
        </p:sp>
      </p:grpSp>
      <p:cxnSp>
        <p:nvCxnSpPr>
          <p:cNvPr id="18" name="直接连接符 17"/>
          <p:cNvCxnSpPr/>
          <p:nvPr/>
        </p:nvCxnSpPr>
        <p:spPr>
          <a:xfrm>
            <a:off x="5562600" y="1996865"/>
            <a:ext cx="1660525" cy="377825"/>
          </a:xfrm>
          <a:prstGeom prst="line">
            <a:avLst/>
          </a:prstGeom>
          <a:ln w="28575">
            <a:solidFill>
              <a:srgbClr val="73B33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组合 109"/>
          <p:cNvGrpSpPr/>
          <p:nvPr/>
        </p:nvGrpSpPr>
        <p:grpSpPr>
          <a:xfrm>
            <a:off x="2906277" y="3256374"/>
            <a:ext cx="1405324" cy="1405323"/>
            <a:chOff x="4811447" y="1510125"/>
            <a:chExt cx="2569106" cy="2569104"/>
          </a:xfrm>
          <a:solidFill>
            <a:srgbClr val="73B33F"/>
          </a:solidFill>
        </p:grpSpPr>
        <p:sp>
          <p:nvSpPr>
            <p:cNvPr id="20" name="椭圆 19"/>
            <p:cNvSpPr/>
            <p:nvPr/>
          </p:nvSpPr>
          <p:spPr>
            <a:xfrm>
              <a:off x="4811447" y="1510125"/>
              <a:ext cx="2569106" cy="256910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 dirty="0">
                <a:latin typeface="Arial" charset="0"/>
                <a:ea typeface="宋体" charset="-122"/>
              </a:endParaRPr>
            </a:p>
          </p:txBody>
        </p:sp>
        <p:sp>
          <p:nvSpPr>
            <p:cNvPr id="21" name="椭圆 20"/>
            <p:cNvSpPr/>
            <p:nvPr/>
          </p:nvSpPr>
          <p:spPr>
            <a:xfrm>
              <a:off x="4855016" y="1553695"/>
              <a:ext cx="2481970" cy="2481967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 dirty="0">
                <a:latin typeface="Arial" charset="0"/>
                <a:ea typeface="宋体" charset="-122"/>
              </a:endParaRPr>
            </a:p>
          </p:txBody>
        </p:sp>
        <p:sp>
          <p:nvSpPr>
            <p:cNvPr id="22" name="椭圆 21"/>
            <p:cNvSpPr/>
            <p:nvPr/>
          </p:nvSpPr>
          <p:spPr>
            <a:xfrm>
              <a:off x="4913313" y="1611993"/>
              <a:ext cx="2365377" cy="2365371"/>
            </a:xfrm>
            <a:prstGeom prst="ellipse">
              <a:avLst/>
            </a:prstGeom>
            <a:grpFill/>
            <a:ln/>
            <a:effectLst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800" b="1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" name="组合 113"/>
          <p:cNvGrpSpPr/>
          <p:nvPr/>
        </p:nvGrpSpPr>
        <p:grpSpPr>
          <a:xfrm>
            <a:off x="5046889" y="3256374"/>
            <a:ext cx="1405324" cy="1405323"/>
            <a:chOff x="4811447" y="1510125"/>
            <a:chExt cx="2569106" cy="2569104"/>
          </a:xfrm>
          <a:solidFill>
            <a:srgbClr val="C8C600"/>
          </a:solidFill>
        </p:grpSpPr>
        <p:sp>
          <p:nvSpPr>
            <p:cNvPr id="24" name="椭圆 23"/>
            <p:cNvSpPr/>
            <p:nvPr/>
          </p:nvSpPr>
          <p:spPr>
            <a:xfrm>
              <a:off x="4811447" y="1510125"/>
              <a:ext cx="2569106" cy="256910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 dirty="0">
                <a:latin typeface="Arial" charset="0"/>
                <a:ea typeface="宋体" charset="-122"/>
              </a:endParaRPr>
            </a:p>
          </p:txBody>
        </p:sp>
        <p:sp>
          <p:nvSpPr>
            <p:cNvPr id="25" name="椭圆 24"/>
            <p:cNvSpPr/>
            <p:nvPr/>
          </p:nvSpPr>
          <p:spPr>
            <a:xfrm>
              <a:off x="4855016" y="1553695"/>
              <a:ext cx="2481970" cy="2481967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 dirty="0">
                <a:latin typeface="Arial" charset="0"/>
                <a:ea typeface="宋体" charset="-122"/>
              </a:endParaRPr>
            </a:p>
          </p:txBody>
        </p:sp>
        <p:sp>
          <p:nvSpPr>
            <p:cNvPr id="26" name="椭圆 25"/>
            <p:cNvSpPr/>
            <p:nvPr/>
          </p:nvSpPr>
          <p:spPr>
            <a:xfrm>
              <a:off x="4913313" y="1611993"/>
              <a:ext cx="2365377" cy="2365371"/>
            </a:xfrm>
            <a:prstGeom prst="ellipse">
              <a:avLst/>
            </a:prstGeom>
            <a:grpFill/>
            <a:ln/>
            <a:effectLst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800" b="1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105"/>
          <p:cNvGrpSpPr/>
          <p:nvPr/>
        </p:nvGrpSpPr>
        <p:grpSpPr>
          <a:xfrm>
            <a:off x="7169012" y="1740210"/>
            <a:ext cx="1405323" cy="1405323"/>
            <a:chOff x="4811447" y="1510125"/>
            <a:chExt cx="2569106" cy="2569104"/>
          </a:xfrm>
          <a:solidFill>
            <a:srgbClr val="73B33F"/>
          </a:solidFill>
        </p:grpSpPr>
        <p:sp>
          <p:nvSpPr>
            <p:cNvPr id="28" name="椭圆 27"/>
            <p:cNvSpPr/>
            <p:nvPr/>
          </p:nvSpPr>
          <p:spPr>
            <a:xfrm>
              <a:off x="4811447" y="1510125"/>
              <a:ext cx="2569106" cy="256910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 dirty="0">
                <a:latin typeface="Arial" charset="0"/>
                <a:ea typeface="宋体" charset="-122"/>
              </a:endParaRPr>
            </a:p>
          </p:txBody>
        </p:sp>
        <p:sp>
          <p:nvSpPr>
            <p:cNvPr id="29" name="椭圆 28"/>
            <p:cNvSpPr/>
            <p:nvPr/>
          </p:nvSpPr>
          <p:spPr>
            <a:xfrm>
              <a:off x="4855016" y="1553695"/>
              <a:ext cx="2481970" cy="2481967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 dirty="0">
                <a:latin typeface="Arial" charset="0"/>
                <a:ea typeface="宋体" charset="-122"/>
              </a:endParaRPr>
            </a:p>
          </p:txBody>
        </p:sp>
        <p:sp>
          <p:nvSpPr>
            <p:cNvPr id="30" name="椭圆 29"/>
            <p:cNvSpPr/>
            <p:nvPr/>
          </p:nvSpPr>
          <p:spPr>
            <a:xfrm>
              <a:off x="4913313" y="1611993"/>
              <a:ext cx="2365377" cy="2365371"/>
            </a:xfrm>
            <a:prstGeom prst="ellipse">
              <a:avLst/>
            </a:prstGeom>
            <a:grpFill/>
            <a:ln/>
            <a:effectLst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800" b="1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101"/>
          <p:cNvGrpSpPr/>
          <p:nvPr/>
        </p:nvGrpSpPr>
        <p:grpSpPr>
          <a:xfrm>
            <a:off x="785786" y="1740210"/>
            <a:ext cx="1405324" cy="1405323"/>
            <a:chOff x="4811447" y="1510125"/>
            <a:chExt cx="2569106" cy="2569104"/>
          </a:xfrm>
          <a:solidFill>
            <a:srgbClr val="C8C600"/>
          </a:solidFill>
        </p:grpSpPr>
        <p:sp>
          <p:nvSpPr>
            <p:cNvPr id="32" name="椭圆 31"/>
            <p:cNvSpPr/>
            <p:nvPr/>
          </p:nvSpPr>
          <p:spPr>
            <a:xfrm>
              <a:off x="4811447" y="1510125"/>
              <a:ext cx="2569106" cy="256910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 dirty="0">
                <a:latin typeface="Arial" charset="0"/>
                <a:ea typeface="宋体" charset="-122"/>
              </a:endParaRPr>
            </a:p>
          </p:txBody>
        </p:sp>
        <p:sp>
          <p:nvSpPr>
            <p:cNvPr id="33" name="椭圆 32"/>
            <p:cNvSpPr/>
            <p:nvPr/>
          </p:nvSpPr>
          <p:spPr>
            <a:xfrm>
              <a:off x="4855016" y="1553695"/>
              <a:ext cx="2481970" cy="2481967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 dirty="0">
                <a:latin typeface="Arial" charset="0"/>
                <a:ea typeface="宋体" charset="-122"/>
              </a:endParaRPr>
            </a:p>
          </p:txBody>
        </p:sp>
        <p:sp>
          <p:nvSpPr>
            <p:cNvPr id="34" name="椭圆 33"/>
            <p:cNvSpPr/>
            <p:nvPr/>
          </p:nvSpPr>
          <p:spPr>
            <a:xfrm>
              <a:off x="4913313" y="1611993"/>
              <a:ext cx="2365377" cy="2365371"/>
            </a:xfrm>
            <a:prstGeom prst="ellipse">
              <a:avLst/>
            </a:prstGeom>
            <a:grpFill/>
            <a:ln/>
            <a:effectLst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800" b="1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</a:endParaRPr>
            </a:p>
          </p:txBody>
        </p:sp>
      </p:grpSp>
      <p:sp>
        <p:nvSpPr>
          <p:cNvPr id="4112" name="矩形 12"/>
          <p:cNvSpPr>
            <a:spLocks noChangeArrowheads="1"/>
          </p:cNvSpPr>
          <p:nvPr/>
        </p:nvSpPr>
        <p:spPr bwMode="auto">
          <a:xfrm>
            <a:off x="2915816" y="3702782"/>
            <a:ext cx="126188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800" dirty="0" smtClean="0">
                <a:latin typeface="华文楷体" pitchFamily="2" charset="-122"/>
                <a:ea typeface="华文楷体" pitchFamily="2" charset="-122"/>
              </a:rPr>
              <a:t>毕业季</a:t>
            </a:r>
            <a:endParaRPr lang="zh-CN" altLang="en-US" sz="2800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4113" name="矩形 13"/>
          <p:cNvSpPr>
            <a:spLocks noChangeArrowheads="1"/>
          </p:cNvSpPr>
          <p:nvPr/>
        </p:nvSpPr>
        <p:spPr bwMode="auto">
          <a:xfrm>
            <a:off x="3851920" y="1758566"/>
            <a:ext cx="162095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好书推荐</a:t>
            </a:r>
            <a:endParaRPr lang="zh-CN" altLang="en-US" sz="2800" b="1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4114" name="矩形 12"/>
          <p:cNvSpPr>
            <a:spLocks noChangeArrowheads="1"/>
          </p:cNvSpPr>
          <p:nvPr/>
        </p:nvSpPr>
        <p:spPr bwMode="auto">
          <a:xfrm>
            <a:off x="638391" y="2315466"/>
            <a:ext cx="184537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800" dirty="0" smtClean="0">
                <a:latin typeface="华文楷体" pitchFamily="2" charset="-122"/>
                <a:ea typeface="华文楷体" pitchFamily="2" charset="-122"/>
              </a:rPr>
              <a:t>4.23</a:t>
            </a:r>
            <a:r>
              <a:rPr lang="zh-CN" altLang="en-US" sz="2800" dirty="0" smtClean="0">
                <a:latin typeface="华文楷体" pitchFamily="2" charset="-122"/>
                <a:ea typeface="华文楷体" pitchFamily="2" charset="-122"/>
              </a:rPr>
              <a:t>读书日</a:t>
            </a:r>
            <a:endParaRPr lang="zh-CN" altLang="en-US" sz="2800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4115" name="矩形 12"/>
          <p:cNvSpPr>
            <a:spLocks noChangeArrowheads="1"/>
          </p:cNvSpPr>
          <p:nvPr/>
        </p:nvSpPr>
        <p:spPr bwMode="auto">
          <a:xfrm>
            <a:off x="4932040" y="3768515"/>
            <a:ext cx="162095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800" dirty="0" smtClean="0">
                <a:latin typeface="华文楷体" pitchFamily="2" charset="-122"/>
                <a:ea typeface="华文楷体" pitchFamily="2" charset="-122"/>
              </a:rPr>
              <a:t>寒假前后</a:t>
            </a:r>
            <a:endParaRPr lang="zh-CN" altLang="en-US" sz="2800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4116" name="矩形 12"/>
          <p:cNvSpPr>
            <a:spLocks noChangeArrowheads="1"/>
          </p:cNvSpPr>
          <p:nvPr/>
        </p:nvSpPr>
        <p:spPr bwMode="auto">
          <a:xfrm>
            <a:off x="6912451" y="2262622"/>
            <a:ext cx="198002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800" dirty="0" smtClean="0">
                <a:latin typeface="华文楷体" pitchFamily="2" charset="-122"/>
                <a:ea typeface="华文楷体" pitchFamily="2" charset="-122"/>
              </a:rPr>
              <a:t>资源宣传月</a:t>
            </a:r>
            <a:endParaRPr lang="zh-CN" altLang="en-US" sz="2800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36" name="矩形 12"/>
          <p:cNvSpPr>
            <a:spLocks noChangeArrowheads="1"/>
          </p:cNvSpPr>
          <p:nvPr/>
        </p:nvSpPr>
        <p:spPr bwMode="auto">
          <a:xfrm>
            <a:off x="876100" y="4797152"/>
            <a:ext cx="679224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400" dirty="0" smtClean="0">
                <a:latin typeface="华文楷体" pitchFamily="2" charset="-122"/>
                <a:ea typeface="华文楷体" pitchFamily="2" charset="-122"/>
              </a:rPr>
              <a:t>1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、</a:t>
            </a:r>
            <a:r>
              <a:rPr lang="en-US" altLang="zh-CN" sz="2400" dirty="0" smtClean="0">
                <a:latin typeface="华文楷体" pitchFamily="2" charset="-122"/>
                <a:ea typeface="华文楷体" pitchFamily="2" charset="-122"/>
              </a:rPr>
              <a:t>4.23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读书日：倡导读书，大环境好。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r>
              <a:rPr lang="en-US" altLang="zh-CN" sz="2400" dirty="0" smtClean="0">
                <a:latin typeface="华文楷体" pitchFamily="2" charset="-122"/>
                <a:ea typeface="华文楷体" pitchFamily="2" charset="-122"/>
              </a:rPr>
              <a:t>2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、毕业季：给母校留下你的推荐！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r>
              <a:rPr lang="en-US" altLang="zh-CN" sz="2400" dirty="0" smtClean="0">
                <a:latin typeface="华文楷体" pitchFamily="2" charset="-122"/>
                <a:ea typeface="华文楷体" pitchFamily="2" charset="-122"/>
              </a:rPr>
              <a:t>3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、寒假前后：督促学生利用寒假的时间多阅读！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r>
              <a:rPr lang="en-US" altLang="zh-CN" sz="2400" dirty="0" smtClean="0">
                <a:latin typeface="华文楷体" pitchFamily="2" charset="-122"/>
                <a:ea typeface="华文楷体" pitchFamily="2" charset="-122"/>
              </a:rPr>
              <a:t>4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、资源宣传月：与图书馆的服务结合。</a:t>
            </a:r>
            <a:endParaRPr lang="zh-CN" altLang="en-US" sz="2400" dirty="0">
              <a:latin typeface="华文楷体" pitchFamily="2" charset="-122"/>
              <a:ea typeface="华文楷体" pitchFamily="2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5" hidden="1"/>
          <p:cNvSpPr txBox="1">
            <a:spLocks noChangeArrowheads="1"/>
          </p:cNvSpPr>
          <p:nvPr/>
        </p:nvSpPr>
        <p:spPr bwMode="auto">
          <a:xfrm>
            <a:off x="1939925" y="1954213"/>
            <a:ext cx="19431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itchFamily="34" charset="-122"/>
                <a:ea typeface="微软雅黑" pitchFamily="34" charset="-122"/>
              </a:rPr>
              <a:t>点击添加文本</a:t>
            </a:r>
          </a:p>
        </p:txBody>
      </p:sp>
      <p:sp>
        <p:nvSpPr>
          <p:cNvPr id="6147" name="矩形 6" hidden="1"/>
          <p:cNvSpPr>
            <a:spLocks noChangeArrowheads="1"/>
          </p:cNvSpPr>
          <p:nvPr/>
        </p:nvSpPr>
        <p:spPr bwMode="auto">
          <a:xfrm>
            <a:off x="1939925" y="3025775"/>
            <a:ext cx="14716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itchFamily="34" charset="-122"/>
                <a:ea typeface="微软雅黑" pitchFamily="34" charset="-122"/>
              </a:rPr>
              <a:t>点击添加文本</a:t>
            </a:r>
          </a:p>
        </p:txBody>
      </p:sp>
      <p:sp>
        <p:nvSpPr>
          <p:cNvPr id="6148" name="矩形 7" hidden="1"/>
          <p:cNvSpPr>
            <a:spLocks noChangeArrowheads="1"/>
          </p:cNvSpPr>
          <p:nvPr/>
        </p:nvSpPr>
        <p:spPr bwMode="auto">
          <a:xfrm>
            <a:off x="2011363" y="4240213"/>
            <a:ext cx="14716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itchFamily="34" charset="-122"/>
                <a:ea typeface="微软雅黑" pitchFamily="34" charset="-122"/>
              </a:rPr>
              <a:t>点击添加文本</a:t>
            </a:r>
          </a:p>
        </p:txBody>
      </p:sp>
      <p:sp>
        <p:nvSpPr>
          <p:cNvPr id="6149" name="矩形 8" hidden="1"/>
          <p:cNvSpPr>
            <a:spLocks noChangeArrowheads="1"/>
          </p:cNvSpPr>
          <p:nvPr/>
        </p:nvSpPr>
        <p:spPr bwMode="auto">
          <a:xfrm>
            <a:off x="2011363" y="5526088"/>
            <a:ext cx="14716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itchFamily="34" charset="-122"/>
                <a:ea typeface="微软雅黑" pitchFamily="34" charset="-122"/>
              </a:rPr>
              <a:t>点击添加文本</a:t>
            </a:r>
          </a:p>
        </p:txBody>
      </p:sp>
      <p:sp>
        <p:nvSpPr>
          <p:cNvPr id="6150" name="矩形 6"/>
          <p:cNvSpPr>
            <a:spLocks noChangeArrowheads="1"/>
          </p:cNvSpPr>
          <p:nvPr/>
        </p:nvSpPr>
        <p:spPr bwMode="auto">
          <a:xfrm>
            <a:off x="790803" y="385500"/>
            <a:ext cx="162095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800" dirty="0" smtClean="0">
                <a:latin typeface="微软雅黑" pitchFamily="34" charset="-122"/>
                <a:ea typeface="微软雅黑" pitchFamily="34" charset="-122"/>
              </a:rPr>
              <a:t>推荐规则</a:t>
            </a:r>
            <a:endParaRPr lang="zh-CN" altLang="en-US" sz="28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1" name="矩形 13"/>
          <p:cNvSpPr>
            <a:spLocks noChangeArrowheads="1"/>
          </p:cNvSpPr>
          <p:nvPr/>
        </p:nvSpPr>
        <p:spPr bwMode="auto">
          <a:xfrm>
            <a:off x="539552" y="980728"/>
            <a:ext cx="792088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2400" dirty="0" smtClean="0">
                <a:latin typeface="华文楷体" pitchFamily="2" charset="-122"/>
                <a:ea typeface="华文楷体" pitchFamily="2" charset="-122"/>
              </a:rPr>
              <a:t>1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、出版年代要求：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       国内出版图书要求十五年之内，</a:t>
            </a:r>
            <a:r>
              <a:rPr lang="en-US" altLang="zh-CN" sz="2400" dirty="0" smtClean="0">
                <a:latin typeface="华文楷体" pitchFamily="2" charset="-122"/>
                <a:ea typeface="华文楷体" pitchFamily="2" charset="-122"/>
              </a:rPr>
              <a:t>2000-2015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；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r>
              <a:rPr lang="en-US" altLang="zh-CN" sz="2400" dirty="0" smtClean="0">
                <a:latin typeface="华文楷体" pitchFamily="2" charset="-122"/>
                <a:ea typeface="华文楷体" pitchFamily="2" charset="-122"/>
              </a:rPr>
              <a:t>       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国外出版不限。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r>
              <a:rPr lang="en-US" altLang="zh-CN" sz="2400" dirty="0" smtClean="0">
                <a:latin typeface="华文楷体" pitchFamily="2" charset="-122"/>
                <a:ea typeface="华文楷体" pitchFamily="2" charset="-122"/>
              </a:rPr>
              <a:t>2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、图书分类：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 lvl="0"/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         教材（专业书）备注学科；其他不分学科。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 lvl="0"/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 lvl="0"/>
            <a:r>
              <a:rPr lang="en-US" altLang="zh-CN" sz="2400" dirty="0" smtClean="0">
                <a:latin typeface="华文楷体" pitchFamily="2" charset="-122"/>
                <a:ea typeface="华文楷体" pitchFamily="2" charset="-122"/>
              </a:rPr>
              <a:t>3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、书名、著者、</a:t>
            </a:r>
            <a:r>
              <a:rPr lang="en-US" altLang="zh-CN" sz="2400" dirty="0" smtClean="0">
                <a:latin typeface="华文楷体" pitchFamily="2" charset="-122"/>
                <a:ea typeface="华文楷体" pitchFamily="2" charset="-122"/>
              </a:rPr>
              <a:t>ISBN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、推荐理由必备；读者工号与姓名必备（抽奖等备用）。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 lvl="0"/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r>
              <a:rPr lang="en-US" altLang="zh-CN" sz="2400" dirty="0" smtClean="0">
                <a:latin typeface="华文楷体" pitchFamily="2" charset="-122"/>
                <a:ea typeface="华文楷体" pitchFamily="2" charset="-122"/>
              </a:rPr>
              <a:t>4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、数据的有效性与处理：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         ①补全数据信息；②查重、去重； ③结果计算、排序。</a:t>
            </a: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r>
              <a:rPr lang="en-US" altLang="zh-CN" sz="2400" dirty="0" smtClean="0">
                <a:latin typeface="华文楷体" pitchFamily="2" charset="-122"/>
                <a:ea typeface="华文楷体" pitchFamily="2" charset="-122"/>
              </a:rPr>
              <a:t>       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（推荐次数的累积、书评与阅读心得的好坏等）</a:t>
            </a:r>
            <a:endParaRPr lang="zh-CN" altLang="en-US" sz="2400" b="1" i="1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5" hidden="1"/>
          <p:cNvSpPr txBox="1">
            <a:spLocks noChangeArrowheads="1"/>
          </p:cNvSpPr>
          <p:nvPr/>
        </p:nvSpPr>
        <p:spPr bwMode="auto">
          <a:xfrm>
            <a:off x="1939925" y="1954213"/>
            <a:ext cx="19431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itchFamily="34" charset="-122"/>
                <a:ea typeface="微软雅黑" pitchFamily="34" charset="-122"/>
              </a:rPr>
              <a:t>点击添加文本</a:t>
            </a:r>
          </a:p>
        </p:txBody>
      </p:sp>
      <p:sp>
        <p:nvSpPr>
          <p:cNvPr id="6147" name="矩形 6" hidden="1"/>
          <p:cNvSpPr>
            <a:spLocks noChangeArrowheads="1"/>
          </p:cNvSpPr>
          <p:nvPr/>
        </p:nvSpPr>
        <p:spPr bwMode="auto">
          <a:xfrm>
            <a:off x="1939925" y="3025775"/>
            <a:ext cx="14716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itchFamily="34" charset="-122"/>
                <a:ea typeface="微软雅黑" pitchFamily="34" charset="-122"/>
              </a:rPr>
              <a:t>点击添加文本</a:t>
            </a:r>
          </a:p>
        </p:txBody>
      </p:sp>
      <p:sp>
        <p:nvSpPr>
          <p:cNvPr id="6148" name="矩形 7" hidden="1"/>
          <p:cNvSpPr>
            <a:spLocks noChangeArrowheads="1"/>
          </p:cNvSpPr>
          <p:nvPr/>
        </p:nvSpPr>
        <p:spPr bwMode="auto">
          <a:xfrm>
            <a:off x="2011363" y="4240213"/>
            <a:ext cx="14716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itchFamily="34" charset="-122"/>
                <a:ea typeface="微软雅黑" pitchFamily="34" charset="-122"/>
              </a:rPr>
              <a:t>点击添加文本</a:t>
            </a:r>
          </a:p>
        </p:txBody>
      </p:sp>
      <p:sp>
        <p:nvSpPr>
          <p:cNvPr id="6149" name="矩形 8" hidden="1"/>
          <p:cNvSpPr>
            <a:spLocks noChangeArrowheads="1"/>
          </p:cNvSpPr>
          <p:nvPr/>
        </p:nvSpPr>
        <p:spPr bwMode="auto">
          <a:xfrm>
            <a:off x="2011363" y="5526088"/>
            <a:ext cx="14716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itchFamily="34" charset="-122"/>
                <a:ea typeface="微软雅黑" pitchFamily="34" charset="-122"/>
              </a:rPr>
              <a:t>点击添加文本</a:t>
            </a:r>
          </a:p>
        </p:txBody>
      </p:sp>
      <p:sp>
        <p:nvSpPr>
          <p:cNvPr id="6150" name="矩形 6"/>
          <p:cNvSpPr>
            <a:spLocks noChangeArrowheads="1"/>
          </p:cNvSpPr>
          <p:nvPr/>
        </p:nvSpPr>
        <p:spPr bwMode="auto">
          <a:xfrm>
            <a:off x="790803" y="385500"/>
            <a:ext cx="233910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800" dirty="0" smtClean="0">
                <a:latin typeface="微软雅黑" pitchFamily="34" charset="-122"/>
                <a:ea typeface="微软雅黑" pitchFamily="34" charset="-122"/>
              </a:rPr>
              <a:t>推荐数据格式</a:t>
            </a:r>
            <a:endParaRPr lang="zh-CN" altLang="en-US" sz="28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68760"/>
            <a:ext cx="9144000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5" hidden="1"/>
          <p:cNvSpPr txBox="1">
            <a:spLocks noChangeArrowheads="1"/>
          </p:cNvSpPr>
          <p:nvPr/>
        </p:nvSpPr>
        <p:spPr bwMode="auto">
          <a:xfrm>
            <a:off x="1939925" y="1954213"/>
            <a:ext cx="19431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点击添加文本</a:t>
            </a:r>
          </a:p>
        </p:txBody>
      </p:sp>
      <p:sp>
        <p:nvSpPr>
          <p:cNvPr id="4099" name="矩形 6" hidden="1"/>
          <p:cNvSpPr>
            <a:spLocks noChangeArrowheads="1"/>
          </p:cNvSpPr>
          <p:nvPr/>
        </p:nvSpPr>
        <p:spPr bwMode="auto">
          <a:xfrm>
            <a:off x="1939925" y="3025775"/>
            <a:ext cx="14716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点击添加文本</a:t>
            </a:r>
          </a:p>
        </p:txBody>
      </p:sp>
      <p:sp>
        <p:nvSpPr>
          <p:cNvPr id="4100" name="矩形 7" hidden="1"/>
          <p:cNvSpPr>
            <a:spLocks noChangeArrowheads="1"/>
          </p:cNvSpPr>
          <p:nvPr/>
        </p:nvSpPr>
        <p:spPr bwMode="auto">
          <a:xfrm>
            <a:off x="2011363" y="4240213"/>
            <a:ext cx="14716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点击添加文本</a:t>
            </a:r>
          </a:p>
        </p:txBody>
      </p:sp>
      <p:sp>
        <p:nvSpPr>
          <p:cNvPr id="4101" name="矩形 8" hidden="1"/>
          <p:cNvSpPr>
            <a:spLocks noChangeArrowheads="1"/>
          </p:cNvSpPr>
          <p:nvPr/>
        </p:nvSpPr>
        <p:spPr bwMode="auto">
          <a:xfrm>
            <a:off x="2011363" y="5526088"/>
            <a:ext cx="14716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点击添加文本</a:t>
            </a:r>
          </a:p>
        </p:txBody>
      </p:sp>
      <p:sp>
        <p:nvSpPr>
          <p:cNvPr id="4102" name="矩形 6"/>
          <p:cNvSpPr>
            <a:spLocks noChangeArrowheads="1"/>
          </p:cNvSpPr>
          <p:nvPr/>
        </p:nvSpPr>
        <p:spPr bwMode="auto">
          <a:xfrm>
            <a:off x="395536" y="836712"/>
            <a:ext cx="162095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80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推荐方式</a:t>
            </a:r>
            <a:endParaRPr lang="zh-CN" altLang="en-US" sz="2800" dirty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5280025" y="3244850"/>
            <a:ext cx="217488" cy="528638"/>
          </a:xfrm>
          <a:prstGeom prst="line">
            <a:avLst/>
          </a:prstGeom>
          <a:ln w="28575">
            <a:solidFill>
              <a:srgbClr val="73B33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 flipH="1">
            <a:off x="3836988" y="3244850"/>
            <a:ext cx="217487" cy="528638"/>
          </a:xfrm>
          <a:prstGeom prst="line">
            <a:avLst/>
          </a:prstGeom>
          <a:ln w="28575">
            <a:solidFill>
              <a:srgbClr val="73B33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 flipH="1">
            <a:off x="2116138" y="2446338"/>
            <a:ext cx="1662112" cy="377825"/>
          </a:xfrm>
          <a:prstGeom prst="line">
            <a:avLst/>
          </a:prstGeom>
          <a:ln w="28575">
            <a:solidFill>
              <a:srgbClr val="73B33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3"/>
          <p:cNvGrpSpPr/>
          <p:nvPr/>
        </p:nvGrpSpPr>
        <p:grpSpPr>
          <a:xfrm>
            <a:off x="3748572" y="1643050"/>
            <a:ext cx="1837633" cy="1837631"/>
            <a:chOff x="4811447" y="1555845"/>
            <a:chExt cx="2569106" cy="2569104"/>
          </a:xfrm>
          <a:solidFill>
            <a:srgbClr val="73B33F"/>
          </a:solidFill>
        </p:grpSpPr>
        <p:sp>
          <p:nvSpPr>
            <p:cNvPr id="15" name="椭圆 14"/>
            <p:cNvSpPr/>
            <p:nvPr/>
          </p:nvSpPr>
          <p:spPr>
            <a:xfrm>
              <a:off x="4811447" y="1555845"/>
              <a:ext cx="2569106" cy="256910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 dirty="0">
                <a:solidFill>
                  <a:prstClr val="black"/>
                </a:solidFill>
                <a:latin typeface="Arial" charset="0"/>
                <a:ea typeface="宋体" charset="-122"/>
              </a:endParaRPr>
            </a:p>
          </p:txBody>
        </p:sp>
        <p:sp>
          <p:nvSpPr>
            <p:cNvPr id="16" name="椭圆 15"/>
            <p:cNvSpPr/>
            <p:nvPr/>
          </p:nvSpPr>
          <p:spPr>
            <a:xfrm>
              <a:off x="4838701" y="1583100"/>
              <a:ext cx="2514600" cy="2514596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 dirty="0">
                <a:solidFill>
                  <a:prstClr val="black"/>
                </a:solidFill>
                <a:latin typeface="Arial" charset="0"/>
                <a:ea typeface="宋体" charset="-122"/>
              </a:endParaRPr>
            </a:p>
          </p:txBody>
        </p:sp>
        <p:sp>
          <p:nvSpPr>
            <p:cNvPr id="17" name="椭圆 16"/>
            <p:cNvSpPr/>
            <p:nvPr/>
          </p:nvSpPr>
          <p:spPr>
            <a:xfrm>
              <a:off x="4892042" y="1636441"/>
              <a:ext cx="2407918" cy="2407914"/>
            </a:xfrm>
            <a:prstGeom prst="ellipse">
              <a:avLst/>
            </a:prstGeom>
            <a:grpFill/>
            <a:ln/>
            <a:effectLst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800" b="1" dirty="0">
                <a:solidFill>
                  <a:prstClr val="white"/>
                </a:solidFill>
                <a:ea typeface="微软雅黑" panose="020B0503020204020204" pitchFamily="34" charset="-122"/>
              </a:endParaRPr>
            </a:p>
          </p:txBody>
        </p:sp>
      </p:grpSp>
      <p:cxnSp>
        <p:nvCxnSpPr>
          <p:cNvPr id="18" name="直接连接符 17"/>
          <p:cNvCxnSpPr/>
          <p:nvPr/>
        </p:nvCxnSpPr>
        <p:spPr>
          <a:xfrm>
            <a:off x="5562600" y="2443163"/>
            <a:ext cx="1660525" cy="377825"/>
          </a:xfrm>
          <a:prstGeom prst="line">
            <a:avLst/>
          </a:prstGeom>
          <a:ln w="28575">
            <a:solidFill>
              <a:srgbClr val="73B33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组合 109"/>
          <p:cNvGrpSpPr/>
          <p:nvPr/>
        </p:nvGrpSpPr>
        <p:grpSpPr>
          <a:xfrm>
            <a:off x="2906277" y="3702672"/>
            <a:ext cx="1405324" cy="1405323"/>
            <a:chOff x="4811447" y="1510125"/>
            <a:chExt cx="2569106" cy="2569104"/>
          </a:xfrm>
          <a:solidFill>
            <a:srgbClr val="73B33F"/>
          </a:solidFill>
        </p:grpSpPr>
        <p:sp>
          <p:nvSpPr>
            <p:cNvPr id="20" name="椭圆 19"/>
            <p:cNvSpPr/>
            <p:nvPr/>
          </p:nvSpPr>
          <p:spPr>
            <a:xfrm>
              <a:off x="4811447" y="1510125"/>
              <a:ext cx="2569106" cy="256910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 dirty="0">
                <a:solidFill>
                  <a:prstClr val="black"/>
                </a:solidFill>
                <a:latin typeface="Arial" charset="0"/>
                <a:ea typeface="宋体" charset="-122"/>
              </a:endParaRPr>
            </a:p>
          </p:txBody>
        </p:sp>
        <p:sp>
          <p:nvSpPr>
            <p:cNvPr id="21" name="椭圆 20"/>
            <p:cNvSpPr/>
            <p:nvPr/>
          </p:nvSpPr>
          <p:spPr>
            <a:xfrm>
              <a:off x="4855016" y="1553695"/>
              <a:ext cx="2481970" cy="2481967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 dirty="0">
                <a:solidFill>
                  <a:prstClr val="black"/>
                </a:solidFill>
                <a:latin typeface="Arial" charset="0"/>
                <a:ea typeface="宋体" charset="-122"/>
              </a:endParaRPr>
            </a:p>
          </p:txBody>
        </p:sp>
        <p:sp>
          <p:nvSpPr>
            <p:cNvPr id="22" name="椭圆 21"/>
            <p:cNvSpPr/>
            <p:nvPr/>
          </p:nvSpPr>
          <p:spPr>
            <a:xfrm>
              <a:off x="4913313" y="1611993"/>
              <a:ext cx="2365377" cy="2365371"/>
            </a:xfrm>
            <a:prstGeom prst="ellipse">
              <a:avLst/>
            </a:prstGeom>
            <a:grpFill/>
            <a:ln/>
            <a:effectLst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800" b="1" dirty="0">
                <a:solidFill>
                  <a:prstClr val="white"/>
                </a:solidFill>
                <a:ea typeface="微软雅黑" panose="020B0503020204020204" pitchFamily="34" charset="-122"/>
              </a:endParaRPr>
            </a:p>
          </p:txBody>
        </p:sp>
      </p:grpSp>
      <p:grpSp>
        <p:nvGrpSpPr>
          <p:cNvPr id="4" name="组合 113"/>
          <p:cNvGrpSpPr/>
          <p:nvPr/>
        </p:nvGrpSpPr>
        <p:grpSpPr>
          <a:xfrm>
            <a:off x="5046889" y="3702672"/>
            <a:ext cx="1405324" cy="1405323"/>
            <a:chOff x="4811447" y="1510125"/>
            <a:chExt cx="2569106" cy="2569104"/>
          </a:xfrm>
          <a:solidFill>
            <a:srgbClr val="C8C600"/>
          </a:solidFill>
        </p:grpSpPr>
        <p:sp>
          <p:nvSpPr>
            <p:cNvPr id="24" name="椭圆 23"/>
            <p:cNvSpPr/>
            <p:nvPr/>
          </p:nvSpPr>
          <p:spPr>
            <a:xfrm>
              <a:off x="4811447" y="1510125"/>
              <a:ext cx="2569106" cy="256910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 dirty="0">
                <a:solidFill>
                  <a:prstClr val="black"/>
                </a:solidFill>
                <a:latin typeface="Arial" charset="0"/>
                <a:ea typeface="宋体" charset="-122"/>
              </a:endParaRPr>
            </a:p>
          </p:txBody>
        </p:sp>
        <p:sp>
          <p:nvSpPr>
            <p:cNvPr id="25" name="椭圆 24"/>
            <p:cNvSpPr/>
            <p:nvPr/>
          </p:nvSpPr>
          <p:spPr>
            <a:xfrm>
              <a:off x="4855016" y="1553695"/>
              <a:ext cx="2481970" cy="2481967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 dirty="0">
                <a:solidFill>
                  <a:prstClr val="black"/>
                </a:solidFill>
                <a:latin typeface="Arial" charset="0"/>
                <a:ea typeface="宋体" charset="-122"/>
              </a:endParaRPr>
            </a:p>
          </p:txBody>
        </p:sp>
        <p:sp>
          <p:nvSpPr>
            <p:cNvPr id="26" name="椭圆 25"/>
            <p:cNvSpPr/>
            <p:nvPr/>
          </p:nvSpPr>
          <p:spPr>
            <a:xfrm>
              <a:off x="4913313" y="1611993"/>
              <a:ext cx="2365377" cy="2365371"/>
            </a:xfrm>
            <a:prstGeom prst="ellipse">
              <a:avLst/>
            </a:prstGeom>
            <a:grpFill/>
            <a:ln/>
            <a:effectLst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800" b="1" dirty="0">
                <a:solidFill>
                  <a:prstClr val="white"/>
                </a:solidFill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105"/>
          <p:cNvGrpSpPr/>
          <p:nvPr/>
        </p:nvGrpSpPr>
        <p:grpSpPr>
          <a:xfrm>
            <a:off x="7169012" y="2186508"/>
            <a:ext cx="1405323" cy="1405323"/>
            <a:chOff x="4811447" y="1510125"/>
            <a:chExt cx="2569106" cy="2569104"/>
          </a:xfrm>
          <a:solidFill>
            <a:srgbClr val="73B33F"/>
          </a:solidFill>
        </p:grpSpPr>
        <p:sp>
          <p:nvSpPr>
            <p:cNvPr id="28" name="椭圆 27"/>
            <p:cNvSpPr/>
            <p:nvPr/>
          </p:nvSpPr>
          <p:spPr>
            <a:xfrm>
              <a:off x="4811447" y="1510125"/>
              <a:ext cx="2569106" cy="256910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 dirty="0">
                <a:solidFill>
                  <a:prstClr val="black"/>
                </a:solidFill>
                <a:latin typeface="Arial" charset="0"/>
                <a:ea typeface="宋体" charset="-122"/>
              </a:endParaRPr>
            </a:p>
          </p:txBody>
        </p:sp>
        <p:sp>
          <p:nvSpPr>
            <p:cNvPr id="29" name="椭圆 28"/>
            <p:cNvSpPr/>
            <p:nvPr/>
          </p:nvSpPr>
          <p:spPr>
            <a:xfrm>
              <a:off x="4855016" y="1553695"/>
              <a:ext cx="2481970" cy="2481967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 dirty="0">
                <a:solidFill>
                  <a:prstClr val="black"/>
                </a:solidFill>
                <a:latin typeface="Arial" charset="0"/>
                <a:ea typeface="宋体" charset="-122"/>
              </a:endParaRPr>
            </a:p>
          </p:txBody>
        </p:sp>
        <p:sp>
          <p:nvSpPr>
            <p:cNvPr id="30" name="椭圆 29"/>
            <p:cNvSpPr/>
            <p:nvPr/>
          </p:nvSpPr>
          <p:spPr>
            <a:xfrm>
              <a:off x="4913313" y="1611993"/>
              <a:ext cx="2365377" cy="2365371"/>
            </a:xfrm>
            <a:prstGeom prst="ellipse">
              <a:avLst/>
            </a:prstGeom>
            <a:grpFill/>
            <a:ln/>
            <a:effectLst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sz="2400" dirty="0" smtClean="0">
                  <a:solidFill>
                    <a:schemeClr val="tx1"/>
                  </a:solidFill>
                  <a:latin typeface="华文楷体" pitchFamily="2" charset="-122"/>
                  <a:ea typeface="华文楷体" pitchFamily="2" charset="-122"/>
                </a:rPr>
                <a:t>实地到馆</a:t>
              </a:r>
              <a:endParaRPr lang="zh-CN" altLang="en-US" sz="2400" dirty="0">
                <a:solidFill>
                  <a:schemeClr val="tx1"/>
                </a:solidFill>
                <a:latin typeface="华文楷体" pitchFamily="2" charset="-122"/>
                <a:ea typeface="华文楷体" pitchFamily="2" charset="-122"/>
              </a:endParaRPr>
            </a:p>
          </p:txBody>
        </p:sp>
      </p:grpSp>
      <p:grpSp>
        <p:nvGrpSpPr>
          <p:cNvPr id="6" name="组合 101"/>
          <p:cNvGrpSpPr/>
          <p:nvPr/>
        </p:nvGrpSpPr>
        <p:grpSpPr>
          <a:xfrm>
            <a:off x="785786" y="2186508"/>
            <a:ext cx="1405324" cy="1405323"/>
            <a:chOff x="4811447" y="1510125"/>
            <a:chExt cx="2569106" cy="2569104"/>
          </a:xfrm>
          <a:solidFill>
            <a:srgbClr val="C8C600"/>
          </a:solidFill>
        </p:grpSpPr>
        <p:sp>
          <p:nvSpPr>
            <p:cNvPr id="32" name="椭圆 31"/>
            <p:cNvSpPr/>
            <p:nvPr/>
          </p:nvSpPr>
          <p:spPr>
            <a:xfrm>
              <a:off x="4811447" y="1510125"/>
              <a:ext cx="2569106" cy="256910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 dirty="0">
                <a:solidFill>
                  <a:prstClr val="black"/>
                </a:solidFill>
                <a:latin typeface="Arial" charset="0"/>
                <a:ea typeface="宋体" charset="-122"/>
              </a:endParaRPr>
            </a:p>
          </p:txBody>
        </p:sp>
        <p:sp>
          <p:nvSpPr>
            <p:cNvPr id="33" name="椭圆 32"/>
            <p:cNvSpPr/>
            <p:nvPr/>
          </p:nvSpPr>
          <p:spPr>
            <a:xfrm>
              <a:off x="4855016" y="1553695"/>
              <a:ext cx="2481970" cy="2481967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 dirty="0">
                <a:solidFill>
                  <a:prstClr val="black"/>
                </a:solidFill>
                <a:latin typeface="Arial" charset="0"/>
                <a:ea typeface="宋体" charset="-122"/>
              </a:endParaRPr>
            </a:p>
          </p:txBody>
        </p:sp>
        <p:sp>
          <p:nvSpPr>
            <p:cNvPr id="34" name="椭圆 33"/>
            <p:cNvSpPr/>
            <p:nvPr/>
          </p:nvSpPr>
          <p:spPr>
            <a:xfrm>
              <a:off x="4913313" y="1611993"/>
              <a:ext cx="2365377" cy="2365371"/>
            </a:xfrm>
            <a:prstGeom prst="ellipse">
              <a:avLst/>
            </a:prstGeom>
            <a:grpFill/>
            <a:ln/>
            <a:effectLst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800" b="1" dirty="0">
                <a:solidFill>
                  <a:prstClr val="white"/>
                </a:solidFill>
                <a:ea typeface="微软雅黑" panose="020B0503020204020204" pitchFamily="34" charset="-122"/>
              </a:endParaRPr>
            </a:p>
          </p:txBody>
        </p:sp>
      </p:grpSp>
      <p:sp>
        <p:nvSpPr>
          <p:cNvPr id="4112" name="矩形 12"/>
          <p:cNvSpPr>
            <a:spLocks noChangeArrowheads="1"/>
          </p:cNvSpPr>
          <p:nvPr/>
        </p:nvSpPr>
        <p:spPr bwMode="auto">
          <a:xfrm>
            <a:off x="3103964" y="4005064"/>
            <a:ext cx="110799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400" dirty="0" smtClean="0">
                <a:solidFill>
                  <a:prstClr val="black"/>
                </a:solidFill>
                <a:latin typeface="华文楷体" pitchFamily="2" charset="-122"/>
                <a:ea typeface="华文楷体" pitchFamily="2" charset="-122"/>
              </a:rPr>
              <a:t>网络、</a:t>
            </a:r>
            <a:endParaRPr lang="en-US" altLang="zh-CN" sz="2400" dirty="0" smtClean="0">
              <a:solidFill>
                <a:prstClr val="black"/>
              </a:solidFill>
              <a:latin typeface="华文楷体" pitchFamily="2" charset="-122"/>
              <a:ea typeface="华文楷体" pitchFamily="2" charset="-122"/>
            </a:endParaRPr>
          </a:p>
          <a:p>
            <a:r>
              <a:rPr lang="zh-CN" altLang="en-US" sz="2400" dirty="0" smtClean="0">
                <a:solidFill>
                  <a:prstClr val="black"/>
                </a:solidFill>
                <a:latin typeface="华文楷体" pitchFamily="2" charset="-122"/>
                <a:ea typeface="华文楷体" pitchFamily="2" charset="-122"/>
              </a:rPr>
              <a:t>微信</a:t>
            </a:r>
            <a:endParaRPr lang="zh-CN" altLang="en-US" sz="2400" dirty="0">
              <a:solidFill>
                <a:prstClr val="black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4113" name="矩形 13"/>
          <p:cNvSpPr>
            <a:spLocks noChangeArrowheads="1"/>
          </p:cNvSpPr>
          <p:nvPr/>
        </p:nvSpPr>
        <p:spPr bwMode="auto">
          <a:xfrm>
            <a:off x="3851920" y="2204864"/>
            <a:ext cx="162095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solidFill>
                  <a:prstClr val="black"/>
                </a:solidFill>
                <a:latin typeface="华文楷体" pitchFamily="2" charset="-122"/>
                <a:ea typeface="华文楷体" pitchFamily="2" charset="-122"/>
              </a:rPr>
              <a:t>推荐方式</a:t>
            </a:r>
            <a:endParaRPr lang="zh-CN" altLang="en-US" sz="2800" b="1" dirty="0">
              <a:solidFill>
                <a:prstClr val="black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4114" name="矩形 12"/>
          <p:cNvSpPr>
            <a:spLocks noChangeArrowheads="1"/>
          </p:cNvSpPr>
          <p:nvPr/>
        </p:nvSpPr>
        <p:spPr bwMode="auto">
          <a:xfrm>
            <a:off x="932885" y="2643188"/>
            <a:ext cx="90281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800" dirty="0" smtClean="0">
                <a:solidFill>
                  <a:prstClr val="black"/>
                </a:solidFill>
                <a:latin typeface="华文楷体" pitchFamily="2" charset="-122"/>
                <a:ea typeface="华文楷体" pitchFamily="2" charset="-122"/>
              </a:rPr>
              <a:t>问卷</a:t>
            </a:r>
            <a:endParaRPr lang="zh-CN" altLang="en-US" sz="2800" dirty="0">
              <a:solidFill>
                <a:prstClr val="black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4115" name="矩形 12"/>
          <p:cNvSpPr>
            <a:spLocks noChangeArrowheads="1"/>
          </p:cNvSpPr>
          <p:nvPr/>
        </p:nvSpPr>
        <p:spPr bwMode="auto">
          <a:xfrm>
            <a:off x="5264204" y="4005064"/>
            <a:ext cx="110799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400" dirty="0" smtClean="0">
                <a:solidFill>
                  <a:prstClr val="black"/>
                </a:solidFill>
                <a:latin typeface="华文楷体" pitchFamily="2" charset="-122"/>
                <a:ea typeface="华文楷体" pitchFamily="2" charset="-122"/>
              </a:rPr>
              <a:t>电话、</a:t>
            </a:r>
            <a:endParaRPr lang="en-US" altLang="zh-CN" sz="2400" dirty="0" smtClean="0">
              <a:solidFill>
                <a:prstClr val="black"/>
              </a:solidFill>
              <a:latin typeface="华文楷体" pitchFamily="2" charset="-122"/>
              <a:ea typeface="华文楷体" pitchFamily="2" charset="-122"/>
            </a:endParaRPr>
          </a:p>
          <a:p>
            <a:r>
              <a:rPr lang="zh-CN" altLang="en-US" sz="2400" dirty="0" smtClean="0">
                <a:solidFill>
                  <a:prstClr val="black"/>
                </a:solidFill>
                <a:latin typeface="华文楷体" pitchFamily="2" charset="-122"/>
                <a:ea typeface="华文楷体" pitchFamily="2" charset="-122"/>
              </a:rPr>
              <a:t>邮件</a:t>
            </a:r>
            <a:endParaRPr lang="zh-CN" altLang="en-US" sz="2400" dirty="0">
              <a:solidFill>
                <a:prstClr val="black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36" name="矩形 12"/>
          <p:cNvSpPr>
            <a:spLocks noChangeArrowheads="1"/>
          </p:cNvSpPr>
          <p:nvPr/>
        </p:nvSpPr>
        <p:spPr bwMode="auto">
          <a:xfrm>
            <a:off x="683568" y="5301208"/>
            <a:ext cx="764157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2800" dirty="0" smtClean="0">
                <a:solidFill>
                  <a:prstClr val="black"/>
                </a:solidFill>
                <a:latin typeface="华文楷体" pitchFamily="2" charset="-122"/>
                <a:ea typeface="华文楷体" pitchFamily="2" charset="-122"/>
              </a:rPr>
              <a:t>建议：选取推荐渠道时考虑学生、老师的便捷性，同时考虑结果录入和统计的方便性。</a:t>
            </a:r>
            <a:endParaRPr lang="zh-CN" altLang="en-US" sz="2800" dirty="0">
              <a:solidFill>
                <a:prstClr val="black"/>
              </a:solidFill>
              <a:latin typeface="华文楷体" pitchFamily="2" charset="-122"/>
              <a:ea typeface="华文楷体" pitchFamily="2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5182</TotalTime>
  <Words>981</Words>
  <Application>Microsoft Office PowerPoint</Application>
  <PresentationFormat>全屏显示(4:3)</PresentationFormat>
  <Paragraphs>132</Paragraphs>
  <Slides>15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16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bj</dc:creator>
  <cp:lastModifiedBy>admin</cp:lastModifiedBy>
  <cp:revision>457</cp:revision>
  <dcterms:created xsi:type="dcterms:W3CDTF">2013-10-30T09:04:50Z</dcterms:created>
  <dcterms:modified xsi:type="dcterms:W3CDTF">2015-11-13T07:41:21Z</dcterms:modified>
</cp:coreProperties>
</file>