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314" r:id="rId3"/>
    <p:sldId id="290" r:id="rId4"/>
    <p:sldId id="310" r:id="rId5"/>
    <p:sldId id="304" r:id="rId6"/>
    <p:sldId id="305" r:id="rId7"/>
    <p:sldId id="306" r:id="rId8"/>
    <p:sldId id="307" r:id="rId9"/>
    <p:sldId id="308" r:id="rId10"/>
    <p:sldId id="309" r:id="rId11"/>
    <p:sldId id="286" r:id="rId12"/>
    <p:sldId id="285" r:id="rId13"/>
    <p:sldId id="315" r:id="rId14"/>
    <p:sldId id="266" r:id="rId15"/>
    <p:sldId id="267" r:id="rId16"/>
    <p:sldId id="279" r:id="rId17"/>
    <p:sldId id="316" r:id="rId18"/>
    <p:sldId id="311" r:id="rId19"/>
    <p:sldId id="269" r:id="rId20"/>
    <p:sldId id="275" r:id="rId21"/>
    <p:sldId id="276" r:id="rId22"/>
    <p:sldId id="317" r:id="rId23"/>
    <p:sldId id="318" r:id="rId24"/>
    <p:sldId id="280" r:id="rId25"/>
    <p:sldId id="281" r:id="rId26"/>
    <p:sldId id="282" r:id="rId27"/>
    <p:sldId id="283" r:id="rId28"/>
    <p:sldId id="284" r:id="rId29"/>
    <p:sldId id="319" r:id="rId30"/>
    <p:sldId id="293" r:id="rId31"/>
    <p:sldId id="296" r:id="rId32"/>
    <p:sldId id="295" r:id="rId33"/>
    <p:sldId id="299" r:id="rId34"/>
    <p:sldId id="302" r:id="rId35"/>
    <p:sldId id="274" r:id="rId36"/>
    <p:sldId id="303" r:id="rId37"/>
    <p:sldId id="313" r:id="rId38"/>
    <p:sldId id="287" r:id="rId39"/>
    <p:sldId id="289" r:id="rId4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67" autoAdjust="0"/>
    <p:restoredTop sz="86384" autoAdjust="0"/>
  </p:normalViewPr>
  <p:slideViewPr>
    <p:cSldViewPr>
      <p:cViewPr varScale="1">
        <p:scale>
          <a:sx n="59" d="100"/>
          <a:sy n="59" d="100"/>
        </p:scale>
        <p:origin x="-677" y="-62"/>
      </p:cViewPr>
      <p:guideLst>
        <p:guide orient="horz" pos="2160"/>
        <p:guide pos="2880"/>
      </p:guideLst>
    </p:cSldViewPr>
  </p:slideViewPr>
  <p:outlineViewPr>
    <p:cViewPr>
      <p:scale>
        <a:sx n="33" d="100"/>
        <a:sy n="33" d="100"/>
      </p:scale>
      <p:origin x="0" y="2136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D:\&#21271;&#20140;1412\2010-2013&#24180;12&#25152;&#39640;&#26657;&#25991;&#29486;&#32463;&#36153;&#21015;&#34920;.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zh-CN"/>
  <c:chart>
    <c:view3D>
      <c:rAngAx val="1"/>
    </c:view3D>
    <c:plotArea>
      <c:layout/>
      <c:bar3DChart>
        <c:barDir val="col"/>
        <c:grouping val="clustered"/>
        <c:ser>
          <c:idx val="0"/>
          <c:order val="0"/>
          <c:tx>
            <c:strRef>
              <c:f>Sheet1!$B$2</c:f>
              <c:strCache>
                <c:ptCount val="1"/>
                <c:pt idx="0">
                  <c:v>2010年</c:v>
                </c:pt>
              </c:strCache>
            </c:strRef>
          </c:tx>
          <c:cat>
            <c:strRef>
              <c:f>Sheet1!$A$3:$A$14</c:f>
              <c:strCache>
                <c:ptCount val="12"/>
                <c:pt idx="0">
                  <c:v>清华大学图书馆</c:v>
                </c:pt>
                <c:pt idx="1">
                  <c:v>复旦大学图书馆</c:v>
                </c:pt>
                <c:pt idx="2">
                  <c:v>北京大学图书馆</c:v>
                </c:pt>
                <c:pt idx="3">
                  <c:v>浙江大学图书馆</c:v>
                </c:pt>
                <c:pt idx="4">
                  <c:v>武汉大学图书馆</c:v>
                </c:pt>
                <c:pt idx="5">
                  <c:v>上海交通大学图书馆</c:v>
                </c:pt>
                <c:pt idx="6">
                  <c:v>华中科技大学图书馆</c:v>
                </c:pt>
                <c:pt idx="7">
                  <c:v>东南大学图书馆</c:v>
                </c:pt>
                <c:pt idx="8">
                  <c:v>厦门大学图书馆</c:v>
                </c:pt>
                <c:pt idx="9">
                  <c:v>华东师范大学图书馆</c:v>
                </c:pt>
                <c:pt idx="10">
                  <c:v>西安交通大学图书馆</c:v>
                </c:pt>
                <c:pt idx="11">
                  <c:v>四川大学图书馆</c:v>
                </c:pt>
              </c:strCache>
            </c:strRef>
          </c:cat>
          <c:val>
            <c:numRef>
              <c:f>Sheet1!$B$3:$B$14</c:f>
              <c:numCache>
                <c:formatCode>0.00_);[Red]\(0.00\)</c:formatCode>
                <c:ptCount val="12"/>
                <c:pt idx="0">
                  <c:v>39317756</c:v>
                </c:pt>
                <c:pt idx="1">
                  <c:v>32963040</c:v>
                </c:pt>
                <c:pt idx="2">
                  <c:v>32819420</c:v>
                </c:pt>
                <c:pt idx="3">
                  <c:v>29399352</c:v>
                </c:pt>
                <c:pt idx="4">
                  <c:v>27391312</c:v>
                </c:pt>
                <c:pt idx="5">
                  <c:v>27079774</c:v>
                </c:pt>
                <c:pt idx="6">
                  <c:v>23729762</c:v>
                </c:pt>
                <c:pt idx="7">
                  <c:v>20773964</c:v>
                </c:pt>
                <c:pt idx="8">
                  <c:v>20727298</c:v>
                </c:pt>
                <c:pt idx="9">
                  <c:v>20591828</c:v>
                </c:pt>
                <c:pt idx="10">
                  <c:v>17658966</c:v>
                </c:pt>
                <c:pt idx="11">
                  <c:v>15193493</c:v>
                </c:pt>
              </c:numCache>
            </c:numRef>
          </c:val>
        </c:ser>
        <c:ser>
          <c:idx val="1"/>
          <c:order val="1"/>
          <c:tx>
            <c:strRef>
              <c:f>Sheet1!$C$2</c:f>
              <c:strCache>
                <c:ptCount val="1"/>
                <c:pt idx="0">
                  <c:v>2011年</c:v>
                </c:pt>
              </c:strCache>
            </c:strRef>
          </c:tx>
          <c:cat>
            <c:strRef>
              <c:f>Sheet1!$A$3:$A$14</c:f>
              <c:strCache>
                <c:ptCount val="12"/>
                <c:pt idx="0">
                  <c:v>清华大学图书馆</c:v>
                </c:pt>
                <c:pt idx="1">
                  <c:v>复旦大学图书馆</c:v>
                </c:pt>
                <c:pt idx="2">
                  <c:v>北京大学图书馆</c:v>
                </c:pt>
                <c:pt idx="3">
                  <c:v>浙江大学图书馆</c:v>
                </c:pt>
                <c:pt idx="4">
                  <c:v>武汉大学图书馆</c:v>
                </c:pt>
                <c:pt idx="5">
                  <c:v>上海交通大学图书馆</c:v>
                </c:pt>
                <c:pt idx="6">
                  <c:v>华中科技大学图书馆</c:v>
                </c:pt>
                <c:pt idx="7">
                  <c:v>东南大学图书馆</c:v>
                </c:pt>
                <c:pt idx="8">
                  <c:v>厦门大学图书馆</c:v>
                </c:pt>
                <c:pt idx="9">
                  <c:v>华东师范大学图书馆</c:v>
                </c:pt>
                <c:pt idx="10">
                  <c:v>西安交通大学图书馆</c:v>
                </c:pt>
                <c:pt idx="11">
                  <c:v>四川大学图书馆</c:v>
                </c:pt>
              </c:strCache>
            </c:strRef>
          </c:cat>
          <c:val>
            <c:numRef>
              <c:f>Sheet1!$C$3:$C$14</c:f>
              <c:numCache>
                <c:formatCode>0.00_ </c:formatCode>
                <c:ptCount val="12"/>
                <c:pt idx="0">
                  <c:v>32369772</c:v>
                </c:pt>
                <c:pt idx="1">
                  <c:v>35862360</c:v>
                </c:pt>
                <c:pt idx="2">
                  <c:v>32294952</c:v>
                </c:pt>
                <c:pt idx="3">
                  <c:v>34034752</c:v>
                </c:pt>
                <c:pt idx="4">
                  <c:v>25013104</c:v>
                </c:pt>
                <c:pt idx="5">
                  <c:v>29323670</c:v>
                </c:pt>
                <c:pt idx="6">
                  <c:v>25633340</c:v>
                </c:pt>
                <c:pt idx="7">
                  <c:v>21532782</c:v>
                </c:pt>
                <c:pt idx="8">
                  <c:v>24285040</c:v>
                </c:pt>
                <c:pt idx="9">
                  <c:v>22695840</c:v>
                </c:pt>
                <c:pt idx="10">
                  <c:v>20362786</c:v>
                </c:pt>
                <c:pt idx="11">
                  <c:v>17835298</c:v>
                </c:pt>
              </c:numCache>
            </c:numRef>
          </c:val>
        </c:ser>
        <c:ser>
          <c:idx val="2"/>
          <c:order val="2"/>
          <c:tx>
            <c:strRef>
              <c:f>Sheet1!$D$2</c:f>
              <c:strCache>
                <c:ptCount val="1"/>
                <c:pt idx="0">
                  <c:v>2012年</c:v>
                </c:pt>
              </c:strCache>
            </c:strRef>
          </c:tx>
          <c:cat>
            <c:strRef>
              <c:f>Sheet1!$A$3:$A$14</c:f>
              <c:strCache>
                <c:ptCount val="12"/>
                <c:pt idx="0">
                  <c:v>清华大学图书馆</c:v>
                </c:pt>
                <c:pt idx="1">
                  <c:v>复旦大学图书馆</c:v>
                </c:pt>
                <c:pt idx="2">
                  <c:v>北京大学图书馆</c:v>
                </c:pt>
                <c:pt idx="3">
                  <c:v>浙江大学图书馆</c:v>
                </c:pt>
                <c:pt idx="4">
                  <c:v>武汉大学图书馆</c:v>
                </c:pt>
                <c:pt idx="5">
                  <c:v>上海交通大学图书馆</c:v>
                </c:pt>
                <c:pt idx="6">
                  <c:v>华中科技大学图书馆</c:v>
                </c:pt>
                <c:pt idx="7">
                  <c:v>东南大学图书馆</c:v>
                </c:pt>
                <c:pt idx="8">
                  <c:v>厦门大学图书馆</c:v>
                </c:pt>
                <c:pt idx="9">
                  <c:v>华东师范大学图书馆</c:v>
                </c:pt>
                <c:pt idx="10">
                  <c:v>西安交通大学图书馆</c:v>
                </c:pt>
                <c:pt idx="11">
                  <c:v>四川大学图书馆</c:v>
                </c:pt>
              </c:strCache>
            </c:strRef>
          </c:cat>
          <c:val>
            <c:numRef>
              <c:f>Sheet1!$D$3:$D$14</c:f>
              <c:numCache>
                <c:formatCode>0.00_ </c:formatCode>
                <c:ptCount val="12"/>
                <c:pt idx="0">
                  <c:v>32206588</c:v>
                </c:pt>
                <c:pt idx="1">
                  <c:v>42318080</c:v>
                </c:pt>
                <c:pt idx="2">
                  <c:v>27862334</c:v>
                </c:pt>
                <c:pt idx="3">
                  <c:v>40823028</c:v>
                </c:pt>
                <c:pt idx="4">
                  <c:v>26218410</c:v>
                </c:pt>
                <c:pt idx="5">
                  <c:v>28584730</c:v>
                </c:pt>
                <c:pt idx="6">
                  <c:v>18728350</c:v>
                </c:pt>
                <c:pt idx="7">
                  <c:v>21332988</c:v>
                </c:pt>
                <c:pt idx="8">
                  <c:v>22152076</c:v>
                </c:pt>
                <c:pt idx="9">
                  <c:v>23983692</c:v>
                </c:pt>
                <c:pt idx="10">
                  <c:v>21806808</c:v>
                </c:pt>
                <c:pt idx="11">
                  <c:v>15813811</c:v>
                </c:pt>
              </c:numCache>
            </c:numRef>
          </c:val>
        </c:ser>
        <c:ser>
          <c:idx val="3"/>
          <c:order val="3"/>
          <c:tx>
            <c:strRef>
              <c:f>Sheet1!$E$2</c:f>
              <c:strCache>
                <c:ptCount val="1"/>
                <c:pt idx="0">
                  <c:v>2013年</c:v>
                </c:pt>
              </c:strCache>
            </c:strRef>
          </c:tx>
          <c:cat>
            <c:strRef>
              <c:f>Sheet1!$A$3:$A$14</c:f>
              <c:strCache>
                <c:ptCount val="12"/>
                <c:pt idx="0">
                  <c:v>清华大学图书馆</c:v>
                </c:pt>
                <c:pt idx="1">
                  <c:v>复旦大学图书馆</c:v>
                </c:pt>
                <c:pt idx="2">
                  <c:v>北京大学图书馆</c:v>
                </c:pt>
                <c:pt idx="3">
                  <c:v>浙江大学图书馆</c:v>
                </c:pt>
                <c:pt idx="4">
                  <c:v>武汉大学图书馆</c:v>
                </c:pt>
                <c:pt idx="5">
                  <c:v>上海交通大学图书馆</c:v>
                </c:pt>
                <c:pt idx="6">
                  <c:v>华中科技大学图书馆</c:v>
                </c:pt>
                <c:pt idx="7">
                  <c:v>东南大学图书馆</c:v>
                </c:pt>
                <c:pt idx="8">
                  <c:v>厦门大学图书馆</c:v>
                </c:pt>
                <c:pt idx="9">
                  <c:v>华东师范大学图书馆</c:v>
                </c:pt>
                <c:pt idx="10">
                  <c:v>西安交通大学图书馆</c:v>
                </c:pt>
                <c:pt idx="11">
                  <c:v>四川大学图书馆</c:v>
                </c:pt>
              </c:strCache>
            </c:strRef>
          </c:cat>
          <c:val>
            <c:numRef>
              <c:f>Sheet1!$E$3:$E$14</c:f>
              <c:numCache>
                <c:formatCode>0.00_ </c:formatCode>
                <c:ptCount val="12"/>
                <c:pt idx="0">
                  <c:v>34086004</c:v>
                </c:pt>
                <c:pt idx="1">
                  <c:v>50004268</c:v>
                </c:pt>
                <c:pt idx="2">
                  <c:v>32623884</c:v>
                </c:pt>
                <c:pt idx="3">
                  <c:v>40111180</c:v>
                </c:pt>
                <c:pt idx="4">
                  <c:v>25801524</c:v>
                </c:pt>
                <c:pt idx="5">
                  <c:v>30343000</c:v>
                </c:pt>
                <c:pt idx="6">
                  <c:v>24098862</c:v>
                </c:pt>
                <c:pt idx="7">
                  <c:v>21705930</c:v>
                </c:pt>
                <c:pt idx="8">
                  <c:v>27210158</c:v>
                </c:pt>
                <c:pt idx="9">
                  <c:v>25794752</c:v>
                </c:pt>
                <c:pt idx="10">
                  <c:v>18588370</c:v>
                </c:pt>
                <c:pt idx="11">
                  <c:v>19721292</c:v>
                </c:pt>
              </c:numCache>
            </c:numRef>
          </c:val>
        </c:ser>
        <c:shape val="cylinder"/>
        <c:axId val="60349824"/>
        <c:axId val="60359808"/>
        <c:axId val="0"/>
      </c:bar3DChart>
      <c:catAx>
        <c:axId val="60349824"/>
        <c:scaling>
          <c:orientation val="minMax"/>
        </c:scaling>
        <c:axPos val="b"/>
        <c:tickLblPos val="nextTo"/>
        <c:crossAx val="60359808"/>
        <c:crosses val="autoZero"/>
        <c:auto val="1"/>
        <c:lblAlgn val="ctr"/>
        <c:lblOffset val="100"/>
      </c:catAx>
      <c:valAx>
        <c:axId val="60359808"/>
        <c:scaling>
          <c:orientation val="minMax"/>
        </c:scaling>
        <c:axPos val="l"/>
        <c:majorGridlines/>
        <c:numFmt formatCode="0.00_);[Red]\(0.00\)" sourceLinked="1"/>
        <c:tickLblPos val="nextTo"/>
        <c:crossAx val="60349824"/>
        <c:crosses val="autoZero"/>
        <c:crossBetween val="between"/>
      </c:valAx>
    </c:plotArea>
    <c:legend>
      <c:legendPos val="r"/>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C8B48A-5E1D-4083-980D-CA0EFA2AD2F3}" type="datetimeFigureOut">
              <a:rPr lang="zh-CN" altLang="en-US" smtClean="0"/>
              <a:pPr/>
              <a:t>2015/11/15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600B6D-FDFC-4D91-8662-76D9091A757F}"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81600B6D-FDFC-4D91-8662-76D9091A757F}" type="slidenum">
              <a:rPr lang="zh-CN" altLang="en-US" smtClean="0"/>
              <a:pPr/>
              <a:t>12</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81600B6D-FDFC-4D91-8662-76D9091A757F}" type="slidenum">
              <a:rPr lang="zh-CN" altLang="en-US" smtClean="0"/>
              <a:pPr/>
              <a:t>38</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1">
        <a:schemeClr val="bg1"/>
      </p:bgRef>
    </p:bg>
    <p:spTree>
      <p:nvGrpSpPr>
        <p:cNvPr id="1" name=""/>
        <p:cNvGrpSpPr/>
        <p:nvPr/>
      </p:nvGrpSpPr>
      <p:grpSpPr>
        <a:xfrm>
          <a:off x="0" y="0"/>
          <a:ext cx="0" cy="0"/>
          <a:chOff x="0" y="0"/>
          <a:chExt cx="0" cy="0"/>
        </a:xfrm>
      </p:grpSpPr>
      <p:sp>
        <p:nvSpPr>
          <p:cNvPr id="8" name="标题 7"/>
          <p:cNvSpPr>
            <a:spLocks noGrp="1"/>
          </p:cNvSpPr>
          <p:nvPr>
            <p:ph type="ctrTitle"/>
          </p:nvPr>
        </p:nvSpPr>
        <p:spPr>
          <a:xfrm>
            <a:off x="2286000" y="3124200"/>
            <a:ext cx="6172200" cy="1894362"/>
          </a:xfrm>
        </p:spPr>
        <p:txBody>
          <a:bodyPr/>
          <a:lstStyle>
            <a:lvl1pPr>
              <a:defRPr b="1"/>
            </a:lvl1pPr>
          </a:lstStyle>
          <a:p>
            <a:r>
              <a:rPr kumimoji="0" lang="zh-CN" altLang="en-US" smtClean="0"/>
              <a:t>单击此处编辑母版标题样式</a:t>
            </a:r>
            <a:endParaRPr kumimoji="0"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28" name="日期占位符 27"/>
          <p:cNvSpPr>
            <a:spLocks noGrp="1"/>
          </p:cNvSpPr>
          <p:nvPr>
            <p:ph type="dt" sz="half" idx="10"/>
          </p:nvPr>
        </p:nvSpPr>
        <p:spPr bwMode="auto">
          <a:xfrm rot="5400000">
            <a:off x="7764621" y="1174097"/>
            <a:ext cx="2286000" cy="381000"/>
          </a:xfrm>
        </p:spPr>
        <p:txBody>
          <a:bodyPr/>
          <a:lstStyle/>
          <a:p>
            <a:fld id="{97720469-04BC-4E56-BF44-D11613D00770}" type="datetimeFigureOut">
              <a:rPr lang="zh-CN" altLang="en-US" smtClean="0"/>
              <a:pPr/>
              <a:t>2015/11/15</a:t>
            </a:fld>
            <a:endParaRPr lang="zh-CN" altLang="en-US"/>
          </a:p>
        </p:txBody>
      </p:sp>
      <p:sp>
        <p:nvSpPr>
          <p:cNvPr id="17" name="页脚占位符 16"/>
          <p:cNvSpPr>
            <a:spLocks noGrp="1"/>
          </p:cNvSpPr>
          <p:nvPr>
            <p:ph type="ftr" sz="quarter" idx="11"/>
          </p:nvPr>
        </p:nvSpPr>
        <p:spPr bwMode="auto">
          <a:xfrm rot="5400000">
            <a:off x="7077269" y="4181669"/>
            <a:ext cx="3657600" cy="384048"/>
          </a:xfrm>
        </p:spPr>
        <p:txBody>
          <a:bodyPr/>
          <a:lstStyle/>
          <a:p>
            <a:endParaRPr lang="zh-CN" altLang="en-US"/>
          </a:p>
        </p:txBody>
      </p:sp>
      <p:sp>
        <p:nvSpPr>
          <p:cNvPr id="10" name="矩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矩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矩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接连接符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接连接符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接连接符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接连接符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接连接符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接连接符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矩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椭圆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椭圆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椭圆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椭圆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椭圆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灯片编号占位符 28"/>
          <p:cNvSpPr>
            <a:spLocks noGrp="1"/>
          </p:cNvSpPr>
          <p:nvPr>
            <p:ph type="sldNum" sz="quarter" idx="12"/>
          </p:nvPr>
        </p:nvSpPr>
        <p:spPr bwMode="auto">
          <a:xfrm>
            <a:off x="1325544" y="4928702"/>
            <a:ext cx="609600" cy="517524"/>
          </a:xfrm>
        </p:spPr>
        <p:txBody>
          <a:bodyPr/>
          <a:lstStyle/>
          <a:p>
            <a:fld id="{C5702696-D44A-426A-B971-36042CD4D116}" type="slidenum">
              <a:rPr lang="zh-CN" altLang="en-US" smtClean="0"/>
              <a:pPr/>
              <a:t>‹#›</a:t>
            </a:fld>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97720469-04BC-4E56-BF44-D11613D00770}" type="datetimeFigureOut">
              <a:rPr lang="zh-CN" altLang="en-US" smtClean="0"/>
              <a:pPr/>
              <a:t>2015/11/15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5702696-D44A-426A-B971-36042CD4D116}"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274638"/>
            <a:ext cx="6019800" cy="5851525"/>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97720469-04BC-4E56-BF44-D11613D00770}" type="datetimeFigureOut">
              <a:rPr lang="zh-CN" altLang="en-US" smtClean="0"/>
              <a:pPr/>
              <a:t>2015/11/15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C5702696-D44A-426A-B971-36042CD4D116}"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8" name="内容占位符 7"/>
          <p:cNvSpPr>
            <a:spLocks noGrp="1"/>
          </p:cNvSpPr>
          <p:nvPr>
            <p:ph sz="quarter" idx="1"/>
          </p:nvPr>
        </p:nvSpPr>
        <p:spPr>
          <a:xfrm>
            <a:off x="457200" y="1600200"/>
            <a:ext cx="7467600" cy="4873752"/>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4"/>
          </p:nvPr>
        </p:nvSpPr>
        <p:spPr/>
        <p:txBody>
          <a:bodyPr rtlCol="0"/>
          <a:lstStyle/>
          <a:p>
            <a:fld id="{97720469-04BC-4E56-BF44-D11613D00770}" type="datetimeFigureOut">
              <a:rPr lang="zh-CN" altLang="en-US" smtClean="0"/>
              <a:pPr/>
              <a:t>2015/11/15</a:t>
            </a:fld>
            <a:endParaRPr lang="zh-CN" altLang="en-US"/>
          </a:p>
        </p:txBody>
      </p:sp>
      <p:sp>
        <p:nvSpPr>
          <p:cNvPr id="9" name="灯片编号占位符 8"/>
          <p:cNvSpPr>
            <a:spLocks noGrp="1"/>
          </p:cNvSpPr>
          <p:nvPr>
            <p:ph type="sldNum" sz="quarter" idx="15"/>
          </p:nvPr>
        </p:nvSpPr>
        <p:spPr/>
        <p:txBody>
          <a:bodyPr rtlCol="0"/>
          <a:lstStyle/>
          <a:p>
            <a:fld id="{C5702696-D44A-426A-B971-36042CD4D116}" type="slidenum">
              <a:rPr lang="zh-CN" altLang="en-US" smtClean="0"/>
              <a:pPr/>
              <a:t>‹#›</a:t>
            </a:fld>
            <a:endParaRPr lang="zh-CN" altLang="en-US"/>
          </a:p>
        </p:txBody>
      </p:sp>
      <p:sp>
        <p:nvSpPr>
          <p:cNvPr id="10" name="页脚占位符 9"/>
          <p:cNvSpPr>
            <a:spLocks noGrp="1"/>
          </p:cNvSpPr>
          <p:nvPr>
            <p:ph type="ftr" sz="quarter" idx="16"/>
          </p:nvPr>
        </p:nvSpPr>
        <p:spPr/>
        <p:txBody>
          <a:bodyPr rtlCol="0"/>
          <a:lstStyle/>
          <a:p>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1">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bwMode="auto">
          <a:xfrm rot="5400000">
            <a:off x="7763256" y="1170432"/>
            <a:ext cx="2286000" cy="381000"/>
          </a:xfrm>
        </p:spPr>
        <p:txBody>
          <a:bodyPr/>
          <a:lstStyle/>
          <a:p>
            <a:fld id="{97720469-04BC-4E56-BF44-D11613D00770}" type="datetimeFigureOut">
              <a:rPr lang="zh-CN" altLang="en-US" smtClean="0"/>
              <a:pPr/>
              <a:t>2015/11/15</a:t>
            </a:fld>
            <a:endParaRPr lang="zh-CN" altLang="en-US"/>
          </a:p>
        </p:txBody>
      </p:sp>
      <p:sp>
        <p:nvSpPr>
          <p:cNvPr id="5" name="页脚占位符 4"/>
          <p:cNvSpPr>
            <a:spLocks noGrp="1"/>
          </p:cNvSpPr>
          <p:nvPr>
            <p:ph type="ftr" sz="quarter" idx="11"/>
          </p:nvPr>
        </p:nvSpPr>
        <p:spPr bwMode="auto">
          <a:xfrm rot="5400000">
            <a:off x="7077456" y="4178808"/>
            <a:ext cx="3657600" cy="384048"/>
          </a:xfrm>
        </p:spPr>
        <p:txBody>
          <a:bodyPr/>
          <a:lstStyle/>
          <a:p>
            <a:endParaRPr lang="zh-CN" altLang="en-US"/>
          </a:p>
        </p:txBody>
      </p:sp>
      <p:sp>
        <p:nvSpPr>
          <p:cNvPr id="9" name="矩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接连接符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接连接符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接连接符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接连接符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接连接符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矩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椭圆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椭圆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椭圆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椭圆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椭圆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接连接符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灯片编号占位符 5"/>
          <p:cNvSpPr>
            <a:spLocks noGrp="1"/>
          </p:cNvSpPr>
          <p:nvPr>
            <p:ph type="sldNum" sz="quarter" idx="12"/>
          </p:nvPr>
        </p:nvSpPr>
        <p:spPr bwMode="auto">
          <a:xfrm>
            <a:off x="1340616" y="4928702"/>
            <a:ext cx="609600" cy="517524"/>
          </a:xfrm>
        </p:spPr>
        <p:txBody>
          <a:bodyPr/>
          <a:lstStyle/>
          <a:p>
            <a:fld id="{C5702696-D44A-426A-B971-36042CD4D116}"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5" name="日期占位符 4"/>
          <p:cNvSpPr>
            <a:spLocks noGrp="1"/>
          </p:cNvSpPr>
          <p:nvPr>
            <p:ph type="dt" sz="half" idx="10"/>
          </p:nvPr>
        </p:nvSpPr>
        <p:spPr/>
        <p:txBody>
          <a:bodyPr/>
          <a:lstStyle/>
          <a:p>
            <a:fld id="{97720469-04BC-4E56-BF44-D11613D00770}" type="datetimeFigureOut">
              <a:rPr lang="zh-CN" altLang="en-US" smtClean="0"/>
              <a:pPr/>
              <a:t>2015/11/15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C5702696-D44A-426A-B971-36042CD4D116}" type="slidenum">
              <a:rPr lang="zh-CN" altLang="en-US" smtClean="0"/>
              <a:pPr/>
              <a:t>‹#›</a:t>
            </a:fld>
            <a:endParaRPr lang="zh-CN" altLang="en-US"/>
          </a:p>
        </p:txBody>
      </p:sp>
      <p:sp>
        <p:nvSpPr>
          <p:cNvPr id="9" name="内容占位符 8"/>
          <p:cNvSpPr>
            <a:spLocks noGrp="1"/>
          </p:cNvSpPr>
          <p:nvPr>
            <p:ph sz="quarter" idx="1"/>
          </p:nvPr>
        </p:nvSpPr>
        <p:spPr>
          <a:xfrm>
            <a:off x="457200" y="1600200"/>
            <a:ext cx="3657600"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1" name="内容占位符 10"/>
          <p:cNvSpPr>
            <a:spLocks noGrp="1"/>
          </p:cNvSpPr>
          <p:nvPr>
            <p:ph sz="quarter" idx="2"/>
          </p:nvPr>
        </p:nvSpPr>
        <p:spPr>
          <a:xfrm>
            <a:off x="4270248" y="1600200"/>
            <a:ext cx="3657600" cy="45720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nchor="b"/>
          <a:lstStyle>
            <a:lvl1pPr>
              <a:defRPr/>
            </a:lvl1pPr>
          </a:lstStyle>
          <a:p>
            <a:r>
              <a:rPr kumimoji="0" lang="zh-CN" altLang="en-US" smtClean="0"/>
              <a:t>单击此处编辑母版标题样式</a:t>
            </a:r>
            <a:endParaRPr kumimoji="0" lang="en-US"/>
          </a:p>
        </p:txBody>
      </p:sp>
      <p:sp>
        <p:nvSpPr>
          <p:cNvPr id="7" name="日期占位符 6"/>
          <p:cNvSpPr>
            <a:spLocks noGrp="1"/>
          </p:cNvSpPr>
          <p:nvPr>
            <p:ph type="dt" sz="half" idx="10"/>
          </p:nvPr>
        </p:nvSpPr>
        <p:spPr/>
        <p:txBody>
          <a:bodyPr/>
          <a:lstStyle/>
          <a:p>
            <a:fld id="{97720469-04BC-4E56-BF44-D11613D00770}" type="datetimeFigureOut">
              <a:rPr lang="zh-CN" altLang="en-US" smtClean="0"/>
              <a:pPr/>
              <a:t>2015/11/15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C5702696-D44A-426A-B971-36042CD4D116}" type="slidenum">
              <a:rPr lang="zh-CN" altLang="en-US" smtClean="0"/>
              <a:pPr/>
              <a:t>‹#›</a:t>
            </a:fld>
            <a:endParaRPr lang="zh-CN" altLang="en-US"/>
          </a:p>
        </p:txBody>
      </p:sp>
      <p:sp>
        <p:nvSpPr>
          <p:cNvPr id="11" name="内容占位符 10"/>
          <p:cNvSpPr>
            <a:spLocks noGrp="1"/>
          </p:cNvSpPr>
          <p:nvPr>
            <p:ph sz="quarter" idx="2"/>
          </p:nvPr>
        </p:nvSpPr>
        <p:spPr>
          <a:xfrm>
            <a:off x="457200" y="2362200"/>
            <a:ext cx="3657600" cy="38862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3" name="内容占位符 12"/>
          <p:cNvSpPr>
            <a:spLocks noGrp="1"/>
          </p:cNvSpPr>
          <p:nvPr>
            <p:ph sz="quarter" idx="4"/>
          </p:nvPr>
        </p:nvSpPr>
        <p:spPr>
          <a:xfrm>
            <a:off x="4371975" y="2362200"/>
            <a:ext cx="3657600" cy="3886200"/>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CN" altLang="en-US" smtClean="0"/>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zh-CN" altLang="en-US" smtClean="0"/>
              <a:t>单击此处编辑母版文本样式</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6" name="日期占位符 5"/>
          <p:cNvSpPr>
            <a:spLocks noGrp="1"/>
          </p:cNvSpPr>
          <p:nvPr>
            <p:ph type="dt" sz="half" idx="10"/>
          </p:nvPr>
        </p:nvSpPr>
        <p:spPr/>
        <p:txBody>
          <a:bodyPr rtlCol="0"/>
          <a:lstStyle/>
          <a:p>
            <a:fld id="{97720469-04BC-4E56-BF44-D11613D00770}" type="datetimeFigureOut">
              <a:rPr lang="zh-CN" altLang="en-US" smtClean="0"/>
              <a:pPr/>
              <a:t>2015/11/15</a:t>
            </a:fld>
            <a:endParaRPr lang="zh-CN" altLang="en-US"/>
          </a:p>
        </p:txBody>
      </p:sp>
      <p:sp>
        <p:nvSpPr>
          <p:cNvPr id="7" name="灯片编号占位符 6"/>
          <p:cNvSpPr>
            <a:spLocks noGrp="1"/>
          </p:cNvSpPr>
          <p:nvPr>
            <p:ph type="sldNum" sz="quarter" idx="11"/>
          </p:nvPr>
        </p:nvSpPr>
        <p:spPr/>
        <p:txBody>
          <a:bodyPr rtlCol="0"/>
          <a:lstStyle/>
          <a:p>
            <a:fld id="{C5702696-D44A-426A-B971-36042CD4D116}" type="slidenum">
              <a:rPr lang="zh-CN" altLang="en-US" smtClean="0"/>
              <a:pPr/>
              <a:t>‹#›</a:t>
            </a:fld>
            <a:endParaRPr lang="zh-CN" altLang="en-US"/>
          </a:p>
        </p:txBody>
      </p:sp>
      <p:sp>
        <p:nvSpPr>
          <p:cNvPr id="8" name="页脚占位符 7"/>
          <p:cNvSpPr>
            <a:spLocks noGrp="1"/>
          </p:cNvSpPr>
          <p:nvPr>
            <p:ph type="ftr" sz="quarter" idx="12"/>
          </p:nvPr>
        </p:nvSpPr>
        <p:spPr/>
        <p:txBody>
          <a:bodyPr rtlCol="0"/>
          <a:lstStyle/>
          <a:p>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7720469-04BC-4E56-BF44-D11613D00770}" type="datetimeFigureOut">
              <a:rPr lang="zh-CN" altLang="en-US" smtClean="0"/>
              <a:pPr/>
              <a:t>2015/11/15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C5702696-D44A-426A-B971-36042CD4D116}"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bg>
      <p:bgRef idx="1001">
        <a:schemeClr val="bg1"/>
      </p:bgRef>
    </p:bg>
    <p:spTree>
      <p:nvGrpSpPr>
        <p:cNvPr id="1" name=""/>
        <p:cNvGrpSpPr/>
        <p:nvPr/>
      </p:nvGrpSpPr>
      <p:grpSpPr>
        <a:xfrm>
          <a:off x="0" y="0"/>
          <a:ext cx="0" cy="0"/>
          <a:chOff x="0" y="0"/>
          <a:chExt cx="0" cy="0"/>
        </a:xfrm>
      </p:grpSpPr>
      <p:sp>
        <p:nvSpPr>
          <p:cNvPr id="10" name="直接连接符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标题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zh-CN" altLang="en-US" smtClean="0"/>
              <a:t>单击此处编辑母版文本样式</a:t>
            </a:r>
          </a:p>
        </p:txBody>
      </p:sp>
      <p:sp>
        <p:nvSpPr>
          <p:cNvPr id="8" name="直接连接符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接连接符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接连接符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矩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接连接符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椭圆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内容占位符 17"/>
          <p:cNvSpPr>
            <a:spLocks noGrp="1"/>
          </p:cNvSpPr>
          <p:nvPr>
            <p:ph sz="quarter" idx="1"/>
          </p:nvPr>
        </p:nvSpPr>
        <p:spPr>
          <a:xfrm>
            <a:off x="304800" y="274320"/>
            <a:ext cx="5638800" cy="6327648"/>
          </a:xfrm>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21" name="日期占位符 20"/>
          <p:cNvSpPr>
            <a:spLocks noGrp="1"/>
          </p:cNvSpPr>
          <p:nvPr>
            <p:ph type="dt" sz="half" idx="14"/>
          </p:nvPr>
        </p:nvSpPr>
        <p:spPr/>
        <p:txBody>
          <a:bodyPr rtlCol="0"/>
          <a:lstStyle/>
          <a:p>
            <a:fld id="{97720469-04BC-4E56-BF44-D11613D00770}" type="datetimeFigureOut">
              <a:rPr lang="zh-CN" altLang="en-US" smtClean="0"/>
              <a:pPr/>
              <a:t>2015/11/15</a:t>
            </a:fld>
            <a:endParaRPr lang="zh-CN" altLang="en-US"/>
          </a:p>
        </p:txBody>
      </p:sp>
      <p:sp>
        <p:nvSpPr>
          <p:cNvPr id="22" name="灯片编号占位符 21"/>
          <p:cNvSpPr>
            <a:spLocks noGrp="1"/>
          </p:cNvSpPr>
          <p:nvPr>
            <p:ph type="sldNum" sz="quarter" idx="15"/>
          </p:nvPr>
        </p:nvSpPr>
        <p:spPr/>
        <p:txBody>
          <a:bodyPr rtlCol="0"/>
          <a:lstStyle/>
          <a:p>
            <a:fld id="{C5702696-D44A-426A-B971-36042CD4D116}" type="slidenum">
              <a:rPr lang="zh-CN" altLang="en-US" smtClean="0"/>
              <a:pPr/>
              <a:t>‹#›</a:t>
            </a:fld>
            <a:endParaRPr lang="zh-CN" altLang="en-US"/>
          </a:p>
        </p:txBody>
      </p:sp>
      <p:sp>
        <p:nvSpPr>
          <p:cNvPr id="23" name="页脚占位符 22"/>
          <p:cNvSpPr>
            <a:spLocks noGrp="1"/>
          </p:cNvSpPr>
          <p:nvPr>
            <p:ph type="ftr" sz="quarter" idx="16"/>
          </p:nvPr>
        </p:nvSpPr>
        <p:spPr/>
        <p:txBody>
          <a:bodyPr rtlCol="0"/>
          <a:lstStyle/>
          <a:p>
            <a:endParaRPr lang="zh-CN"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9" name="直接连接符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椭圆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标题 1"/>
          <p:cNvSpPr>
            <a:spLocks noGrp="1"/>
          </p:cNvSpPr>
          <p:nvPr>
            <p:ph type="title"/>
          </p:nvPr>
        </p:nvSpPr>
        <p:spPr>
          <a:xfrm rot="5400000">
            <a:off x="3350133" y="3200400"/>
            <a:ext cx="6309360" cy="457200"/>
          </a:xfrm>
        </p:spPr>
        <p:txBody>
          <a:bodyPr anchor="b"/>
          <a:lstStyle>
            <a:lvl1pPr algn="l">
              <a:buNone/>
              <a:defRPr sz="2000" b="1"/>
            </a:lvl1pPr>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zh-CN" altLang="en-US" smtClean="0"/>
              <a:t>单击图标添加图片</a:t>
            </a:r>
            <a:endParaRPr kumimoji="0" lang="en-US"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
        <p:nvSpPr>
          <p:cNvPr id="10" name="直接连接符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矩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接连接符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接连接符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接连接符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期占位符 16"/>
          <p:cNvSpPr>
            <a:spLocks noGrp="1"/>
          </p:cNvSpPr>
          <p:nvPr>
            <p:ph type="dt" sz="half" idx="10"/>
          </p:nvPr>
        </p:nvSpPr>
        <p:spPr/>
        <p:txBody>
          <a:bodyPr rtlCol="0"/>
          <a:lstStyle/>
          <a:p>
            <a:fld id="{97720469-04BC-4E56-BF44-D11613D00770}" type="datetimeFigureOut">
              <a:rPr lang="zh-CN" altLang="en-US" smtClean="0"/>
              <a:pPr/>
              <a:t>2015/11/15</a:t>
            </a:fld>
            <a:endParaRPr lang="zh-CN" altLang="en-US"/>
          </a:p>
        </p:txBody>
      </p:sp>
      <p:sp>
        <p:nvSpPr>
          <p:cNvPr id="18" name="灯片编号占位符 17"/>
          <p:cNvSpPr>
            <a:spLocks noGrp="1"/>
          </p:cNvSpPr>
          <p:nvPr>
            <p:ph type="sldNum" sz="quarter" idx="11"/>
          </p:nvPr>
        </p:nvSpPr>
        <p:spPr/>
        <p:txBody>
          <a:bodyPr rtlCol="0"/>
          <a:lstStyle/>
          <a:p>
            <a:fld id="{C5702696-D44A-426A-B971-36042CD4D116}" type="slidenum">
              <a:rPr lang="zh-CN" altLang="en-US" smtClean="0"/>
              <a:pPr/>
              <a:t>‹#›</a:t>
            </a:fld>
            <a:endParaRPr lang="zh-CN" altLang="en-US"/>
          </a:p>
        </p:txBody>
      </p:sp>
      <p:sp>
        <p:nvSpPr>
          <p:cNvPr id="21" name="页脚占位符 20"/>
          <p:cNvSpPr>
            <a:spLocks noGrp="1"/>
          </p:cNvSpPr>
          <p:nvPr>
            <p:ph type="ftr" sz="quarter" idx="12"/>
          </p:nvPr>
        </p:nvSpPr>
        <p:spPr/>
        <p:txBody>
          <a:bodyPr rtlCol="0"/>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kumimoji="0" lang="zh-CN" altLang="en-US" smtClean="0"/>
              <a:t>单击此处编辑母版标题样式</a:t>
            </a:r>
            <a:endParaRPr kumimoji="0" lang="en-US"/>
          </a:p>
        </p:txBody>
      </p:sp>
      <p:sp>
        <p:nvSpPr>
          <p:cNvPr id="13" name="文本占位符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14" name="日期占位符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7720469-04BC-4E56-BF44-D11613D00770}" type="datetimeFigureOut">
              <a:rPr lang="zh-CN" altLang="en-US" smtClean="0"/>
              <a:pPr/>
              <a:t>2015/11/15</a:t>
            </a:fld>
            <a:endParaRPr lang="zh-CN" altLang="en-US"/>
          </a:p>
        </p:txBody>
      </p:sp>
      <p:sp>
        <p:nvSpPr>
          <p:cNvPr id="3" name="页脚占位符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zh-CN" altLang="en-US"/>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椭圆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灯片编号占位符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C5702696-D44A-426A-B971-36042CD4D116}"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123728" y="3573016"/>
            <a:ext cx="6768752" cy="869482"/>
          </a:xfrm>
        </p:spPr>
        <p:txBody>
          <a:bodyPr/>
          <a:lstStyle/>
          <a:p>
            <a:r>
              <a:rPr lang="zh-CN" altLang="en-US" dirty="0" smtClean="0">
                <a:latin typeface="华文新魏" pitchFamily="2" charset="-122"/>
                <a:ea typeface="华文新魏" pitchFamily="2" charset="-122"/>
              </a:rPr>
              <a:t>当前高校图书馆文献资源建设实践解析</a:t>
            </a:r>
            <a:endParaRPr lang="zh-CN" altLang="en-US" dirty="0">
              <a:latin typeface="华文新魏" pitchFamily="2" charset="-122"/>
              <a:ea typeface="华文新魏" pitchFamily="2" charset="-122"/>
            </a:endParaRPr>
          </a:p>
        </p:txBody>
      </p:sp>
      <p:sp>
        <p:nvSpPr>
          <p:cNvPr id="3" name="副标题 2"/>
          <p:cNvSpPr>
            <a:spLocks noGrp="1"/>
          </p:cNvSpPr>
          <p:nvPr>
            <p:ph type="subTitle" idx="1"/>
          </p:nvPr>
        </p:nvSpPr>
        <p:spPr/>
        <p:txBody>
          <a:bodyPr/>
          <a:lstStyle/>
          <a:p>
            <a:r>
              <a:rPr lang="zh-CN" altLang="en-US" dirty="0" smtClean="0">
                <a:latin typeface="华文新魏" pitchFamily="2" charset="-122"/>
                <a:ea typeface="华文新魏" pitchFamily="2" charset="-122"/>
              </a:rPr>
              <a:t>武汉大学图书馆</a:t>
            </a:r>
            <a:endParaRPr lang="en-US" altLang="zh-CN" dirty="0" smtClean="0">
              <a:latin typeface="华文新魏" pitchFamily="2" charset="-122"/>
              <a:ea typeface="华文新魏" pitchFamily="2" charset="-122"/>
            </a:endParaRPr>
          </a:p>
          <a:p>
            <a:r>
              <a:rPr lang="zh-CN" altLang="en-US" dirty="0" smtClean="0">
                <a:latin typeface="华文新魏" pitchFamily="2" charset="-122"/>
                <a:ea typeface="华文新魏" pitchFamily="2" charset="-122"/>
              </a:rPr>
              <a:t>张洪元</a:t>
            </a:r>
            <a:endParaRPr lang="en-US" altLang="zh-CN" dirty="0" smtClean="0">
              <a:latin typeface="华文新魏" pitchFamily="2" charset="-122"/>
              <a:ea typeface="华文新魏" pitchFamily="2" charset="-122"/>
            </a:endParaRPr>
          </a:p>
          <a:p>
            <a:r>
              <a:rPr lang="en-US" altLang="zh-CN" dirty="0" smtClean="0">
                <a:latin typeface="华文新魏" pitchFamily="2" charset="-122"/>
                <a:ea typeface="华文新魏" pitchFamily="2" charset="-122"/>
              </a:rPr>
              <a:t>2015</a:t>
            </a:r>
            <a:r>
              <a:rPr lang="zh-CN" altLang="en-US" dirty="0" smtClean="0">
                <a:latin typeface="华文新魏" pitchFamily="2" charset="-122"/>
                <a:ea typeface="华文新魏" pitchFamily="2" charset="-122"/>
              </a:rPr>
              <a:t>年</a:t>
            </a:r>
            <a:r>
              <a:rPr lang="en-US" altLang="zh-CN" dirty="0" smtClean="0">
                <a:latin typeface="华文新魏" pitchFamily="2" charset="-122"/>
                <a:ea typeface="华文新魏" pitchFamily="2" charset="-122"/>
              </a:rPr>
              <a:t>11</a:t>
            </a:r>
            <a:r>
              <a:rPr lang="zh-CN" altLang="en-US" dirty="0" smtClean="0">
                <a:latin typeface="华文新魏" pitchFamily="2" charset="-122"/>
                <a:ea typeface="华文新魏" pitchFamily="2" charset="-122"/>
              </a:rPr>
              <a:t>月</a:t>
            </a:r>
            <a:r>
              <a:rPr lang="en-US" altLang="zh-CN" dirty="0" smtClean="0">
                <a:latin typeface="华文新魏" pitchFamily="2" charset="-122"/>
                <a:ea typeface="华文新魏" pitchFamily="2" charset="-122"/>
              </a:rPr>
              <a:t>18</a:t>
            </a:r>
            <a:r>
              <a:rPr lang="zh-CN" altLang="en-US" dirty="0" smtClean="0">
                <a:latin typeface="华文新魏" pitchFamily="2" charset="-122"/>
                <a:ea typeface="华文新魏" pitchFamily="2" charset="-122"/>
              </a:rPr>
              <a:t>日</a:t>
            </a:r>
            <a:endParaRPr lang="zh-CN" altLang="en-US" dirty="0">
              <a:latin typeface="华文新魏" pitchFamily="2" charset="-122"/>
              <a:ea typeface="华文新魏"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00034" y="571480"/>
            <a:ext cx="8229600" cy="1143000"/>
          </a:xfrm>
        </p:spPr>
        <p:txBody>
          <a:bodyPr>
            <a:normAutofit/>
          </a:bodyPr>
          <a:lstStyle/>
          <a:p>
            <a:r>
              <a:rPr lang="zh-CN" altLang="en-US" b="1" dirty="0" smtClean="0">
                <a:solidFill>
                  <a:srgbClr val="0070C0"/>
                </a:solidFill>
              </a:rPr>
              <a:t>经费方面：</a:t>
            </a:r>
            <a:r>
              <a:rPr lang="en-US" altLang="zh-CN" b="1" dirty="0" smtClean="0">
                <a:solidFill>
                  <a:srgbClr val="0070C0"/>
                </a:solidFill>
              </a:rPr>
              <a:t/>
            </a:r>
            <a:br>
              <a:rPr lang="en-US" altLang="zh-CN" b="1" dirty="0" smtClean="0">
                <a:solidFill>
                  <a:srgbClr val="0070C0"/>
                </a:solidFill>
              </a:rPr>
            </a:br>
            <a:r>
              <a:rPr lang="zh-CN" altLang="en-US" b="1" dirty="0" smtClean="0">
                <a:solidFill>
                  <a:srgbClr val="0070C0"/>
                </a:solidFill>
              </a:rPr>
              <a:t>文献涨价与预算的非持续性特点</a:t>
            </a:r>
            <a:endParaRPr lang="zh-CN" altLang="en-US" dirty="0">
              <a:latin typeface="华文新魏" pitchFamily="2" charset="-122"/>
              <a:ea typeface="华文新魏" pitchFamily="2" charset="-122"/>
            </a:endParaRPr>
          </a:p>
        </p:txBody>
      </p:sp>
      <p:graphicFrame>
        <p:nvGraphicFramePr>
          <p:cNvPr id="4" name="图表 3"/>
          <p:cNvGraphicFramePr/>
          <p:nvPr/>
        </p:nvGraphicFramePr>
        <p:xfrm>
          <a:off x="357158" y="2571744"/>
          <a:ext cx="8286808" cy="39624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dirty="0" smtClean="0"/>
              <a:t>文献资源体系</a:t>
            </a:r>
            <a:endParaRPr lang="zh-CN" altLang="en-US" dirty="0"/>
          </a:p>
        </p:txBody>
      </p:sp>
      <p:sp>
        <p:nvSpPr>
          <p:cNvPr id="3" name="内容占位符 2"/>
          <p:cNvSpPr>
            <a:spLocks noGrp="1"/>
          </p:cNvSpPr>
          <p:nvPr>
            <p:ph sz="quarter" idx="1"/>
          </p:nvPr>
        </p:nvSpPr>
        <p:spPr/>
        <p:txBody>
          <a:bodyPr/>
          <a:lstStyle/>
          <a:p>
            <a:r>
              <a:rPr lang="zh-CN" altLang="en-US" b="1" dirty="0" smtClean="0">
                <a:solidFill>
                  <a:srgbClr val="0070C0"/>
                </a:solidFill>
              </a:rPr>
              <a:t>令人纠结的文献保障体系</a:t>
            </a:r>
            <a:endParaRPr lang="en-US" altLang="zh-CN" b="1" dirty="0" smtClean="0">
              <a:solidFill>
                <a:srgbClr val="0070C0"/>
              </a:solidFill>
            </a:endParaRPr>
          </a:p>
          <a:p>
            <a:pPr>
              <a:buFont typeface="Wingdings" pitchFamily="2" charset="2"/>
              <a:buChar char="ü"/>
            </a:pPr>
            <a:r>
              <a:rPr lang="zh-CN" altLang="en-US" dirty="0" smtClean="0"/>
              <a:t>纸本体系的维系</a:t>
            </a:r>
            <a:endParaRPr lang="en-US" altLang="zh-CN" dirty="0" smtClean="0"/>
          </a:p>
          <a:p>
            <a:pPr>
              <a:buFont typeface="Wingdings" pitchFamily="2" charset="2"/>
              <a:buChar char="ü"/>
            </a:pPr>
            <a:r>
              <a:rPr lang="zh-CN" altLang="en-US" dirty="0" smtClean="0"/>
              <a:t>电子体系的可持续</a:t>
            </a:r>
            <a:endParaRPr lang="en-US" altLang="zh-CN" dirty="0" smtClean="0"/>
          </a:p>
          <a:p>
            <a:pPr>
              <a:buFont typeface="Wingdings" pitchFamily="2" charset="2"/>
              <a:buChar char="ü"/>
            </a:pPr>
            <a:r>
              <a:rPr lang="zh-CN" altLang="en-US" dirty="0" smtClean="0"/>
              <a:t>纸本电子体系兼顾的难度</a:t>
            </a:r>
            <a:endParaRPr lang="zh-CN"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dirty="0"/>
          </a:p>
        </p:txBody>
      </p:sp>
      <p:sp>
        <p:nvSpPr>
          <p:cNvPr id="3" name="内容占位符 2"/>
          <p:cNvSpPr>
            <a:spLocks noGrp="1"/>
          </p:cNvSpPr>
          <p:nvPr>
            <p:ph sz="quarter" idx="1"/>
          </p:nvPr>
        </p:nvSpPr>
        <p:spPr/>
        <p:txBody>
          <a:bodyPr>
            <a:normAutofit lnSpcReduction="10000"/>
          </a:bodyPr>
          <a:lstStyle/>
          <a:p>
            <a:r>
              <a:rPr lang="zh-CN" altLang="en-US" sz="4400" dirty="0" smtClean="0">
                <a:latin typeface="华文新魏" pitchFamily="2" charset="-122"/>
                <a:ea typeface="华文新魏" pitchFamily="2" charset="-122"/>
              </a:rPr>
              <a:t>因为环境变化和技术演进导致思维混乱；</a:t>
            </a:r>
            <a:endParaRPr lang="en-US" altLang="zh-CN" sz="4400" dirty="0" smtClean="0">
              <a:latin typeface="华文新魏" pitchFamily="2" charset="-122"/>
              <a:ea typeface="华文新魏" pitchFamily="2" charset="-122"/>
            </a:endParaRPr>
          </a:p>
          <a:p>
            <a:r>
              <a:rPr lang="zh-CN" altLang="en-US" sz="4400" dirty="0" smtClean="0">
                <a:latin typeface="华文新魏" pitchFamily="2" charset="-122"/>
                <a:ea typeface="华文新魏" pitchFamily="2" charset="-122"/>
              </a:rPr>
              <a:t>由思维混乱导致实践乱象。</a:t>
            </a:r>
          </a:p>
          <a:p>
            <a:pPr>
              <a:buNone/>
            </a:pPr>
            <a:endParaRPr lang="en-US" altLang="zh-CN" sz="4400" dirty="0" smtClean="0">
              <a:latin typeface="华文新魏" pitchFamily="2" charset="-122"/>
              <a:ea typeface="华文新魏" pitchFamily="2" charset="-122"/>
            </a:endParaRPr>
          </a:p>
          <a:p>
            <a:pPr>
              <a:buNone/>
            </a:pPr>
            <a:r>
              <a:rPr lang="en-US" altLang="zh-CN" sz="4400" dirty="0" smtClean="0">
                <a:latin typeface="华文新魏" pitchFamily="2" charset="-122"/>
                <a:ea typeface="华文新魏" pitchFamily="2" charset="-122"/>
              </a:rPr>
              <a:t>          </a:t>
            </a:r>
            <a:r>
              <a:rPr lang="zh-CN" altLang="en-US" sz="4400" dirty="0" smtClean="0">
                <a:latin typeface="华文新魏" pitchFamily="2" charset="-122"/>
                <a:ea typeface="华文新魏" pitchFamily="2" charset="-122"/>
              </a:rPr>
              <a:t>怎样明白做事：当前形势下如何进行图书馆文献资源建设？</a:t>
            </a: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467600" cy="2434282"/>
          </a:xfrm>
        </p:spPr>
        <p:txBody>
          <a:bodyPr/>
          <a:lstStyle/>
          <a:p>
            <a:pPr algn="ctr"/>
            <a:r>
              <a:rPr lang="zh-CN" altLang="en-US" dirty="0" smtClean="0"/>
              <a:t>整理思路</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57158" y="285728"/>
            <a:ext cx="8472518" cy="1143000"/>
          </a:xfrm>
        </p:spPr>
        <p:txBody>
          <a:bodyPr>
            <a:normAutofit/>
          </a:bodyPr>
          <a:lstStyle/>
          <a:p>
            <a:pPr lvl="0"/>
            <a:r>
              <a:rPr lang="zh-CN" altLang="en-US" dirty="0" smtClean="0"/>
              <a:t>当前</a:t>
            </a:r>
            <a:r>
              <a:rPr lang="zh-CN" altLang="en-US" dirty="0" smtClean="0"/>
              <a:t>文献</a:t>
            </a:r>
            <a:r>
              <a:rPr lang="zh-CN" altLang="en-US" dirty="0"/>
              <a:t>资源</a:t>
            </a:r>
            <a:r>
              <a:rPr lang="zh-CN" altLang="en-US" dirty="0" smtClean="0"/>
              <a:t>建设基本思路</a:t>
            </a:r>
            <a:r>
              <a:rPr lang="zh-CN" altLang="en-US" dirty="0"/>
              <a:t>（指导思想</a:t>
            </a:r>
            <a:r>
              <a:rPr lang="zh-CN" altLang="en-US" dirty="0" smtClean="0"/>
              <a:t>）</a:t>
            </a:r>
            <a:endParaRPr lang="zh-CN" altLang="en-US" dirty="0"/>
          </a:p>
        </p:txBody>
      </p:sp>
      <p:sp>
        <p:nvSpPr>
          <p:cNvPr id="3" name="内容占位符 2"/>
          <p:cNvSpPr>
            <a:spLocks noGrp="1"/>
          </p:cNvSpPr>
          <p:nvPr>
            <p:ph sz="quarter" idx="1"/>
          </p:nvPr>
        </p:nvSpPr>
        <p:spPr/>
        <p:txBody>
          <a:bodyPr>
            <a:normAutofit/>
          </a:bodyPr>
          <a:lstStyle/>
          <a:p>
            <a:pPr>
              <a:buFont typeface="Wingdings" pitchFamily="2" charset="2"/>
              <a:buChar char="ü"/>
            </a:pPr>
            <a:r>
              <a:rPr lang="zh-CN" altLang="zh-CN" dirty="0" smtClean="0"/>
              <a:t>并行不悖</a:t>
            </a:r>
            <a:r>
              <a:rPr lang="zh-CN" altLang="zh-CN" dirty="0" smtClean="0"/>
              <a:t>的纸本图书馆与数字图书馆</a:t>
            </a:r>
            <a:r>
              <a:rPr lang="zh-CN" altLang="en-US" dirty="0" smtClean="0"/>
              <a:t>及其资源建设</a:t>
            </a:r>
            <a:endParaRPr lang="en-US" altLang="zh-CN" dirty="0" smtClean="0"/>
          </a:p>
          <a:p>
            <a:pPr>
              <a:buFont typeface="Wingdings" pitchFamily="2" charset="2"/>
              <a:buChar char="ü"/>
            </a:pPr>
            <a:r>
              <a:rPr lang="zh-CN" altLang="en-US" dirty="0" smtClean="0"/>
              <a:t>并行不悖的 “本科生图书馆”与“学术图书馆”资源建设</a:t>
            </a:r>
          </a:p>
          <a:p>
            <a:pPr>
              <a:buFont typeface="Wingdings" pitchFamily="2" charset="2"/>
              <a:buChar char="ü"/>
            </a:pPr>
            <a:r>
              <a:rPr lang="zh-CN" altLang="zh-CN" dirty="0" smtClean="0"/>
              <a:t>用数字图书馆视角经营纸本图书馆</a:t>
            </a:r>
            <a:r>
              <a:rPr lang="zh-CN" altLang="en-US" dirty="0" smtClean="0"/>
              <a:t>资源建设</a:t>
            </a:r>
            <a:r>
              <a:rPr lang="zh-CN" altLang="zh-CN" dirty="0" smtClean="0"/>
              <a:t>，</a:t>
            </a:r>
            <a:r>
              <a:rPr lang="zh-CN" altLang="en-US" dirty="0" smtClean="0"/>
              <a:t>而不是</a:t>
            </a:r>
            <a:r>
              <a:rPr lang="zh-CN" altLang="zh-CN" dirty="0" smtClean="0"/>
              <a:t>用纸本图书馆视角经营数字图书馆</a:t>
            </a:r>
            <a:r>
              <a:rPr lang="zh-CN" altLang="en-US" dirty="0" smtClean="0"/>
              <a:t>资源建设</a:t>
            </a:r>
            <a:endParaRPr lang="zh-CN" altLang="zh-C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华文新魏" pitchFamily="2" charset="-122"/>
                <a:ea typeface="华文新魏" pitchFamily="2" charset="-122"/>
              </a:rPr>
              <a:t>纸本资源建设思路</a:t>
            </a:r>
            <a:r>
              <a:rPr lang="zh-CN" altLang="en-US" dirty="0" smtClean="0"/>
              <a:t>（考虑因素）</a:t>
            </a:r>
            <a:endParaRPr lang="zh-CN" altLang="en-US" dirty="0">
              <a:latin typeface="华文新魏" pitchFamily="2" charset="-122"/>
              <a:ea typeface="华文新魏" pitchFamily="2" charset="-122"/>
            </a:endParaRPr>
          </a:p>
        </p:txBody>
      </p:sp>
      <p:sp>
        <p:nvSpPr>
          <p:cNvPr id="3" name="内容占位符 2"/>
          <p:cNvSpPr>
            <a:spLocks noGrp="1"/>
          </p:cNvSpPr>
          <p:nvPr>
            <p:ph sz="quarter" idx="1"/>
          </p:nvPr>
        </p:nvSpPr>
        <p:spPr>
          <a:xfrm>
            <a:off x="457200" y="1600200"/>
            <a:ext cx="7715200" cy="4873752"/>
          </a:xfrm>
        </p:spPr>
        <p:txBody>
          <a:bodyPr>
            <a:normAutofit/>
          </a:bodyPr>
          <a:lstStyle/>
          <a:p>
            <a:pPr>
              <a:buFont typeface="Wingdings" pitchFamily="2" charset="2"/>
              <a:buChar char="ü"/>
            </a:pPr>
            <a:r>
              <a:rPr lang="en-US" altLang="zh-CN" dirty="0" smtClean="0"/>
              <a:t>99%</a:t>
            </a:r>
            <a:r>
              <a:rPr lang="zh-CN" altLang="en-US" dirty="0" smtClean="0"/>
              <a:t>以上的进馆读者为学生，其与书刊交互的主要目的：学习浏览（加强素质、考级、休闲等）</a:t>
            </a:r>
            <a:endParaRPr lang="en-US" altLang="zh-CN" dirty="0" smtClean="0"/>
          </a:p>
          <a:p>
            <a:pPr>
              <a:buFont typeface="Wingdings" pitchFamily="2" charset="2"/>
              <a:buChar char="ü"/>
            </a:pPr>
            <a:r>
              <a:rPr lang="zh-CN" altLang="en-US" dirty="0" smtClean="0"/>
              <a:t>查寻、引用资料与专业文献（研究人员与纸电并重）</a:t>
            </a:r>
          </a:p>
          <a:p>
            <a:pPr>
              <a:buFont typeface="Wingdings" pitchFamily="2" charset="2"/>
              <a:buChar char="ü"/>
            </a:pPr>
            <a:r>
              <a:rPr lang="zh-CN" altLang="en-US" dirty="0" smtClean="0"/>
              <a:t>体系保障出发建设，中外文献有所不同，纸本文献是图书馆底蕴的直观展示</a:t>
            </a:r>
            <a:endParaRPr lang="en-US" altLang="zh-CN" dirty="0" smtClean="0"/>
          </a:p>
          <a:p>
            <a:pPr>
              <a:buFont typeface="Wingdings" pitchFamily="2" charset="2"/>
              <a:buChar char="ü"/>
            </a:pPr>
            <a:r>
              <a:rPr lang="zh-CN" altLang="en-US" dirty="0" smtClean="0"/>
              <a:t>特藏（或特定需要）资源建设</a:t>
            </a:r>
            <a:endParaRPr lang="en-US" altLang="zh-CN" dirty="0" smtClean="0"/>
          </a:p>
          <a:p>
            <a:pPr>
              <a:buFont typeface="Wingdings" pitchFamily="2" charset="2"/>
              <a:buChar char="ü"/>
            </a:pPr>
            <a:r>
              <a:rPr lang="zh-CN" altLang="en-US" dirty="0" smtClean="0"/>
              <a:t>空间，更多交给读者（吸引读者）与特色馆藏展示</a:t>
            </a:r>
            <a:endParaRPr lang="en-US" altLang="zh-CN"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42910" y="274638"/>
            <a:ext cx="8290778" cy="1138138"/>
          </a:xfrm>
        </p:spPr>
        <p:txBody>
          <a:bodyPr>
            <a:normAutofit/>
          </a:bodyPr>
          <a:lstStyle/>
          <a:p>
            <a:r>
              <a:rPr lang="zh-CN" altLang="en-US" dirty="0" smtClean="0"/>
              <a:t>数字资源建设成为事实上的首选</a:t>
            </a:r>
            <a:endParaRPr lang="zh-CN" altLang="en-US" dirty="0"/>
          </a:p>
        </p:txBody>
      </p:sp>
      <p:sp>
        <p:nvSpPr>
          <p:cNvPr id="3" name="内容占位符 2"/>
          <p:cNvSpPr>
            <a:spLocks noGrp="1"/>
          </p:cNvSpPr>
          <p:nvPr>
            <p:ph sz="quarter" idx="1"/>
          </p:nvPr>
        </p:nvSpPr>
        <p:spPr>
          <a:xfrm>
            <a:off x="857224" y="1571612"/>
            <a:ext cx="7498080" cy="4331568"/>
          </a:xfrm>
        </p:spPr>
        <p:txBody>
          <a:bodyPr/>
          <a:lstStyle/>
          <a:p>
            <a:pPr>
              <a:buFont typeface="Wingdings" pitchFamily="2" charset="2"/>
              <a:buChar char="ü"/>
            </a:pPr>
            <a:r>
              <a:rPr lang="zh-CN" altLang="zh-CN" dirty="0" smtClean="0"/>
              <a:t>数字资源已经成为文献资源建设主流</a:t>
            </a:r>
            <a:r>
              <a:rPr lang="zh-CN" altLang="en-US" dirty="0" smtClean="0"/>
              <a:t>形态</a:t>
            </a:r>
          </a:p>
          <a:p>
            <a:pPr lvl="0">
              <a:buFont typeface="Wingdings" pitchFamily="2" charset="2"/>
              <a:buChar char="ü"/>
            </a:pPr>
            <a:r>
              <a:rPr lang="zh-CN" altLang="zh-CN" dirty="0" smtClean="0"/>
              <a:t>明显</a:t>
            </a:r>
            <a:r>
              <a:rPr lang="zh-CN" altLang="zh-CN" dirty="0"/>
              <a:t>的优势与吸引力：一次性补充馆藏，一次性大量检索</a:t>
            </a:r>
          </a:p>
          <a:p>
            <a:pPr lvl="0">
              <a:buFont typeface="Wingdings" pitchFamily="2" charset="2"/>
              <a:buChar char="ü"/>
            </a:pPr>
            <a:r>
              <a:rPr lang="zh-CN" altLang="zh-CN" dirty="0"/>
              <a:t>数字出版是许多出版社的出版首选</a:t>
            </a:r>
          </a:p>
          <a:p>
            <a:pPr lvl="0">
              <a:buFont typeface="Wingdings" pitchFamily="2" charset="2"/>
              <a:buChar char="ü"/>
            </a:pPr>
            <a:r>
              <a:rPr lang="zh-CN" altLang="zh-CN" dirty="0"/>
              <a:t>图书馆经费支出的首选</a:t>
            </a:r>
          </a:p>
          <a:p>
            <a:pPr lvl="0">
              <a:buFont typeface="Wingdings" pitchFamily="2" charset="2"/>
              <a:buChar char="ü"/>
            </a:pPr>
            <a:r>
              <a:rPr lang="zh-CN" altLang="zh-CN" dirty="0"/>
              <a:t>读者阅读的首选（尤其是期刊文献</a:t>
            </a:r>
            <a:r>
              <a:rPr lang="zh-CN" altLang="zh-CN" dirty="0" smtClean="0"/>
              <a:t>）</a:t>
            </a:r>
            <a:endParaRPr lang="en-US" altLang="zh-CN" dirty="0" smtClean="0"/>
          </a:p>
          <a:p>
            <a:pPr lvl="0">
              <a:buFont typeface="Wingdings" pitchFamily="2" charset="2"/>
              <a:buChar char="ü"/>
            </a:pPr>
            <a:endParaRPr lang="en-US" altLang="zh-CN" dirty="0" smtClean="0"/>
          </a:p>
          <a:p>
            <a:pPr lvl="0">
              <a:buFont typeface="Wingdings" pitchFamily="2" charset="2"/>
              <a:buChar char="ü"/>
            </a:pPr>
            <a:r>
              <a:rPr lang="zh-CN" altLang="en-US" b="1" dirty="0" smtClean="0"/>
              <a:t>同时，数字资源在形式与内容各方面均表现出与传统文献迥然不同的特点，须改变观念，重新认知与重组实践模式</a:t>
            </a:r>
            <a:r>
              <a:rPr lang="zh-CN" altLang="en-US" dirty="0" smtClean="0"/>
              <a:t>。</a:t>
            </a:r>
            <a:endParaRPr lang="zh-CN"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467600" cy="3370386"/>
          </a:xfrm>
        </p:spPr>
        <p:txBody>
          <a:bodyPr/>
          <a:lstStyle/>
          <a:p>
            <a:pPr algn="ctr"/>
            <a:r>
              <a:rPr lang="zh-CN" altLang="en-US" dirty="0" smtClean="0"/>
              <a:t>实践解析</a:t>
            </a:r>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各类文献资源建设实践解析</a:t>
            </a:r>
            <a:endParaRPr lang="zh-CN" altLang="en-US" dirty="0"/>
          </a:p>
        </p:txBody>
      </p:sp>
      <p:sp>
        <p:nvSpPr>
          <p:cNvPr id="3" name="内容占位符 2"/>
          <p:cNvSpPr>
            <a:spLocks noGrp="1"/>
          </p:cNvSpPr>
          <p:nvPr>
            <p:ph sz="quarter" idx="1"/>
          </p:nvPr>
        </p:nvSpPr>
        <p:spPr/>
        <p:txBody>
          <a:bodyPr/>
          <a:lstStyle/>
          <a:p>
            <a:r>
              <a:rPr lang="zh-CN" altLang="en-US" dirty="0" smtClean="0"/>
              <a:t>中文图书</a:t>
            </a:r>
            <a:endParaRPr lang="en-US" altLang="zh-CN" dirty="0" smtClean="0"/>
          </a:p>
          <a:p>
            <a:r>
              <a:rPr lang="zh-CN" altLang="en-US" dirty="0" smtClean="0"/>
              <a:t>中文期刊</a:t>
            </a:r>
            <a:endParaRPr lang="en-US" altLang="zh-CN" dirty="0" smtClean="0"/>
          </a:p>
          <a:p>
            <a:r>
              <a:rPr lang="zh-CN" altLang="en-US" dirty="0" smtClean="0"/>
              <a:t>外文图书</a:t>
            </a:r>
            <a:endParaRPr lang="en-US" altLang="zh-CN" dirty="0" smtClean="0"/>
          </a:p>
          <a:p>
            <a:r>
              <a:rPr lang="zh-CN" altLang="en-US" dirty="0" smtClean="0"/>
              <a:t>外文期刊</a:t>
            </a:r>
            <a:endParaRPr lang="en-US" altLang="zh-CN" dirty="0" smtClean="0"/>
          </a:p>
          <a:p>
            <a:r>
              <a:rPr lang="zh-CN" altLang="en-US" dirty="0" smtClean="0"/>
              <a:t>中文数据库</a:t>
            </a:r>
            <a:endParaRPr lang="en-US" altLang="zh-CN" dirty="0" smtClean="0"/>
          </a:p>
          <a:p>
            <a:r>
              <a:rPr lang="zh-CN" altLang="en-US" dirty="0" smtClean="0"/>
              <a:t>外文数据库</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华文新魏" pitchFamily="2" charset="-122"/>
                <a:ea typeface="华文新魏" pitchFamily="2" charset="-122"/>
              </a:rPr>
              <a:t>中文图书资源</a:t>
            </a:r>
            <a:r>
              <a:rPr lang="zh-CN" altLang="en-US" dirty="0" smtClean="0">
                <a:latin typeface="华文新魏" pitchFamily="2" charset="-122"/>
                <a:ea typeface="华文新魏" pitchFamily="2" charset="-122"/>
              </a:rPr>
              <a:t>建设实践分析</a:t>
            </a:r>
            <a:endParaRPr lang="zh-CN" altLang="en-US" dirty="0">
              <a:latin typeface="华文新魏" pitchFamily="2" charset="-122"/>
              <a:ea typeface="华文新魏" pitchFamily="2" charset="-122"/>
            </a:endParaRPr>
          </a:p>
        </p:txBody>
      </p:sp>
      <p:sp>
        <p:nvSpPr>
          <p:cNvPr id="3" name="内容占位符 2"/>
          <p:cNvSpPr>
            <a:spLocks noGrp="1"/>
          </p:cNvSpPr>
          <p:nvPr>
            <p:ph sz="quarter" idx="1"/>
          </p:nvPr>
        </p:nvSpPr>
        <p:spPr>
          <a:xfrm>
            <a:off x="457200" y="1600200"/>
            <a:ext cx="8219256" cy="4873752"/>
          </a:xfrm>
        </p:spPr>
        <p:txBody>
          <a:bodyPr/>
          <a:lstStyle/>
          <a:p>
            <a:r>
              <a:rPr lang="zh-CN" altLang="en-US" dirty="0" smtClean="0"/>
              <a:t>纸质图书（当前仍为主流），</a:t>
            </a:r>
            <a:r>
              <a:rPr lang="zh-CN" altLang="en-US" dirty="0" smtClean="0"/>
              <a:t>在原有基础上，</a:t>
            </a:r>
            <a:r>
              <a:rPr lang="zh-CN" altLang="en-US" dirty="0"/>
              <a:t>须</a:t>
            </a:r>
            <a:r>
              <a:rPr lang="zh-CN" altLang="en-US" dirty="0" smtClean="0"/>
              <a:t>考虑：</a:t>
            </a:r>
            <a:endParaRPr lang="en-US" altLang="zh-CN" dirty="0" smtClean="0"/>
          </a:p>
          <a:p>
            <a:pPr>
              <a:buFont typeface="Wingdings" pitchFamily="2" charset="2"/>
              <a:buChar char="ü"/>
            </a:pPr>
            <a:r>
              <a:rPr lang="zh-CN" altLang="en-US" dirty="0" smtClean="0"/>
              <a:t>更多的从查阅角度出发品种（专业），更多的从素质角度出发考虑复本（通用）</a:t>
            </a:r>
            <a:endParaRPr lang="en-US" altLang="zh-CN" dirty="0" smtClean="0"/>
          </a:p>
          <a:p>
            <a:pPr>
              <a:buFont typeface="Wingdings" pitchFamily="2" charset="2"/>
              <a:buChar char="ü"/>
            </a:pPr>
            <a:r>
              <a:rPr lang="zh-CN" altLang="en-US" dirty="0" smtClean="0"/>
              <a:t>增品种减复本</a:t>
            </a:r>
            <a:endParaRPr lang="en-US" altLang="zh-CN" dirty="0" smtClean="0"/>
          </a:p>
          <a:p>
            <a:pPr>
              <a:buFont typeface="Wingdings" pitchFamily="2" charset="2"/>
              <a:buChar char="ü"/>
            </a:pPr>
            <a:r>
              <a:rPr lang="zh-CN" altLang="en-US" dirty="0" smtClean="0"/>
              <a:t>为每个学科制定详细具体的圈选办法，以保证纸本体系完整</a:t>
            </a:r>
            <a:endParaRPr lang="en-US" altLang="zh-CN" dirty="0" smtClean="0"/>
          </a:p>
          <a:p>
            <a:pPr>
              <a:buFont typeface="Wingdings" pitchFamily="2" charset="2"/>
              <a:buChar char="ü"/>
            </a:pPr>
            <a:r>
              <a:rPr lang="zh-CN" altLang="en-US" dirty="0" smtClean="0"/>
              <a:t>增大资料型</a:t>
            </a:r>
            <a:r>
              <a:rPr lang="zh-CN" altLang="en-US" dirty="0" smtClean="0"/>
              <a:t>文献</a:t>
            </a:r>
            <a:r>
              <a:rPr lang="zh-CN" altLang="en-US" dirty="0" smtClean="0"/>
              <a:t>采购</a:t>
            </a:r>
            <a:r>
              <a:rPr lang="zh-CN" altLang="en-US" dirty="0" smtClean="0"/>
              <a:t>比例</a:t>
            </a:r>
            <a:endParaRPr lang="en-US" altLang="zh-CN" dirty="0" smtClean="0"/>
          </a:p>
          <a:p>
            <a:pPr>
              <a:buFont typeface="Wingdings" pitchFamily="2" charset="2"/>
              <a:buChar char="l"/>
            </a:pPr>
            <a:r>
              <a:rPr lang="zh-CN" altLang="en-US" dirty="0" smtClean="0"/>
              <a:t>电子图书：旧书，新书断档问题（出版社、代理商、图书馆，解决办法）</a:t>
            </a:r>
            <a:endParaRPr lang="zh-CN"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题记</a:t>
            </a:r>
            <a:endParaRPr lang="zh-CN" altLang="en-US" dirty="0"/>
          </a:p>
        </p:txBody>
      </p:sp>
      <p:sp>
        <p:nvSpPr>
          <p:cNvPr id="3" name="内容占位符 2"/>
          <p:cNvSpPr>
            <a:spLocks noGrp="1"/>
          </p:cNvSpPr>
          <p:nvPr>
            <p:ph sz="quarter" idx="1"/>
          </p:nvPr>
        </p:nvSpPr>
        <p:spPr>
          <a:xfrm>
            <a:off x="457200" y="1600200"/>
            <a:ext cx="7467600" cy="4277072"/>
          </a:xfrm>
        </p:spPr>
        <p:txBody>
          <a:bodyPr/>
          <a:lstStyle/>
          <a:p>
            <a:r>
              <a:rPr lang="zh-CN" altLang="en-US" dirty="0" smtClean="0"/>
              <a:t>当前文献资源建设，</a:t>
            </a:r>
            <a:r>
              <a:rPr lang="zh-CN" altLang="en-US" dirty="0" smtClean="0"/>
              <a:t>因资源环境、资源形制、建设内容、揭示方法、使用方式、保存方式等发生改变，从政策到实践已处于或即将处于全面调整的关键阶段。所以，</a:t>
            </a:r>
            <a:r>
              <a:rPr lang="zh-CN" altLang="en-US" dirty="0" smtClean="0"/>
              <a:t>理清现状</a:t>
            </a:r>
            <a:r>
              <a:rPr lang="zh-CN" altLang="en-US" dirty="0" smtClean="0"/>
              <a:t>，</a:t>
            </a:r>
            <a:r>
              <a:rPr lang="zh-CN" altLang="en-US" dirty="0" smtClean="0"/>
              <a:t>整理思路，</a:t>
            </a:r>
            <a:r>
              <a:rPr lang="zh-CN" altLang="en-US" dirty="0" smtClean="0"/>
              <a:t>把握实践，有利于</a:t>
            </a:r>
            <a:r>
              <a:rPr lang="zh-CN" altLang="en-US" dirty="0" smtClean="0"/>
              <a:t>我们计划未来！</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中文期刊</a:t>
            </a:r>
            <a:r>
              <a:rPr lang="zh-CN" altLang="en-US" dirty="0" smtClean="0">
                <a:latin typeface="华文新魏" pitchFamily="2" charset="-122"/>
                <a:ea typeface="华文新魏" pitchFamily="2" charset="-122"/>
              </a:rPr>
              <a:t>资源</a:t>
            </a:r>
            <a:r>
              <a:rPr lang="zh-CN" altLang="en-US" dirty="0" smtClean="0">
                <a:latin typeface="华文新魏" pitchFamily="2" charset="-122"/>
                <a:ea typeface="华文新魏" pitchFamily="2" charset="-122"/>
              </a:rPr>
              <a:t>建设实践分析</a:t>
            </a:r>
            <a:endParaRPr lang="zh-CN" altLang="en-US" dirty="0"/>
          </a:p>
        </p:txBody>
      </p:sp>
      <p:sp>
        <p:nvSpPr>
          <p:cNvPr id="3" name="内容占位符 2"/>
          <p:cNvSpPr>
            <a:spLocks noGrp="1"/>
          </p:cNvSpPr>
          <p:nvPr>
            <p:ph sz="quarter" idx="1"/>
          </p:nvPr>
        </p:nvSpPr>
        <p:spPr/>
        <p:txBody>
          <a:bodyPr/>
          <a:lstStyle/>
          <a:p>
            <a:r>
              <a:rPr kumimoji="0" lang="zh-CN" altLang="zh-CN" sz="2400" kern="1200" dirty="0" smtClean="0">
                <a:solidFill>
                  <a:schemeClr val="tx1"/>
                </a:solidFill>
                <a:latin typeface="+mn-lt"/>
                <a:ea typeface="+mn-ea"/>
                <a:cs typeface="+mn-cs"/>
              </a:rPr>
              <a:t>使用在数字，纸本：保存、阅读？正处在重新审视阶段</a:t>
            </a:r>
            <a:r>
              <a:rPr kumimoji="0" lang="zh-CN" altLang="en-US" sz="2400" kern="1200" dirty="0" smtClean="0">
                <a:solidFill>
                  <a:schemeClr val="tx1"/>
                </a:solidFill>
                <a:latin typeface="+mn-lt"/>
                <a:ea typeface="+mn-ea"/>
                <a:cs typeface="+mn-cs"/>
              </a:rPr>
              <a:t>、</a:t>
            </a:r>
            <a:r>
              <a:rPr lang="zh-CN" altLang="en-US" dirty="0" smtClean="0"/>
              <a:t>须</a:t>
            </a:r>
            <a:r>
              <a:rPr lang="zh-CN" altLang="en-US" dirty="0" smtClean="0"/>
              <a:t>重新给中文纸本期刊建设定位，原因，读者首选电子，纸本使用者日趋减少，价格增长过快，占库严重</a:t>
            </a:r>
            <a:endParaRPr lang="en-US" altLang="zh-CN" dirty="0" smtClean="0"/>
          </a:p>
          <a:p>
            <a:pPr>
              <a:buFont typeface="Wingdings" pitchFamily="2" charset="2"/>
              <a:buChar char="ü"/>
            </a:pPr>
            <a:r>
              <a:rPr lang="zh-CN" altLang="en-US" dirty="0" smtClean="0"/>
              <a:t>减少复份或保留一个复份</a:t>
            </a:r>
            <a:endParaRPr lang="en-US" altLang="zh-CN" dirty="0" smtClean="0"/>
          </a:p>
          <a:p>
            <a:pPr>
              <a:buFont typeface="Wingdings" pitchFamily="2" charset="2"/>
              <a:buChar char="ü"/>
            </a:pPr>
            <a:r>
              <a:rPr lang="zh-CN" altLang="en-US" dirty="0" smtClean="0"/>
              <a:t>对于电子更新快的期刊，可以不定纸本</a:t>
            </a:r>
            <a:endParaRPr lang="en-US" altLang="zh-CN" dirty="0" smtClean="0"/>
          </a:p>
          <a:p>
            <a:pPr>
              <a:buFont typeface="Wingdings" pitchFamily="2" charset="2"/>
              <a:buChar char="ü"/>
            </a:pPr>
            <a:r>
              <a:rPr lang="zh-CN" altLang="en-US" dirty="0" smtClean="0"/>
              <a:t>调整期刊阅览室</a:t>
            </a:r>
            <a:r>
              <a:rPr lang="zh-CN" altLang="en-US" dirty="0" smtClean="0"/>
              <a:t>布局</a:t>
            </a:r>
            <a:endParaRPr lang="en-US" altLang="zh-CN" dirty="0" smtClean="0"/>
          </a:p>
          <a:p>
            <a:pPr>
              <a:buFont typeface="Wingdings" pitchFamily="2" charset="2"/>
              <a:buChar char="l"/>
            </a:pPr>
            <a:r>
              <a:rPr lang="zh-CN" altLang="en-US" dirty="0" smtClean="0"/>
              <a:t>中文电子期刊：代理商问题（独家与垄断）、出版商未来发展（刊号资源、行业联盟与整合）</a:t>
            </a:r>
            <a:endParaRPr lang="zh-CN" alt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latin typeface="华文新魏" pitchFamily="2" charset="-122"/>
                <a:ea typeface="华文新魏" pitchFamily="2" charset="-122"/>
              </a:rPr>
              <a:t>外文书刊资源</a:t>
            </a:r>
            <a:r>
              <a:rPr lang="zh-CN" altLang="en-US" dirty="0" smtClean="0">
                <a:latin typeface="华文新魏" pitchFamily="2" charset="-122"/>
                <a:ea typeface="华文新魏" pitchFamily="2" charset="-122"/>
              </a:rPr>
              <a:t>建设实践分析</a:t>
            </a:r>
            <a:endParaRPr lang="zh-CN" altLang="en-US" dirty="0"/>
          </a:p>
        </p:txBody>
      </p:sp>
      <p:sp>
        <p:nvSpPr>
          <p:cNvPr id="3" name="内容占位符 2"/>
          <p:cNvSpPr>
            <a:spLocks noGrp="1"/>
          </p:cNvSpPr>
          <p:nvPr>
            <p:ph sz="quarter" idx="1"/>
          </p:nvPr>
        </p:nvSpPr>
        <p:spPr/>
        <p:txBody>
          <a:bodyPr/>
          <a:lstStyle/>
          <a:p>
            <a:r>
              <a:rPr lang="zh-CN" altLang="en-US" dirty="0" smtClean="0"/>
              <a:t>外文纸本书刊，由纸本重点保障向电子体系化保障之后，原有的纸本建设须做调整，原因：纸本体系不全，利用率过低</a:t>
            </a:r>
            <a:endParaRPr lang="en-US" altLang="zh-CN" dirty="0" smtClean="0"/>
          </a:p>
          <a:p>
            <a:pPr>
              <a:buFont typeface="Wingdings" pitchFamily="2" charset="2"/>
              <a:buChar char="ü"/>
            </a:pPr>
            <a:r>
              <a:rPr lang="zh-CN" altLang="en-US" dirty="0" smtClean="0"/>
              <a:t>购置无电子版类书刊</a:t>
            </a:r>
            <a:endParaRPr lang="en-US" altLang="zh-CN" dirty="0" smtClean="0"/>
          </a:p>
          <a:p>
            <a:pPr>
              <a:buFont typeface="Wingdings" pitchFamily="2" charset="2"/>
              <a:buChar char="ü"/>
            </a:pPr>
            <a:r>
              <a:rPr lang="zh-CN" altLang="en-US" dirty="0" smtClean="0"/>
              <a:t>人文类书刊优先</a:t>
            </a:r>
            <a:endParaRPr lang="en-US" altLang="zh-CN" dirty="0" smtClean="0"/>
          </a:p>
          <a:p>
            <a:pPr>
              <a:buFont typeface="Wingdings" pitchFamily="2" charset="2"/>
              <a:buChar char="ü"/>
            </a:pPr>
            <a:r>
              <a:rPr lang="zh-CN" altLang="en-US" dirty="0" smtClean="0"/>
              <a:t>少数重点学科体系维系</a:t>
            </a:r>
            <a:endParaRPr lang="en-US" altLang="zh-CN" dirty="0" smtClean="0"/>
          </a:p>
          <a:p>
            <a:pPr>
              <a:buFont typeface="Wingdings" pitchFamily="2" charset="2"/>
              <a:buChar char="ü"/>
            </a:pPr>
            <a:r>
              <a:rPr lang="zh-CN" altLang="en-US" dirty="0" smtClean="0"/>
              <a:t>少量重点期刊维系</a:t>
            </a:r>
            <a:endParaRPr lang="zh-CN"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外文书刊资源建设实践分析</a:t>
            </a:r>
            <a:endParaRPr lang="zh-CN" altLang="en-US" dirty="0"/>
          </a:p>
        </p:txBody>
      </p:sp>
      <p:sp>
        <p:nvSpPr>
          <p:cNvPr id="3" name="内容占位符 2"/>
          <p:cNvSpPr>
            <a:spLocks noGrp="1"/>
          </p:cNvSpPr>
          <p:nvPr>
            <p:ph sz="quarter" idx="1"/>
          </p:nvPr>
        </p:nvSpPr>
        <p:spPr/>
        <p:txBody>
          <a:bodyPr/>
          <a:lstStyle/>
          <a:p>
            <a:r>
              <a:rPr lang="zh-CN" altLang="en-US" dirty="0" smtClean="0"/>
              <a:t>外文电子图书</a:t>
            </a:r>
            <a:endParaRPr lang="en-US" altLang="zh-CN" dirty="0" smtClean="0"/>
          </a:p>
          <a:p>
            <a:pPr>
              <a:buFont typeface="Wingdings" pitchFamily="2" charset="2"/>
              <a:buChar char="ü"/>
            </a:pPr>
            <a:r>
              <a:rPr lang="zh-CN" altLang="en-US" dirty="0" smtClean="0"/>
              <a:t>采购现实：预算、一次性旧书买断、少有新书持续购买</a:t>
            </a:r>
            <a:endParaRPr lang="en-US" altLang="zh-CN" dirty="0" smtClean="0"/>
          </a:p>
          <a:p>
            <a:pPr>
              <a:buFont typeface="Wingdings" pitchFamily="2" charset="2"/>
              <a:buChar char="ü"/>
            </a:pPr>
            <a:r>
              <a:rPr lang="zh-CN" altLang="en-US" dirty="0" smtClean="0"/>
              <a:t>平台现实：书刊同台、多平台</a:t>
            </a:r>
            <a:endParaRPr lang="en-US" altLang="zh-CN" dirty="0" smtClean="0"/>
          </a:p>
          <a:p>
            <a:pPr>
              <a:buFont typeface="Wingdings" pitchFamily="2" charset="2"/>
              <a:buChar char="ü"/>
            </a:pPr>
            <a:r>
              <a:rPr lang="zh-CN" altLang="en-US" dirty="0" smtClean="0"/>
              <a:t>中间商现实：可持续性发展不足</a:t>
            </a:r>
            <a:endParaRPr lang="en-US" altLang="zh-CN" dirty="0" smtClean="0"/>
          </a:p>
          <a:p>
            <a:pPr>
              <a:buFont typeface="Wingdings" pitchFamily="2" charset="2"/>
              <a:buChar char="ü"/>
            </a:pPr>
            <a:r>
              <a:rPr lang="zh-CN" altLang="en-US" dirty="0" smtClean="0"/>
              <a:t>需求现实：非母语、研究与备课用、一部分人的需求、需求的指向性、精选采购模式</a:t>
            </a:r>
            <a:endParaRPr lang="en-US" altLang="zh-CN" dirty="0" smtClean="0"/>
          </a:p>
          <a:p>
            <a:r>
              <a:rPr lang="zh-CN" altLang="en-US" dirty="0" smtClean="0"/>
              <a:t>外文电子期刊：体系与保障强；购买上的老问题与新问题；突出问题出现在揭示与推介能力上；使用与评价上的问题</a:t>
            </a:r>
            <a:endParaRPr lang="zh-CN"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7467600" cy="3154362"/>
          </a:xfrm>
        </p:spPr>
        <p:txBody>
          <a:bodyPr/>
          <a:lstStyle/>
          <a:p>
            <a:r>
              <a:rPr lang="zh-CN" altLang="en-US" dirty="0" smtClean="0"/>
              <a:t>数字资源建设现状与实践</a:t>
            </a:r>
            <a:endParaRPr lang="zh-CN"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数字图书馆资源建设现状分析</a:t>
            </a:r>
            <a:endParaRPr lang="zh-CN" altLang="en-US" dirty="0"/>
          </a:p>
        </p:txBody>
      </p:sp>
      <p:sp>
        <p:nvSpPr>
          <p:cNvPr id="3" name="内容占位符 2"/>
          <p:cNvSpPr>
            <a:spLocks noGrp="1"/>
          </p:cNvSpPr>
          <p:nvPr>
            <p:ph sz="quarter" idx="1"/>
          </p:nvPr>
        </p:nvSpPr>
        <p:spPr/>
        <p:txBody>
          <a:bodyPr>
            <a:normAutofit/>
          </a:bodyPr>
          <a:lstStyle/>
          <a:p>
            <a:r>
              <a:rPr lang="zh-CN" altLang="zh-CN" dirty="0" smtClean="0"/>
              <a:t>资源建设方式与内容</a:t>
            </a:r>
            <a:r>
              <a:rPr lang="zh-CN" altLang="en-US" dirty="0" smtClean="0"/>
              <a:t>变化</a:t>
            </a:r>
          </a:p>
          <a:p>
            <a:pPr lvl="0">
              <a:buFont typeface="Wingdings" pitchFamily="2" charset="2"/>
              <a:buChar char="ü"/>
            </a:pPr>
            <a:r>
              <a:rPr lang="zh-CN" altLang="zh-CN" dirty="0" smtClean="0"/>
              <a:t>数字</a:t>
            </a:r>
            <a:r>
              <a:rPr lang="zh-CN" altLang="zh-CN" dirty="0"/>
              <a:t>资源</a:t>
            </a:r>
            <a:r>
              <a:rPr lang="zh-CN" altLang="zh-CN" dirty="0" smtClean="0"/>
              <a:t>采购</a:t>
            </a:r>
            <a:r>
              <a:rPr lang="zh-CN" altLang="en-US" dirty="0" smtClean="0"/>
              <a:t>特点</a:t>
            </a:r>
            <a:r>
              <a:rPr lang="zh-CN" altLang="zh-CN" dirty="0" smtClean="0"/>
              <a:t>：</a:t>
            </a:r>
            <a:r>
              <a:rPr lang="zh-CN" altLang="zh-CN" dirty="0"/>
              <a:t>数字资源采购所属部门五花八门，其实质是主导思想的多样化，没有</a:t>
            </a:r>
            <a:r>
              <a:rPr lang="zh-CN" altLang="zh-CN" dirty="0" smtClean="0"/>
              <a:t>共识</a:t>
            </a:r>
            <a:r>
              <a:rPr lang="zh-CN" altLang="en-US" dirty="0" smtClean="0"/>
              <a:t>，其实，</a:t>
            </a:r>
            <a:r>
              <a:rPr lang="zh-CN" altLang="en-US" b="1" dirty="0" smtClean="0"/>
              <a:t>数字资源采购的最大特点是“流程采购”。</a:t>
            </a:r>
            <a:r>
              <a:rPr lang="zh-CN" altLang="en-US" dirty="0" smtClean="0"/>
              <a:t>购买前流程（预采购），购买后流程（揭示、使用、评价等全程关注）</a:t>
            </a:r>
            <a:endParaRPr lang="zh-CN" altLang="zh-CN" dirty="0"/>
          </a:p>
          <a:p>
            <a:pPr lvl="0">
              <a:buFont typeface="Wingdings" pitchFamily="2" charset="2"/>
              <a:buChar char="ü"/>
            </a:pPr>
            <a:r>
              <a:rPr lang="zh-CN" altLang="zh-CN" dirty="0"/>
              <a:t>采购方式转变：由单种（册）采购转变为批量采购</a:t>
            </a:r>
            <a:r>
              <a:rPr lang="zh-CN" altLang="zh-CN" dirty="0" smtClean="0"/>
              <a:t>；</a:t>
            </a:r>
            <a:r>
              <a:rPr lang="zh-CN" altLang="en-US" dirty="0" smtClean="0"/>
              <a:t>由审核采购转为浏览下载采购：</a:t>
            </a:r>
            <a:r>
              <a:rPr lang="en-US" altLang="zh-CN" dirty="0" smtClean="0"/>
              <a:t>PDA</a:t>
            </a:r>
            <a:r>
              <a:rPr lang="zh-CN" altLang="zh-CN" dirty="0" smtClean="0"/>
              <a:t>、</a:t>
            </a:r>
            <a:r>
              <a:rPr lang="en-US" altLang="zh-CN" dirty="0" smtClean="0"/>
              <a:t>DDA</a:t>
            </a:r>
            <a:r>
              <a:rPr lang="zh-CN" altLang="en-US" dirty="0" smtClean="0"/>
              <a:t>、</a:t>
            </a:r>
            <a:r>
              <a:rPr lang="en-US" altLang="zh-CN" dirty="0" smtClean="0"/>
              <a:t>PPV</a:t>
            </a:r>
            <a:r>
              <a:rPr lang="zh-CN" altLang="zh-CN" dirty="0"/>
              <a:t>的局限（如同类书处理、误览误下等）</a:t>
            </a:r>
          </a:p>
          <a:p>
            <a:pPr lvl="0">
              <a:buFont typeface="Wingdings" pitchFamily="2" charset="2"/>
              <a:buChar char="ü"/>
            </a:pPr>
            <a:r>
              <a:rPr lang="zh-CN" altLang="zh-CN" dirty="0"/>
              <a:t>采购内容延伸：数据库采购的主要形式为</a:t>
            </a:r>
            <a:r>
              <a:rPr lang="zh-CN" altLang="zh-CN" dirty="0" smtClean="0"/>
              <a:t>“</a:t>
            </a:r>
            <a:r>
              <a:rPr lang="zh-CN" altLang="en-US" dirty="0" smtClean="0"/>
              <a:t>打包</a:t>
            </a:r>
            <a:r>
              <a:rPr lang="zh-CN" altLang="zh-CN" dirty="0" smtClean="0"/>
              <a:t>采购”</a:t>
            </a:r>
            <a:r>
              <a:rPr lang="zh-CN" altLang="zh-CN" dirty="0"/>
              <a:t>，造成买非所求、冗余</a:t>
            </a:r>
            <a:r>
              <a:rPr lang="zh-CN" altLang="zh-CN" dirty="0" smtClean="0"/>
              <a:t>采购</a:t>
            </a:r>
            <a:endParaRPr lang="zh-CN"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数字图书馆资源建设现状分析</a:t>
            </a:r>
            <a:endParaRPr lang="zh-CN" altLang="en-US" dirty="0"/>
          </a:p>
        </p:txBody>
      </p:sp>
      <p:sp>
        <p:nvSpPr>
          <p:cNvPr id="3" name="内容占位符 2"/>
          <p:cNvSpPr>
            <a:spLocks noGrp="1"/>
          </p:cNvSpPr>
          <p:nvPr>
            <p:ph sz="quarter" idx="1"/>
          </p:nvPr>
        </p:nvSpPr>
        <p:spPr/>
        <p:txBody>
          <a:bodyPr>
            <a:normAutofit/>
          </a:bodyPr>
          <a:lstStyle/>
          <a:p>
            <a:r>
              <a:rPr lang="zh-CN" altLang="zh-CN" dirty="0" smtClean="0"/>
              <a:t>资源驾驭能力</a:t>
            </a:r>
            <a:r>
              <a:rPr lang="zh-CN" altLang="en-US" dirty="0" smtClean="0"/>
              <a:t>发生变化</a:t>
            </a:r>
          </a:p>
          <a:p>
            <a:pPr lvl="0">
              <a:buFont typeface="Wingdings" pitchFamily="2" charset="2"/>
              <a:buChar char="ü"/>
            </a:pPr>
            <a:r>
              <a:rPr lang="zh-CN" altLang="zh-CN" dirty="0" smtClean="0"/>
              <a:t>不能</a:t>
            </a:r>
            <a:r>
              <a:rPr lang="zh-CN" altLang="zh-CN" dirty="0"/>
              <a:t>左右与把握自己买的内容：谁让我们购买的</a:t>
            </a:r>
            <a:r>
              <a:rPr lang="zh-CN" altLang="zh-CN" dirty="0" smtClean="0"/>
              <a:t>？</a:t>
            </a:r>
            <a:r>
              <a:rPr lang="zh-CN" altLang="en-US" dirty="0" smtClean="0"/>
              <a:t>期刊</a:t>
            </a:r>
            <a:r>
              <a:rPr lang="zh-CN" altLang="zh-CN" dirty="0" smtClean="0"/>
              <a:t>是否</a:t>
            </a:r>
            <a:r>
              <a:rPr lang="zh-CN" altLang="zh-CN" dirty="0"/>
              <a:t>每期都有、每期文章是否齐全、更新及时否？来源不同形成重复、与纸本之间的重复</a:t>
            </a:r>
          </a:p>
          <a:p>
            <a:pPr lvl="0">
              <a:buFont typeface="Wingdings" pitchFamily="2" charset="2"/>
              <a:buChar char="ü"/>
            </a:pPr>
            <a:r>
              <a:rPr lang="zh-CN" altLang="zh-CN" dirty="0"/>
              <a:t>不能完全揭示自己买了的内容：我们到底买了些什么？</a:t>
            </a:r>
          </a:p>
          <a:p>
            <a:pPr lvl="0">
              <a:buFont typeface="Wingdings" pitchFamily="2" charset="2"/>
              <a:buChar char="ü"/>
            </a:pPr>
            <a:r>
              <a:rPr lang="zh-CN" altLang="zh-CN" dirty="0"/>
              <a:t>数字资源与服务能力脱节</a:t>
            </a:r>
            <a:r>
              <a:rPr lang="zh-CN" altLang="zh-CN" dirty="0" smtClean="0"/>
              <a:t>：谁在使用我们购买的数据库？怎样</a:t>
            </a:r>
            <a:r>
              <a:rPr lang="zh-CN" altLang="zh-CN" dirty="0"/>
              <a:t>提供服务？提供什么形式的服务</a:t>
            </a:r>
            <a:r>
              <a:rPr lang="zh-CN" altLang="zh-CN" dirty="0" smtClean="0"/>
              <a:t>？</a:t>
            </a:r>
            <a:endParaRPr lang="zh-CN" alt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pPr lvl="0"/>
            <a:r>
              <a:rPr lang="zh-CN" altLang="en-US" dirty="0" smtClean="0"/>
              <a:t>数字图书馆资源建设现状分析</a:t>
            </a:r>
            <a:endParaRPr lang="zh-CN" altLang="en-US" dirty="0"/>
          </a:p>
        </p:txBody>
      </p:sp>
      <p:sp>
        <p:nvSpPr>
          <p:cNvPr id="3" name="内容占位符 2"/>
          <p:cNvSpPr>
            <a:spLocks noGrp="1"/>
          </p:cNvSpPr>
          <p:nvPr>
            <p:ph sz="quarter" idx="1"/>
          </p:nvPr>
        </p:nvSpPr>
        <p:spPr/>
        <p:txBody>
          <a:bodyPr/>
          <a:lstStyle/>
          <a:p>
            <a:r>
              <a:rPr lang="zh-CN" altLang="zh-CN" dirty="0" smtClean="0"/>
              <a:t>文献存储</a:t>
            </a:r>
            <a:r>
              <a:rPr lang="zh-CN" altLang="en-US" dirty="0" smtClean="0"/>
              <a:t>的方式与</a:t>
            </a:r>
            <a:r>
              <a:rPr lang="zh-CN" altLang="zh-CN" dirty="0" smtClean="0"/>
              <a:t>能力</a:t>
            </a:r>
            <a:r>
              <a:rPr lang="zh-CN" altLang="en-US" dirty="0" smtClean="0"/>
              <a:t>发生变化</a:t>
            </a:r>
          </a:p>
          <a:p>
            <a:pPr lvl="0">
              <a:buFont typeface="Wingdings" pitchFamily="2" charset="2"/>
              <a:buChar char="ü"/>
            </a:pPr>
            <a:r>
              <a:rPr lang="zh-CN" altLang="zh-CN" dirty="0" smtClean="0"/>
              <a:t>大量许可证不允许非出版机构或代理机构存储：即在线使用不予存储</a:t>
            </a:r>
            <a:r>
              <a:rPr lang="zh-CN" altLang="en-US" dirty="0" smtClean="0"/>
              <a:t>（不计入固定资产）</a:t>
            </a:r>
            <a:endParaRPr lang="zh-CN" altLang="zh-CN" dirty="0" smtClean="0"/>
          </a:p>
          <a:p>
            <a:pPr lvl="0">
              <a:buFont typeface="Wingdings" pitchFamily="2" charset="2"/>
              <a:buChar char="ü"/>
            </a:pPr>
            <a:r>
              <a:rPr lang="zh-CN" altLang="zh-CN" dirty="0" smtClean="0"/>
              <a:t>技术</a:t>
            </a:r>
            <a:r>
              <a:rPr lang="zh-CN" altLang="zh-CN" dirty="0"/>
              <a:t>发展、时间变迁、投入巨大基本导致单馆几乎无法具备存储能力，强行存储，则多为重复浪费，不具可持续发展潜力</a:t>
            </a:r>
          </a:p>
          <a:p>
            <a:pPr>
              <a:buFont typeface="Wingdings" pitchFamily="2" charset="2"/>
              <a:buChar char="ü"/>
            </a:pPr>
            <a:r>
              <a:rPr lang="zh-CN" altLang="zh-CN" dirty="0" smtClean="0"/>
              <a:t>从</a:t>
            </a:r>
            <a:r>
              <a:rPr lang="zh-CN" altLang="zh-CN" dirty="0"/>
              <a:t>可行性眼光看，存储只能是国家行为或商业行为，才具持续前景</a:t>
            </a:r>
            <a:endParaRPr lang="zh-CN" alt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数字图书馆资源建设现状分析</a:t>
            </a:r>
            <a:endParaRPr lang="zh-CN" altLang="en-US" dirty="0"/>
          </a:p>
        </p:txBody>
      </p:sp>
      <p:sp>
        <p:nvSpPr>
          <p:cNvPr id="3" name="内容占位符 2"/>
          <p:cNvSpPr>
            <a:spLocks noGrp="1"/>
          </p:cNvSpPr>
          <p:nvPr>
            <p:ph sz="quarter" idx="1"/>
          </p:nvPr>
        </p:nvSpPr>
        <p:spPr>
          <a:xfrm>
            <a:off x="857224" y="1643050"/>
            <a:ext cx="7498080" cy="4619600"/>
          </a:xfrm>
        </p:spPr>
        <p:txBody>
          <a:bodyPr/>
          <a:lstStyle/>
          <a:p>
            <a:r>
              <a:rPr lang="zh-CN" altLang="en-US" dirty="0" smtClean="0"/>
              <a:t>数字</a:t>
            </a:r>
            <a:r>
              <a:rPr lang="zh-CN" altLang="zh-CN" dirty="0" smtClean="0"/>
              <a:t>文献与服务流程配套</a:t>
            </a:r>
            <a:r>
              <a:rPr lang="zh-CN" altLang="en-US" dirty="0" smtClean="0"/>
              <a:t>发生变化</a:t>
            </a:r>
          </a:p>
          <a:p>
            <a:pPr lvl="0">
              <a:buFont typeface="Wingdings" pitchFamily="2" charset="2"/>
              <a:buChar char="ü"/>
            </a:pPr>
            <a:r>
              <a:rPr lang="zh-CN" altLang="zh-CN" dirty="0" smtClean="0"/>
              <a:t>传统</a:t>
            </a:r>
            <a:r>
              <a:rPr lang="zh-CN" altLang="zh-CN" dirty="0"/>
              <a:t>文献流程：采访、组织揭示、流通阅览、复审剔除，传统图书馆部门与分工因此设立</a:t>
            </a:r>
          </a:p>
          <a:p>
            <a:pPr>
              <a:buFont typeface="Wingdings" pitchFamily="2" charset="2"/>
              <a:buChar char="ü"/>
            </a:pPr>
            <a:r>
              <a:rPr lang="zh-CN" altLang="zh-CN" dirty="0" smtClean="0"/>
              <a:t>须</a:t>
            </a:r>
            <a:r>
              <a:rPr lang="zh-CN" altLang="zh-CN" dirty="0"/>
              <a:t>建立一套独立的数字资源文献流程与工作部门，或</a:t>
            </a:r>
            <a:r>
              <a:rPr lang="zh-CN" altLang="zh-CN" dirty="0" smtClean="0"/>
              <a:t>将</a:t>
            </a:r>
            <a:r>
              <a:rPr lang="zh-CN" altLang="en-US" dirty="0" smtClean="0"/>
              <a:t>数字</a:t>
            </a:r>
            <a:r>
              <a:rPr lang="zh-CN" altLang="zh-CN" dirty="0" smtClean="0"/>
              <a:t>资源</a:t>
            </a:r>
            <a:r>
              <a:rPr lang="zh-CN" altLang="zh-CN" dirty="0"/>
              <a:t>加入</a:t>
            </a:r>
            <a:r>
              <a:rPr lang="zh-CN" altLang="zh-CN" dirty="0" smtClean="0"/>
              <a:t>传统</a:t>
            </a:r>
            <a:r>
              <a:rPr lang="zh-CN" altLang="en-US" dirty="0" smtClean="0"/>
              <a:t>文献处理</a:t>
            </a:r>
            <a:r>
              <a:rPr lang="zh-CN" altLang="zh-CN" dirty="0" smtClean="0"/>
              <a:t>流程</a:t>
            </a:r>
            <a:r>
              <a:rPr lang="zh-CN" altLang="zh-CN" dirty="0"/>
              <a:t>，</a:t>
            </a:r>
            <a:r>
              <a:rPr lang="zh-CN" altLang="zh-CN" dirty="0" smtClean="0"/>
              <a:t>以</a:t>
            </a:r>
            <a:r>
              <a:rPr lang="zh-CN" altLang="en-US" dirty="0" smtClean="0"/>
              <a:t>建立符合现实要求的</a:t>
            </a:r>
            <a:r>
              <a:rPr lang="zh-CN" altLang="zh-CN" dirty="0" smtClean="0"/>
              <a:t>数字</a:t>
            </a:r>
            <a:r>
              <a:rPr lang="zh-CN" altLang="zh-CN" dirty="0"/>
              <a:t>资源工作</a:t>
            </a:r>
            <a:r>
              <a:rPr lang="zh-CN" altLang="zh-CN" dirty="0" smtClean="0"/>
              <a:t>脉络</a:t>
            </a:r>
            <a:r>
              <a:rPr lang="zh-CN" altLang="en-US" dirty="0" smtClean="0"/>
              <a:t>。</a:t>
            </a:r>
            <a:endParaRPr lang="zh-CN" alt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4348" y="274638"/>
            <a:ext cx="8219340" cy="1143000"/>
          </a:xfrm>
        </p:spPr>
        <p:txBody>
          <a:bodyPr>
            <a:normAutofit/>
          </a:bodyPr>
          <a:lstStyle/>
          <a:p>
            <a:r>
              <a:rPr lang="zh-CN" altLang="en-US" dirty="0" smtClean="0"/>
              <a:t>数字图书馆资源建设现状分析</a:t>
            </a:r>
            <a:endParaRPr lang="zh-CN" altLang="en-US" dirty="0"/>
          </a:p>
        </p:txBody>
      </p:sp>
      <p:sp>
        <p:nvSpPr>
          <p:cNvPr id="3" name="内容占位符 2"/>
          <p:cNvSpPr>
            <a:spLocks noGrp="1"/>
          </p:cNvSpPr>
          <p:nvPr>
            <p:ph sz="quarter" idx="1"/>
          </p:nvPr>
        </p:nvSpPr>
        <p:spPr>
          <a:xfrm>
            <a:off x="857224" y="1428736"/>
            <a:ext cx="7498080" cy="4691608"/>
          </a:xfrm>
        </p:spPr>
        <p:txBody>
          <a:bodyPr>
            <a:normAutofit/>
          </a:bodyPr>
          <a:lstStyle/>
          <a:p>
            <a:r>
              <a:rPr lang="zh-CN" altLang="zh-CN" dirty="0" smtClean="0"/>
              <a:t>出版商与代理商正在或已经充当了图书馆数字资源建设与服务角色</a:t>
            </a:r>
            <a:r>
              <a:rPr lang="zh-CN" altLang="en-US" dirty="0" smtClean="0"/>
              <a:t>：</a:t>
            </a:r>
            <a:endParaRPr lang="en-US" altLang="zh-CN" dirty="0" smtClean="0"/>
          </a:p>
          <a:p>
            <a:pPr>
              <a:buFont typeface="Wingdings" pitchFamily="2" charset="2"/>
              <a:buChar char="ü"/>
            </a:pPr>
            <a:r>
              <a:rPr lang="zh-CN" altLang="zh-CN" dirty="0" smtClean="0"/>
              <a:t>资源的出版与选择</a:t>
            </a:r>
            <a:r>
              <a:rPr lang="zh-CN" altLang="en-US" dirty="0" smtClean="0"/>
              <a:t>：一直为主导</a:t>
            </a:r>
            <a:endParaRPr lang="zh-CN" altLang="zh-CN" dirty="0" smtClean="0"/>
          </a:p>
          <a:p>
            <a:pPr lvl="0">
              <a:buFont typeface="Wingdings" pitchFamily="2" charset="2"/>
              <a:buChar char="ü"/>
            </a:pPr>
            <a:r>
              <a:rPr lang="zh-CN" altLang="zh-CN" dirty="0" smtClean="0"/>
              <a:t>销售</a:t>
            </a:r>
            <a:r>
              <a:rPr lang="zh-CN" altLang="zh-CN" dirty="0"/>
              <a:t>的策略：所有策略、许可证等等</a:t>
            </a:r>
          </a:p>
          <a:p>
            <a:pPr lvl="0">
              <a:buFont typeface="Wingdings" pitchFamily="2" charset="2"/>
              <a:buChar char="ü"/>
            </a:pPr>
            <a:r>
              <a:rPr lang="zh-CN" altLang="zh-CN" dirty="0"/>
              <a:t>资源的组织与</a:t>
            </a:r>
            <a:r>
              <a:rPr lang="zh-CN" altLang="zh-CN" dirty="0" smtClean="0"/>
              <a:t>揭示</a:t>
            </a:r>
            <a:r>
              <a:rPr lang="zh-CN" altLang="en-US" dirty="0" smtClean="0"/>
              <a:t>：元数据、编目数据、发现系统等</a:t>
            </a:r>
            <a:endParaRPr lang="en-US" altLang="zh-CN" dirty="0" smtClean="0"/>
          </a:p>
          <a:p>
            <a:pPr lvl="0">
              <a:buFont typeface="Wingdings" pitchFamily="2" charset="2"/>
              <a:buChar char="ü"/>
            </a:pPr>
            <a:r>
              <a:rPr lang="zh-CN" altLang="en-US" dirty="0" smtClean="0"/>
              <a:t>资源服务：数据平台、检索体系、导航、学科平台等</a:t>
            </a:r>
            <a:endParaRPr lang="zh-CN" altLang="zh-CN" dirty="0"/>
          </a:p>
          <a:p>
            <a:pPr lvl="0">
              <a:buFont typeface="Wingdings" pitchFamily="2" charset="2"/>
              <a:buChar char="ü"/>
            </a:pPr>
            <a:r>
              <a:rPr lang="zh-CN" altLang="zh-CN" dirty="0"/>
              <a:t>资源的</a:t>
            </a:r>
            <a:r>
              <a:rPr lang="zh-CN" altLang="zh-CN" dirty="0" smtClean="0"/>
              <a:t>存储</a:t>
            </a:r>
            <a:r>
              <a:rPr lang="zh-CN" altLang="en-US" dirty="0" smtClean="0"/>
              <a:t>：图书馆基本丧失了该项权利</a:t>
            </a:r>
            <a:endParaRPr lang="zh-CN" altLang="zh-CN" dirty="0"/>
          </a:p>
          <a:p>
            <a:pPr lvl="0">
              <a:buFont typeface="Wingdings" pitchFamily="2" charset="2"/>
              <a:buChar char="ü"/>
            </a:pPr>
            <a:r>
              <a:rPr lang="zh-CN" altLang="en-US" b="1" dirty="0" smtClean="0"/>
              <a:t>以上导致</a:t>
            </a:r>
            <a:r>
              <a:rPr lang="zh-CN" altLang="zh-CN" b="1" dirty="0" smtClean="0"/>
              <a:t>图书馆</a:t>
            </a:r>
            <a:r>
              <a:rPr lang="zh-CN" altLang="en-US" b="1" dirty="0" smtClean="0"/>
              <a:t>资源建设与服务的主动性渐失，</a:t>
            </a:r>
            <a:r>
              <a:rPr lang="zh-CN" altLang="zh-CN" b="1" dirty="0" smtClean="0"/>
              <a:t>功能</a:t>
            </a:r>
            <a:r>
              <a:rPr lang="zh-CN" altLang="en-US" b="1" dirty="0" smtClean="0"/>
              <a:t>逐渐</a:t>
            </a:r>
            <a:r>
              <a:rPr lang="zh-CN" altLang="zh-CN" b="1" dirty="0" smtClean="0"/>
              <a:t>退化</a:t>
            </a:r>
            <a:r>
              <a:rPr lang="zh-CN" altLang="zh-CN" b="1" dirty="0"/>
              <a:t>或蜕化</a:t>
            </a:r>
            <a:r>
              <a:rPr lang="zh-CN" altLang="zh-CN" b="1" dirty="0" smtClean="0"/>
              <a:t>？</a:t>
            </a:r>
            <a:r>
              <a:rPr lang="zh-CN" altLang="en-US" b="1" dirty="0" smtClean="0"/>
              <a:t>（角色进化与主动权）</a:t>
            </a:r>
            <a:endParaRPr lang="zh-CN" altLang="en-US" b="1"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数字资源建设实践分析（全局思维保障）</a:t>
            </a:r>
            <a:endParaRPr lang="zh-CN" altLang="en-US" dirty="0"/>
          </a:p>
        </p:txBody>
      </p:sp>
      <p:sp>
        <p:nvSpPr>
          <p:cNvPr id="3" name="内容占位符 2"/>
          <p:cNvSpPr>
            <a:spLocks noGrp="1"/>
          </p:cNvSpPr>
          <p:nvPr>
            <p:ph sz="quarter" idx="1"/>
          </p:nvPr>
        </p:nvSpPr>
        <p:spPr>
          <a:xfrm>
            <a:off x="457200" y="1600200"/>
            <a:ext cx="7467600" cy="4133056"/>
          </a:xfrm>
        </p:spPr>
        <p:txBody>
          <a:bodyPr/>
          <a:lstStyle/>
          <a:p>
            <a:r>
              <a:rPr lang="zh-CN" altLang="en-US" dirty="0" smtClean="0"/>
              <a:t>数字资源体系各类资源在保障与经费预算中的定位</a:t>
            </a:r>
            <a:endParaRPr lang="en-US" altLang="zh-CN" dirty="0" smtClean="0"/>
          </a:p>
          <a:p>
            <a:r>
              <a:rPr lang="zh-CN" altLang="en-US" dirty="0" smtClean="0"/>
              <a:t>数字资源的分类分级处理</a:t>
            </a:r>
            <a:endParaRPr lang="en-US" altLang="zh-CN" dirty="0" smtClean="0"/>
          </a:p>
          <a:p>
            <a:r>
              <a:rPr lang="zh-CN" altLang="en-US" dirty="0" smtClean="0"/>
              <a:t>同类资源的比较、优先与选择</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内容</a:t>
            </a:r>
            <a:endParaRPr lang="zh-CN" altLang="en-US" dirty="0"/>
          </a:p>
        </p:txBody>
      </p:sp>
      <p:sp>
        <p:nvSpPr>
          <p:cNvPr id="3" name="内容占位符 2"/>
          <p:cNvSpPr>
            <a:spLocks noGrp="1"/>
          </p:cNvSpPr>
          <p:nvPr>
            <p:ph sz="quarter" idx="1"/>
          </p:nvPr>
        </p:nvSpPr>
        <p:spPr/>
        <p:txBody>
          <a:bodyPr/>
          <a:lstStyle/>
          <a:p>
            <a:r>
              <a:rPr lang="zh-CN" altLang="en-US" dirty="0" smtClean="0"/>
              <a:t>当前文献</a:t>
            </a:r>
            <a:r>
              <a:rPr lang="zh-CN" altLang="en-US" dirty="0" smtClean="0"/>
              <a:t>资源</a:t>
            </a:r>
            <a:r>
              <a:rPr lang="zh-CN" altLang="en-US" dirty="0" smtClean="0"/>
              <a:t>建设的基本背景</a:t>
            </a:r>
            <a:endParaRPr lang="en-US" altLang="zh-CN" dirty="0" smtClean="0"/>
          </a:p>
          <a:p>
            <a:r>
              <a:rPr lang="zh-CN" altLang="en-US" dirty="0" smtClean="0"/>
              <a:t>当前文献资源</a:t>
            </a:r>
            <a:r>
              <a:rPr lang="zh-CN" altLang="en-US" dirty="0" smtClean="0"/>
              <a:t>建设基本思路</a:t>
            </a:r>
            <a:endParaRPr lang="en-US" altLang="zh-CN" dirty="0" smtClean="0"/>
          </a:p>
          <a:p>
            <a:r>
              <a:rPr lang="zh-CN" altLang="en-US" dirty="0" smtClean="0"/>
              <a:t>各类型文献资源建设实践解析</a:t>
            </a:r>
            <a:endParaRPr lang="en-US" altLang="zh-CN" dirty="0" smtClean="0"/>
          </a:p>
          <a:p>
            <a:r>
              <a:rPr lang="zh-CN" altLang="en-US" dirty="0" smtClean="0"/>
              <a:t>数字资源建设现状与实践分析</a:t>
            </a:r>
            <a:endParaRPr lang="zh-CN"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899592" y="332656"/>
            <a:ext cx="7725544" cy="1143000"/>
          </a:xfrm>
        </p:spPr>
        <p:txBody>
          <a:bodyPr/>
          <a:lstStyle/>
          <a:p>
            <a:pPr marL="274320" indent="-274320" algn="l" rtl="0" eaLnBrk="1" latinLnBrk="0" hangingPunct="1">
              <a:spcBef>
                <a:spcPts val="600"/>
              </a:spcBef>
              <a:buClr>
                <a:schemeClr val="accent1"/>
              </a:buClr>
              <a:buSzPct val="70000"/>
            </a:pPr>
            <a:r>
              <a:rPr kumimoji="0" lang="zh-CN" altLang="en-US" sz="2400" b="1" kern="1200" dirty="0" smtClean="0">
                <a:solidFill>
                  <a:schemeClr val="tx1"/>
                </a:solidFill>
                <a:latin typeface="+mn-lt"/>
                <a:ea typeface="+mn-ea"/>
                <a:cs typeface="+mn-cs"/>
              </a:rPr>
              <a:t>数字资源建设实践分析（制度与机制保障）</a:t>
            </a:r>
            <a:endParaRPr kumimoji="0" lang="zh-CN" altLang="en-US" sz="2400" b="1" kern="1200" dirty="0">
              <a:solidFill>
                <a:schemeClr val="tx1"/>
              </a:solidFill>
              <a:latin typeface="+mn-lt"/>
              <a:ea typeface="+mn-ea"/>
              <a:cs typeface="+mn-cs"/>
            </a:endParaRPr>
          </a:p>
        </p:txBody>
      </p:sp>
      <p:sp>
        <p:nvSpPr>
          <p:cNvPr id="15363" name="Rectangle 3"/>
          <p:cNvSpPr>
            <a:spLocks noGrp="1" noChangeArrowheads="1"/>
          </p:cNvSpPr>
          <p:nvPr>
            <p:ph type="body" idx="4294967295"/>
          </p:nvPr>
        </p:nvSpPr>
        <p:spPr>
          <a:xfrm>
            <a:off x="827584" y="1772816"/>
            <a:ext cx="7313612" cy="4554537"/>
          </a:xfrm>
        </p:spPr>
        <p:txBody>
          <a:bodyPr>
            <a:normAutofit/>
          </a:bodyPr>
          <a:lstStyle/>
          <a:p>
            <a:pPr marL="274320" lvl="1" indent="-274320" algn="l" rtl="0" eaLnBrk="1" latinLnBrk="0" hangingPunct="1">
              <a:lnSpc>
                <a:spcPct val="80000"/>
              </a:lnSpc>
              <a:spcBef>
                <a:spcPts val="600"/>
              </a:spcBef>
              <a:buClr>
                <a:schemeClr val="accent1"/>
              </a:buClr>
              <a:buSzPct val="70000"/>
            </a:pPr>
            <a:r>
              <a:rPr kumimoji="0" lang="zh-CN" altLang="en-US" sz="2400" kern="1200" dirty="0" smtClean="0">
                <a:solidFill>
                  <a:schemeClr val="tx1"/>
                </a:solidFill>
                <a:latin typeface="+mn-lt"/>
                <a:ea typeface="+mn-ea"/>
                <a:cs typeface="+mn-cs"/>
              </a:rPr>
              <a:t>建立符合数字资源实际的工作机制</a:t>
            </a:r>
            <a:endParaRPr kumimoji="0" lang="en-US" altLang="zh-CN" sz="2400" kern="1200" dirty="0" smtClean="0">
              <a:solidFill>
                <a:schemeClr val="tx1"/>
              </a:solidFill>
              <a:latin typeface="+mn-lt"/>
              <a:ea typeface="+mn-ea"/>
              <a:cs typeface="+mn-cs"/>
            </a:endParaRPr>
          </a:p>
          <a:p>
            <a:pPr marL="274320" lvl="1" indent="-274320" algn="l" rtl="0" eaLnBrk="1" latinLnBrk="0" hangingPunct="1">
              <a:lnSpc>
                <a:spcPct val="80000"/>
              </a:lnSpc>
              <a:spcBef>
                <a:spcPts val="600"/>
              </a:spcBef>
              <a:buClr>
                <a:schemeClr val="accent1"/>
              </a:buClr>
              <a:buSzPct val="70000"/>
              <a:buFont typeface="Wingdings" pitchFamily="2" charset="2"/>
              <a:buChar char="ü"/>
            </a:pPr>
            <a:r>
              <a:rPr kumimoji="0" lang="zh-CN" altLang="en-US" sz="2400" kern="1200" dirty="0" smtClean="0">
                <a:solidFill>
                  <a:schemeClr val="tx1"/>
                </a:solidFill>
                <a:latin typeface="+mn-lt"/>
                <a:ea typeface="+mn-ea"/>
                <a:cs typeface="+mn-cs"/>
              </a:rPr>
              <a:t>成立数字资源采购横向工作组，小组</a:t>
            </a:r>
            <a:r>
              <a:rPr kumimoji="0" lang="zh-CN" altLang="en-US" sz="2400" kern="1200" dirty="0">
                <a:solidFill>
                  <a:schemeClr val="tx1"/>
                </a:solidFill>
                <a:latin typeface="+mn-lt"/>
                <a:ea typeface="+mn-ea"/>
                <a:cs typeface="+mn-cs"/>
              </a:rPr>
              <a:t>成员：主管馆长，采访部、系统部、参考咨询及</a:t>
            </a:r>
            <a:r>
              <a:rPr kumimoji="0" lang="zh-CN" altLang="en-US" sz="2400" kern="1200" dirty="0" smtClean="0">
                <a:solidFill>
                  <a:schemeClr val="tx1"/>
                </a:solidFill>
                <a:latin typeface="+mn-lt"/>
                <a:ea typeface="+mn-ea"/>
                <a:cs typeface="+mn-cs"/>
              </a:rPr>
              <a:t>学科服务部门等</a:t>
            </a:r>
            <a:endParaRPr kumimoji="0" lang="zh-CN" altLang="en-US" sz="2400" kern="1200" dirty="0">
              <a:solidFill>
                <a:schemeClr val="tx1"/>
              </a:solidFill>
              <a:latin typeface="+mn-lt"/>
              <a:ea typeface="+mn-ea"/>
              <a:cs typeface="+mn-cs"/>
            </a:endParaRPr>
          </a:p>
          <a:p>
            <a:pPr marL="274320" lvl="1" indent="-274320" algn="l" rtl="0" eaLnBrk="1" latinLnBrk="0" hangingPunct="1">
              <a:lnSpc>
                <a:spcPct val="80000"/>
              </a:lnSpc>
              <a:spcBef>
                <a:spcPts val="600"/>
              </a:spcBef>
              <a:buClr>
                <a:schemeClr val="accent1"/>
              </a:buClr>
              <a:buSzPct val="70000"/>
              <a:buFont typeface="Wingdings" pitchFamily="2" charset="2"/>
              <a:buChar char="ü"/>
            </a:pPr>
            <a:r>
              <a:rPr kumimoji="0" lang="zh-CN" altLang="en-US" sz="2400" kern="1200" dirty="0" smtClean="0">
                <a:solidFill>
                  <a:schemeClr val="tx1"/>
                </a:solidFill>
                <a:latin typeface="+mn-lt"/>
                <a:ea typeface="+mn-ea"/>
                <a:cs typeface="+mn-cs"/>
              </a:rPr>
              <a:t>工作</a:t>
            </a:r>
            <a:r>
              <a:rPr kumimoji="0" lang="zh-CN" altLang="en-US" sz="2400" kern="1200" dirty="0">
                <a:solidFill>
                  <a:schemeClr val="tx1"/>
                </a:solidFill>
                <a:latin typeface="+mn-lt"/>
                <a:ea typeface="+mn-ea"/>
                <a:cs typeface="+mn-cs"/>
              </a:rPr>
              <a:t>方式：跨部门分散工作；</a:t>
            </a:r>
          </a:p>
          <a:p>
            <a:pPr marL="274320" lvl="1" indent="-274320" algn="l" rtl="0" eaLnBrk="1" latinLnBrk="0" hangingPunct="1">
              <a:lnSpc>
                <a:spcPct val="80000"/>
              </a:lnSpc>
              <a:spcBef>
                <a:spcPts val="600"/>
              </a:spcBef>
              <a:buClr>
                <a:schemeClr val="accent1"/>
              </a:buClr>
              <a:buSzPct val="70000"/>
              <a:buFont typeface="Wingdings" pitchFamily="2" charset="2"/>
              <a:buChar char="ü"/>
            </a:pPr>
            <a:r>
              <a:rPr kumimoji="0" lang="zh-CN" altLang="en-US" sz="2400" kern="1200" dirty="0" smtClean="0">
                <a:solidFill>
                  <a:schemeClr val="tx1"/>
                </a:solidFill>
                <a:latin typeface="+mn-lt"/>
                <a:ea typeface="+mn-ea"/>
                <a:cs typeface="+mn-cs"/>
              </a:rPr>
              <a:t>运作</a:t>
            </a:r>
            <a:r>
              <a:rPr kumimoji="0" lang="zh-CN" altLang="en-US" sz="2400" kern="1200" dirty="0">
                <a:solidFill>
                  <a:schemeClr val="tx1"/>
                </a:solidFill>
                <a:latin typeface="+mn-lt"/>
                <a:ea typeface="+mn-ea"/>
                <a:cs typeface="+mn-cs"/>
              </a:rPr>
              <a:t>特点：松散灵活。在实际订购过程中各部门负责人可根据需要调动部门其他人员参与进来；其他部门负责人可根据需要由主管馆长指定临时加入到某个数据库的订购工作中</a:t>
            </a:r>
            <a:r>
              <a:rPr kumimoji="0" lang="zh-CN" altLang="en-US" sz="2400" kern="1200" dirty="0" smtClean="0">
                <a:solidFill>
                  <a:schemeClr val="tx1"/>
                </a:solidFill>
                <a:latin typeface="+mn-lt"/>
                <a:ea typeface="+mn-ea"/>
                <a:cs typeface="+mn-cs"/>
              </a:rPr>
              <a:t>来</a:t>
            </a:r>
            <a:endParaRPr kumimoji="0" lang="en-US" altLang="zh-CN" sz="2400" kern="1200" dirty="0" smtClean="0">
              <a:solidFill>
                <a:schemeClr val="tx1"/>
              </a:solidFill>
              <a:latin typeface="+mn-lt"/>
              <a:ea typeface="+mn-ea"/>
              <a:cs typeface="+mn-cs"/>
            </a:endParaRPr>
          </a:p>
          <a:p>
            <a:pPr marL="274320" lvl="1" indent="-274320" algn="l" rtl="0" eaLnBrk="1" latinLnBrk="0" hangingPunct="1">
              <a:lnSpc>
                <a:spcPct val="80000"/>
              </a:lnSpc>
              <a:spcBef>
                <a:spcPts val="600"/>
              </a:spcBef>
              <a:buClr>
                <a:schemeClr val="accent1"/>
              </a:buClr>
              <a:buSzPct val="70000"/>
              <a:buFont typeface="Wingdings" pitchFamily="2" charset="2"/>
              <a:buChar char="ü"/>
            </a:pPr>
            <a:r>
              <a:rPr kumimoji="0" lang="zh-CN" altLang="en-US" sz="2400" kern="1200" dirty="0" smtClean="0">
                <a:solidFill>
                  <a:schemeClr val="tx1"/>
                </a:solidFill>
                <a:latin typeface="+mn-lt"/>
                <a:ea typeface="+mn-ea"/>
                <a:cs typeface="+mn-cs"/>
              </a:rPr>
              <a:t>明确工作目标：建设符合需要与符合实际的数字资源文献体系</a:t>
            </a:r>
            <a:endParaRPr kumimoji="0" lang="en-US" altLang="zh-CN" sz="2400" kern="1200" dirty="0" smtClean="0">
              <a:solidFill>
                <a:schemeClr val="tx1"/>
              </a:solidFill>
              <a:latin typeface="+mn-lt"/>
              <a:ea typeface="+mn-ea"/>
              <a:cs typeface="+mn-cs"/>
            </a:endParaRPr>
          </a:p>
          <a:p>
            <a:pPr marL="274320" lvl="1" indent="-274320" algn="l" rtl="0" eaLnBrk="1" latinLnBrk="0" hangingPunct="1">
              <a:lnSpc>
                <a:spcPct val="80000"/>
              </a:lnSpc>
              <a:spcBef>
                <a:spcPts val="600"/>
              </a:spcBef>
              <a:buClr>
                <a:schemeClr val="accent1"/>
              </a:buClr>
              <a:buSzPct val="70000"/>
              <a:buFont typeface="Wingdings" pitchFamily="2" charset="2"/>
              <a:buChar char="ü"/>
            </a:pPr>
            <a:r>
              <a:rPr kumimoji="0" lang="zh-CN" altLang="en-US" sz="2400" kern="1200" dirty="0" smtClean="0">
                <a:solidFill>
                  <a:schemeClr val="tx1"/>
                </a:solidFill>
                <a:latin typeface="+mn-lt"/>
                <a:ea typeface="+mn-ea"/>
                <a:cs typeface="+mn-cs"/>
              </a:rPr>
              <a:t>严格工作流程：该做的工作必须做到位，从流程与细节中求建设质量</a:t>
            </a:r>
            <a:endParaRPr kumimoji="0" lang="zh-CN" altLang="en-US" sz="2400" kern="1200" dirty="0">
              <a:solidFill>
                <a:schemeClr val="tx1"/>
              </a:solidFill>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363"/>
                                        </p:tgtEl>
                                        <p:attrNameLst>
                                          <p:attrName>style.visibility</p:attrName>
                                        </p:attrNameLst>
                                      </p:cBhvr>
                                      <p:to>
                                        <p:strVal val="visible"/>
                                      </p:to>
                                    </p:set>
                                    <p:animEffect transition="in" filter="blinds(horizontal)">
                                      <p:cBhvr>
                                        <p:cTn id="7" dur="500"/>
                                        <p:tgtEl>
                                          <p:spTgt spid="15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ChangeArrowheads="1"/>
          </p:cNvSpPr>
          <p:nvPr/>
        </p:nvSpPr>
        <p:spPr bwMode="auto">
          <a:xfrm>
            <a:off x="4433888" y="492125"/>
            <a:ext cx="1214437" cy="288925"/>
          </a:xfrm>
          <a:prstGeom prst="flowChartAlternateProcess">
            <a:avLst/>
          </a:prstGeom>
          <a:noFill/>
          <a:ln w="25400">
            <a:solidFill>
              <a:srgbClr val="9B9798"/>
            </a:solidFill>
            <a:miter lim="800000"/>
            <a:headEnd/>
            <a:tailEnd/>
          </a:ln>
        </p:spPr>
        <p:txBody>
          <a:bodyPr lIns="18000" tIns="0" rIns="18000" bIns="0" anchor="ctr">
            <a:spAutoFit/>
          </a:bodyPr>
          <a:lstStyle/>
          <a:p>
            <a:pPr algn="ctr"/>
            <a:r>
              <a:rPr lang="zh-CN" altLang="en-US" sz="1600" b="1">
                <a:latin typeface="Tahoma" pitchFamily="34" charset="0"/>
                <a:ea typeface="宋体" pitchFamily="2" charset="-122"/>
              </a:rPr>
              <a:t>申请试用</a:t>
            </a:r>
          </a:p>
        </p:txBody>
      </p:sp>
      <p:sp>
        <p:nvSpPr>
          <p:cNvPr id="20483" name="AutoShape 3"/>
          <p:cNvSpPr>
            <a:spLocks noChangeArrowheads="1"/>
          </p:cNvSpPr>
          <p:nvPr/>
        </p:nvSpPr>
        <p:spPr bwMode="auto">
          <a:xfrm>
            <a:off x="4578350" y="2184400"/>
            <a:ext cx="901700" cy="292100"/>
          </a:xfrm>
          <a:prstGeom prst="flowChartAlternateProcess">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组织试用</a:t>
            </a:r>
          </a:p>
        </p:txBody>
      </p:sp>
      <p:sp>
        <p:nvSpPr>
          <p:cNvPr id="20484" name="AutoShape 4"/>
          <p:cNvSpPr>
            <a:spLocks noChangeArrowheads="1"/>
          </p:cNvSpPr>
          <p:nvPr/>
        </p:nvSpPr>
        <p:spPr bwMode="auto">
          <a:xfrm>
            <a:off x="4359275" y="3227388"/>
            <a:ext cx="1311275" cy="292100"/>
          </a:xfrm>
          <a:prstGeom prst="flowChartAlternateProcess">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试用反馈收集</a:t>
            </a:r>
          </a:p>
        </p:txBody>
      </p:sp>
      <p:sp>
        <p:nvSpPr>
          <p:cNvPr id="20485" name="AutoShape 5"/>
          <p:cNvSpPr>
            <a:spLocks noChangeArrowheads="1"/>
          </p:cNvSpPr>
          <p:nvPr/>
        </p:nvSpPr>
        <p:spPr bwMode="auto">
          <a:xfrm>
            <a:off x="4271963" y="4164013"/>
            <a:ext cx="1516062" cy="292100"/>
          </a:xfrm>
          <a:prstGeom prst="flowChartAlternateProcess">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试用数据库评价</a:t>
            </a:r>
          </a:p>
        </p:txBody>
      </p:sp>
      <p:sp>
        <p:nvSpPr>
          <p:cNvPr id="20486" name="AutoShape 6"/>
          <p:cNvSpPr>
            <a:spLocks noChangeArrowheads="1"/>
          </p:cNvSpPr>
          <p:nvPr/>
        </p:nvSpPr>
        <p:spPr bwMode="auto">
          <a:xfrm>
            <a:off x="3975100" y="1082675"/>
            <a:ext cx="2109788" cy="514350"/>
          </a:xfrm>
          <a:prstGeom prst="flowChartDecision">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软硬件安装</a:t>
            </a:r>
          </a:p>
        </p:txBody>
      </p:sp>
      <p:sp>
        <p:nvSpPr>
          <p:cNvPr id="20487" name="AutoShape 7"/>
          <p:cNvSpPr>
            <a:spLocks noChangeArrowheads="1"/>
          </p:cNvSpPr>
          <p:nvPr/>
        </p:nvSpPr>
        <p:spPr bwMode="auto">
          <a:xfrm>
            <a:off x="3306763" y="2724150"/>
            <a:ext cx="485775" cy="288925"/>
          </a:xfrm>
          <a:prstGeom prst="flowChartAlternateProcess">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宣传</a:t>
            </a:r>
          </a:p>
        </p:txBody>
      </p:sp>
      <p:sp>
        <p:nvSpPr>
          <p:cNvPr id="20488" name="AutoShape 8"/>
          <p:cNvSpPr>
            <a:spLocks noChangeArrowheads="1"/>
          </p:cNvSpPr>
          <p:nvPr/>
        </p:nvSpPr>
        <p:spPr bwMode="auto">
          <a:xfrm>
            <a:off x="4786313" y="2724150"/>
            <a:ext cx="485775" cy="288925"/>
          </a:xfrm>
          <a:prstGeom prst="flowChartAlternateProcess">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培训</a:t>
            </a:r>
          </a:p>
        </p:txBody>
      </p:sp>
      <p:sp>
        <p:nvSpPr>
          <p:cNvPr id="20489" name="AutoShape 9"/>
          <p:cNvSpPr>
            <a:spLocks noChangeArrowheads="1"/>
          </p:cNvSpPr>
          <p:nvPr/>
        </p:nvSpPr>
        <p:spPr bwMode="auto">
          <a:xfrm>
            <a:off x="6135688" y="2722563"/>
            <a:ext cx="901700" cy="292100"/>
          </a:xfrm>
          <a:prstGeom prst="flowChartAlternateProcess">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咨询解答</a:t>
            </a:r>
          </a:p>
        </p:txBody>
      </p:sp>
      <p:sp>
        <p:nvSpPr>
          <p:cNvPr id="20490" name="AutoShape 10"/>
          <p:cNvSpPr>
            <a:spLocks noChangeArrowheads="1"/>
          </p:cNvSpPr>
          <p:nvPr/>
        </p:nvSpPr>
        <p:spPr bwMode="auto">
          <a:xfrm>
            <a:off x="3135313" y="3730625"/>
            <a:ext cx="1311275" cy="292100"/>
          </a:xfrm>
          <a:prstGeom prst="flowChartAlternateProcess">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反馈数据采集</a:t>
            </a:r>
          </a:p>
        </p:txBody>
      </p:sp>
      <p:sp>
        <p:nvSpPr>
          <p:cNvPr id="20491" name="AutoShape 11"/>
          <p:cNvSpPr>
            <a:spLocks noChangeArrowheads="1"/>
          </p:cNvSpPr>
          <p:nvPr/>
        </p:nvSpPr>
        <p:spPr bwMode="auto">
          <a:xfrm>
            <a:off x="5799138" y="3730625"/>
            <a:ext cx="1311275" cy="292100"/>
          </a:xfrm>
          <a:prstGeom prst="flowChartAlternateProcess">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反馈信息收集</a:t>
            </a:r>
          </a:p>
        </p:txBody>
      </p:sp>
      <p:sp>
        <p:nvSpPr>
          <p:cNvPr id="20492" name="AutoShape 12"/>
          <p:cNvSpPr>
            <a:spLocks noChangeArrowheads="1"/>
          </p:cNvSpPr>
          <p:nvPr/>
        </p:nvSpPr>
        <p:spPr bwMode="auto">
          <a:xfrm>
            <a:off x="3089275" y="4668838"/>
            <a:ext cx="466725" cy="330200"/>
          </a:xfrm>
          <a:prstGeom prst="flowChartDocument">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内容</a:t>
            </a:r>
          </a:p>
        </p:txBody>
      </p:sp>
      <p:sp>
        <p:nvSpPr>
          <p:cNvPr id="20493" name="AutoShape 13"/>
          <p:cNvSpPr>
            <a:spLocks noChangeArrowheads="1"/>
          </p:cNvSpPr>
          <p:nvPr/>
        </p:nvSpPr>
        <p:spPr bwMode="auto">
          <a:xfrm>
            <a:off x="4589463" y="4667250"/>
            <a:ext cx="879475" cy="331788"/>
          </a:xfrm>
          <a:prstGeom prst="flowChartDocument">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订购方案</a:t>
            </a:r>
          </a:p>
        </p:txBody>
      </p:sp>
      <p:sp>
        <p:nvSpPr>
          <p:cNvPr id="20494" name="AutoShape 14"/>
          <p:cNvSpPr>
            <a:spLocks noChangeArrowheads="1"/>
          </p:cNvSpPr>
          <p:nvPr/>
        </p:nvSpPr>
        <p:spPr bwMode="auto">
          <a:xfrm>
            <a:off x="6545263" y="4603750"/>
            <a:ext cx="531812" cy="393700"/>
          </a:xfrm>
          <a:prstGeom prst="flowChartMultidocument">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imes New Roman" pitchFamily="18" charset="0"/>
                <a:ea typeface="宋体" pitchFamily="2" charset="-122"/>
              </a:rPr>
              <a:t>……</a:t>
            </a:r>
            <a:endParaRPr lang="zh-CN" altLang="en-US" sz="1600" b="1">
              <a:latin typeface="Tahoma" pitchFamily="34" charset="0"/>
              <a:ea typeface="宋体" pitchFamily="2" charset="-122"/>
            </a:endParaRPr>
          </a:p>
        </p:txBody>
      </p:sp>
      <p:cxnSp>
        <p:nvCxnSpPr>
          <p:cNvPr id="20495" name="AutoShape 15"/>
          <p:cNvCxnSpPr>
            <a:cxnSpLocks noChangeShapeType="1"/>
            <a:stCxn id="20482" idx="2"/>
            <a:endCxn id="20486" idx="0"/>
          </p:cNvCxnSpPr>
          <p:nvPr/>
        </p:nvCxnSpPr>
        <p:spPr bwMode="auto">
          <a:xfrm flipH="1">
            <a:off x="5030788" y="793750"/>
            <a:ext cx="11112" cy="276225"/>
          </a:xfrm>
          <a:prstGeom prst="straightConnector1">
            <a:avLst/>
          </a:prstGeom>
          <a:noFill/>
          <a:ln w="25400">
            <a:solidFill>
              <a:srgbClr val="9B9798"/>
            </a:solidFill>
            <a:round/>
            <a:headEnd/>
            <a:tailEnd type="triangle" w="med" len="med"/>
          </a:ln>
        </p:spPr>
      </p:cxnSp>
      <p:cxnSp>
        <p:nvCxnSpPr>
          <p:cNvPr id="20496" name="AutoShape 16"/>
          <p:cNvCxnSpPr>
            <a:cxnSpLocks noChangeShapeType="1"/>
            <a:stCxn id="20485" idx="1"/>
            <a:endCxn id="20492" idx="0"/>
          </p:cNvCxnSpPr>
          <p:nvPr/>
        </p:nvCxnSpPr>
        <p:spPr bwMode="auto">
          <a:xfrm rot="10800000" flipV="1">
            <a:off x="3322638" y="4310063"/>
            <a:ext cx="936625" cy="346075"/>
          </a:xfrm>
          <a:prstGeom prst="curvedConnector2">
            <a:avLst/>
          </a:prstGeom>
          <a:noFill/>
          <a:ln w="25400">
            <a:solidFill>
              <a:srgbClr val="9B9798"/>
            </a:solidFill>
            <a:round/>
            <a:headEnd/>
            <a:tailEnd/>
          </a:ln>
        </p:spPr>
      </p:cxnSp>
      <p:cxnSp>
        <p:nvCxnSpPr>
          <p:cNvPr id="20497" name="AutoShape 17"/>
          <p:cNvCxnSpPr>
            <a:cxnSpLocks noChangeShapeType="1"/>
            <a:stCxn id="20492" idx="2"/>
            <a:endCxn id="20512" idx="0"/>
          </p:cNvCxnSpPr>
          <p:nvPr/>
        </p:nvCxnSpPr>
        <p:spPr bwMode="auto">
          <a:xfrm rot="16200000" flipH="1">
            <a:off x="3976688" y="4338638"/>
            <a:ext cx="398462" cy="1706562"/>
          </a:xfrm>
          <a:prstGeom prst="curvedConnector3">
            <a:avLst>
              <a:gd name="adj1" fmla="val 52190"/>
            </a:avLst>
          </a:prstGeom>
          <a:noFill/>
          <a:ln w="25400">
            <a:solidFill>
              <a:srgbClr val="9B9798"/>
            </a:solidFill>
            <a:round/>
            <a:headEnd/>
            <a:tailEnd type="triangle" w="med" len="med"/>
          </a:ln>
        </p:spPr>
      </p:cxnSp>
      <p:cxnSp>
        <p:nvCxnSpPr>
          <p:cNvPr id="20498" name="AutoShape 18"/>
          <p:cNvCxnSpPr>
            <a:cxnSpLocks noChangeShapeType="1"/>
            <a:stCxn id="20485" idx="2"/>
            <a:endCxn id="20493" idx="0"/>
          </p:cNvCxnSpPr>
          <p:nvPr/>
        </p:nvCxnSpPr>
        <p:spPr bwMode="auto">
          <a:xfrm rot="5400000">
            <a:off x="4937125" y="4560888"/>
            <a:ext cx="185737" cy="1588"/>
          </a:xfrm>
          <a:prstGeom prst="curvedConnector3">
            <a:avLst>
              <a:gd name="adj1" fmla="val 49574"/>
            </a:avLst>
          </a:prstGeom>
          <a:noFill/>
          <a:ln w="25400">
            <a:solidFill>
              <a:srgbClr val="9B9798"/>
            </a:solidFill>
            <a:round/>
            <a:headEnd/>
            <a:tailEnd/>
          </a:ln>
        </p:spPr>
      </p:cxnSp>
      <p:cxnSp>
        <p:nvCxnSpPr>
          <p:cNvPr id="20499" name="AutoShape 19"/>
          <p:cNvCxnSpPr>
            <a:cxnSpLocks noChangeShapeType="1"/>
            <a:stCxn id="20493" idx="2"/>
            <a:endCxn id="20512" idx="0"/>
          </p:cNvCxnSpPr>
          <p:nvPr/>
        </p:nvCxnSpPr>
        <p:spPr bwMode="auto">
          <a:xfrm rot="5400000">
            <a:off x="4829969" y="5191919"/>
            <a:ext cx="398462" cy="0"/>
          </a:xfrm>
          <a:prstGeom prst="straightConnector1">
            <a:avLst/>
          </a:prstGeom>
          <a:noFill/>
          <a:ln w="25400">
            <a:solidFill>
              <a:srgbClr val="9B9798"/>
            </a:solidFill>
            <a:round/>
            <a:headEnd/>
            <a:tailEnd type="triangle" w="med" len="med"/>
          </a:ln>
        </p:spPr>
      </p:cxnSp>
      <p:cxnSp>
        <p:nvCxnSpPr>
          <p:cNvPr id="20500" name="AutoShape 20"/>
          <p:cNvCxnSpPr>
            <a:cxnSpLocks noChangeShapeType="1"/>
            <a:stCxn id="20485" idx="3"/>
            <a:endCxn id="20494" idx="0"/>
          </p:cNvCxnSpPr>
          <p:nvPr/>
        </p:nvCxnSpPr>
        <p:spPr bwMode="auto">
          <a:xfrm>
            <a:off x="5800725" y="4310063"/>
            <a:ext cx="1011238" cy="280987"/>
          </a:xfrm>
          <a:prstGeom prst="curvedConnector2">
            <a:avLst/>
          </a:prstGeom>
          <a:noFill/>
          <a:ln w="25400">
            <a:solidFill>
              <a:srgbClr val="9B9798"/>
            </a:solidFill>
            <a:round/>
            <a:headEnd/>
            <a:tailEnd/>
          </a:ln>
        </p:spPr>
      </p:cxnSp>
      <p:cxnSp>
        <p:nvCxnSpPr>
          <p:cNvPr id="20501" name="AutoShape 21"/>
          <p:cNvCxnSpPr>
            <a:cxnSpLocks noChangeShapeType="1"/>
            <a:stCxn id="20494" idx="2"/>
            <a:endCxn id="20512" idx="0"/>
          </p:cNvCxnSpPr>
          <p:nvPr/>
        </p:nvCxnSpPr>
        <p:spPr bwMode="auto">
          <a:xfrm rot="5400000">
            <a:off x="5714207" y="4293393"/>
            <a:ext cx="412750" cy="1782763"/>
          </a:xfrm>
          <a:prstGeom prst="curvedConnector3">
            <a:avLst>
              <a:gd name="adj1" fmla="val 53847"/>
            </a:avLst>
          </a:prstGeom>
          <a:noFill/>
          <a:ln w="25400">
            <a:solidFill>
              <a:srgbClr val="9B9798"/>
            </a:solidFill>
            <a:round/>
            <a:headEnd/>
            <a:tailEnd type="triangle" w="med" len="med"/>
          </a:ln>
        </p:spPr>
      </p:cxnSp>
      <p:cxnSp>
        <p:nvCxnSpPr>
          <p:cNvPr id="20502" name="AutoShape 22"/>
          <p:cNvCxnSpPr>
            <a:cxnSpLocks noChangeShapeType="1"/>
            <a:stCxn id="20483" idx="1"/>
            <a:endCxn id="20487" idx="0"/>
          </p:cNvCxnSpPr>
          <p:nvPr/>
        </p:nvCxnSpPr>
        <p:spPr bwMode="auto">
          <a:xfrm rot="10800000" flipV="1">
            <a:off x="3549650" y="2330450"/>
            <a:ext cx="1016000" cy="381000"/>
          </a:xfrm>
          <a:prstGeom prst="curvedConnector2">
            <a:avLst/>
          </a:prstGeom>
          <a:noFill/>
          <a:ln w="25400">
            <a:solidFill>
              <a:srgbClr val="9B9798"/>
            </a:solidFill>
            <a:round/>
            <a:headEnd/>
            <a:tailEnd/>
          </a:ln>
        </p:spPr>
      </p:cxnSp>
      <p:cxnSp>
        <p:nvCxnSpPr>
          <p:cNvPr id="20503" name="AutoShape 23"/>
          <p:cNvCxnSpPr>
            <a:cxnSpLocks noChangeShapeType="1"/>
            <a:stCxn id="20483" idx="3"/>
            <a:endCxn id="20489" idx="0"/>
          </p:cNvCxnSpPr>
          <p:nvPr/>
        </p:nvCxnSpPr>
        <p:spPr bwMode="auto">
          <a:xfrm>
            <a:off x="5492750" y="2330450"/>
            <a:ext cx="1093788" cy="379413"/>
          </a:xfrm>
          <a:prstGeom prst="curvedConnector2">
            <a:avLst/>
          </a:prstGeom>
          <a:noFill/>
          <a:ln w="25400">
            <a:solidFill>
              <a:srgbClr val="9B9798"/>
            </a:solidFill>
            <a:round/>
            <a:headEnd/>
            <a:tailEnd/>
          </a:ln>
        </p:spPr>
      </p:cxnSp>
      <p:cxnSp>
        <p:nvCxnSpPr>
          <p:cNvPr id="20504" name="AutoShape 24"/>
          <p:cNvCxnSpPr>
            <a:cxnSpLocks noChangeShapeType="1"/>
            <a:stCxn id="20487" idx="2"/>
            <a:endCxn id="20484" idx="1"/>
          </p:cNvCxnSpPr>
          <p:nvPr/>
        </p:nvCxnSpPr>
        <p:spPr bwMode="auto">
          <a:xfrm rot="16200000" flipH="1">
            <a:off x="3774281" y="2801144"/>
            <a:ext cx="347663" cy="796925"/>
          </a:xfrm>
          <a:prstGeom prst="curvedConnector2">
            <a:avLst/>
          </a:prstGeom>
          <a:noFill/>
          <a:ln w="25400">
            <a:solidFill>
              <a:srgbClr val="9B9798"/>
            </a:solidFill>
            <a:round/>
            <a:headEnd/>
            <a:tailEnd type="triangle" w="med" len="med"/>
          </a:ln>
        </p:spPr>
      </p:cxnSp>
      <p:cxnSp>
        <p:nvCxnSpPr>
          <p:cNvPr id="20505" name="AutoShape 25"/>
          <p:cNvCxnSpPr>
            <a:cxnSpLocks noChangeShapeType="1"/>
            <a:stCxn id="20489" idx="2"/>
            <a:endCxn id="20484" idx="3"/>
          </p:cNvCxnSpPr>
          <p:nvPr/>
        </p:nvCxnSpPr>
        <p:spPr bwMode="auto">
          <a:xfrm rot="5400000">
            <a:off x="5961856" y="2748757"/>
            <a:ext cx="346075" cy="903288"/>
          </a:xfrm>
          <a:prstGeom prst="curvedConnector2">
            <a:avLst/>
          </a:prstGeom>
          <a:noFill/>
          <a:ln w="25400">
            <a:solidFill>
              <a:srgbClr val="9B9798"/>
            </a:solidFill>
            <a:round/>
            <a:headEnd/>
            <a:tailEnd type="triangle" w="med" len="med"/>
          </a:ln>
        </p:spPr>
      </p:cxnSp>
      <p:cxnSp>
        <p:nvCxnSpPr>
          <p:cNvPr id="20506" name="AutoShape 26"/>
          <p:cNvCxnSpPr>
            <a:cxnSpLocks noChangeShapeType="1"/>
            <a:stCxn id="20483" idx="2"/>
            <a:endCxn id="20488" idx="0"/>
          </p:cNvCxnSpPr>
          <p:nvPr/>
        </p:nvCxnSpPr>
        <p:spPr bwMode="auto">
          <a:xfrm>
            <a:off x="5029200" y="2489200"/>
            <a:ext cx="0" cy="222250"/>
          </a:xfrm>
          <a:prstGeom prst="straightConnector1">
            <a:avLst/>
          </a:prstGeom>
          <a:noFill/>
          <a:ln w="25400">
            <a:solidFill>
              <a:srgbClr val="9B9798"/>
            </a:solidFill>
            <a:round/>
            <a:headEnd/>
            <a:tailEnd/>
          </a:ln>
        </p:spPr>
      </p:cxnSp>
      <p:cxnSp>
        <p:nvCxnSpPr>
          <p:cNvPr id="20507" name="AutoShape 27"/>
          <p:cNvCxnSpPr>
            <a:cxnSpLocks noChangeShapeType="1"/>
            <a:stCxn id="20488" idx="2"/>
            <a:endCxn id="20484" idx="0"/>
          </p:cNvCxnSpPr>
          <p:nvPr/>
        </p:nvCxnSpPr>
        <p:spPr bwMode="auto">
          <a:xfrm flipH="1">
            <a:off x="5014913" y="3025775"/>
            <a:ext cx="14287" cy="188913"/>
          </a:xfrm>
          <a:prstGeom prst="straightConnector1">
            <a:avLst/>
          </a:prstGeom>
          <a:noFill/>
          <a:ln w="25400">
            <a:solidFill>
              <a:srgbClr val="9B9798"/>
            </a:solidFill>
            <a:round/>
            <a:headEnd/>
            <a:tailEnd type="triangle" w="med" len="med"/>
          </a:ln>
        </p:spPr>
      </p:cxnSp>
      <p:cxnSp>
        <p:nvCxnSpPr>
          <p:cNvPr id="20508" name="AutoShape 28"/>
          <p:cNvCxnSpPr>
            <a:cxnSpLocks noChangeShapeType="1"/>
            <a:stCxn id="20484" idx="1"/>
            <a:endCxn id="20490" idx="0"/>
          </p:cNvCxnSpPr>
          <p:nvPr/>
        </p:nvCxnSpPr>
        <p:spPr bwMode="auto">
          <a:xfrm rot="10800000" flipV="1">
            <a:off x="3790950" y="3373438"/>
            <a:ext cx="555625" cy="344487"/>
          </a:xfrm>
          <a:prstGeom prst="curvedConnector2">
            <a:avLst/>
          </a:prstGeom>
          <a:noFill/>
          <a:ln w="25400">
            <a:solidFill>
              <a:srgbClr val="9B9798"/>
            </a:solidFill>
            <a:round/>
            <a:headEnd/>
            <a:tailEnd/>
          </a:ln>
        </p:spPr>
      </p:cxnSp>
      <p:cxnSp>
        <p:nvCxnSpPr>
          <p:cNvPr id="20509" name="AutoShape 29"/>
          <p:cNvCxnSpPr>
            <a:cxnSpLocks noChangeShapeType="1"/>
            <a:stCxn id="20484" idx="3"/>
            <a:endCxn id="20491" idx="0"/>
          </p:cNvCxnSpPr>
          <p:nvPr/>
        </p:nvCxnSpPr>
        <p:spPr bwMode="auto">
          <a:xfrm>
            <a:off x="5683250" y="3373438"/>
            <a:ext cx="771525" cy="344487"/>
          </a:xfrm>
          <a:prstGeom prst="curvedConnector2">
            <a:avLst/>
          </a:prstGeom>
          <a:noFill/>
          <a:ln w="25400">
            <a:solidFill>
              <a:srgbClr val="9B9798"/>
            </a:solidFill>
            <a:round/>
            <a:headEnd/>
            <a:tailEnd/>
          </a:ln>
        </p:spPr>
      </p:cxnSp>
      <p:cxnSp>
        <p:nvCxnSpPr>
          <p:cNvPr id="20510" name="AutoShape 30"/>
          <p:cNvCxnSpPr>
            <a:cxnSpLocks noChangeShapeType="1"/>
            <a:stCxn id="20490" idx="2"/>
            <a:endCxn id="20485" idx="1"/>
          </p:cNvCxnSpPr>
          <p:nvPr/>
        </p:nvCxnSpPr>
        <p:spPr bwMode="auto">
          <a:xfrm rot="16200000" flipH="1">
            <a:off x="3887788" y="3938587"/>
            <a:ext cx="274638" cy="468313"/>
          </a:xfrm>
          <a:prstGeom prst="curvedConnector2">
            <a:avLst/>
          </a:prstGeom>
          <a:noFill/>
          <a:ln w="25400">
            <a:solidFill>
              <a:srgbClr val="9B9798"/>
            </a:solidFill>
            <a:round/>
            <a:headEnd/>
            <a:tailEnd type="triangle" w="med" len="med"/>
          </a:ln>
        </p:spPr>
      </p:cxnSp>
      <p:cxnSp>
        <p:nvCxnSpPr>
          <p:cNvPr id="20511" name="AutoShape 31"/>
          <p:cNvCxnSpPr>
            <a:cxnSpLocks noChangeShapeType="1"/>
            <a:stCxn id="20491" idx="2"/>
            <a:endCxn id="20485" idx="3"/>
          </p:cNvCxnSpPr>
          <p:nvPr/>
        </p:nvCxnSpPr>
        <p:spPr bwMode="auto">
          <a:xfrm rot="5400000">
            <a:off x="5990431" y="3845719"/>
            <a:ext cx="274638" cy="654050"/>
          </a:xfrm>
          <a:prstGeom prst="curvedConnector2">
            <a:avLst/>
          </a:prstGeom>
          <a:noFill/>
          <a:ln w="25400">
            <a:solidFill>
              <a:srgbClr val="9B9798"/>
            </a:solidFill>
            <a:round/>
            <a:headEnd/>
            <a:tailEnd type="triangle" w="med" len="med"/>
          </a:ln>
        </p:spPr>
      </p:cxnSp>
      <p:sp>
        <p:nvSpPr>
          <p:cNvPr id="20512" name="AutoShape 32"/>
          <p:cNvSpPr>
            <a:spLocks noChangeArrowheads="1"/>
          </p:cNvSpPr>
          <p:nvPr/>
        </p:nvSpPr>
        <p:spPr bwMode="auto">
          <a:xfrm>
            <a:off x="4179888" y="5403850"/>
            <a:ext cx="1698625" cy="514350"/>
          </a:xfrm>
          <a:prstGeom prst="flowChartDecision">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订购建议</a:t>
            </a:r>
          </a:p>
        </p:txBody>
      </p:sp>
      <p:sp>
        <p:nvSpPr>
          <p:cNvPr id="20513" name="AutoShape 33"/>
          <p:cNvSpPr>
            <a:spLocks noChangeArrowheads="1"/>
          </p:cNvSpPr>
          <p:nvPr/>
        </p:nvSpPr>
        <p:spPr bwMode="auto">
          <a:xfrm>
            <a:off x="6867525" y="6035675"/>
            <a:ext cx="1311275" cy="292100"/>
          </a:xfrm>
          <a:prstGeom prst="flowChartAlternateProcess">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进入订购流程</a:t>
            </a:r>
          </a:p>
        </p:txBody>
      </p:sp>
      <p:sp>
        <p:nvSpPr>
          <p:cNvPr id="20514" name="AutoShape 34"/>
          <p:cNvSpPr>
            <a:spLocks noChangeArrowheads="1"/>
          </p:cNvSpPr>
          <p:nvPr/>
        </p:nvSpPr>
        <p:spPr bwMode="auto">
          <a:xfrm>
            <a:off x="2319338" y="6035675"/>
            <a:ext cx="901700" cy="292100"/>
          </a:xfrm>
          <a:prstGeom prst="flowChartAlternateProcess">
            <a:avLst/>
          </a:prstGeom>
          <a:noFill/>
          <a:ln w="25400">
            <a:solidFill>
              <a:srgbClr val="9B9798"/>
            </a:solidFill>
            <a:miter lim="800000"/>
            <a:headEnd/>
            <a:tailEnd/>
          </a:ln>
        </p:spPr>
        <p:txBody>
          <a:bodyPr wrap="none" lIns="18000" tIns="0" rIns="18000" bIns="0" anchor="ctr">
            <a:spAutoFit/>
          </a:bodyPr>
          <a:lstStyle/>
          <a:p>
            <a:pPr algn="ctr"/>
            <a:r>
              <a:rPr lang="zh-CN" altLang="en-US" sz="1600" b="1">
                <a:latin typeface="Tahoma" pitchFamily="34" charset="0"/>
                <a:ea typeface="宋体" pitchFamily="2" charset="-122"/>
              </a:rPr>
              <a:t>结束试用</a:t>
            </a:r>
          </a:p>
        </p:txBody>
      </p:sp>
      <p:cxnSp>
        <p:nvCxnSpPr>
          <p:cNvPr id="20515" name="AutoShape 35"/>
          <p:cNvCxnSpPr>
            <a:cxnSpLocks noChangeShapeType="1"/>
            <a:stCxn id="20512" idx="1"/>
            <a:endCxn id="20514" idx="0"/>
          </p:cNvCxnSpPr>
          <p:nvPr/>
        </p:nvCxnSpPr>
        <p:spPr bwMode="auto">
          <a:xfrm rot="10800000" flipV="1">
            <a:off x="2770188" y="5661025"/>
            <a:ext cx="1397000" cy="361950"/>
          </a:xfrm>
          <a:prstGeom prst="bentConnector2">
            <a:avLst/>
          </a:prstGeom>
          <a:noFill/>
          <a:ln w="25400">
            <a:solidFill>
              <a:srgbClr val="9B9798"/>
            </a:solidFill>
            <a:miter lim="800000"/>
            <a:headEnd/>
            <a:tailEnd type="triangle" w="med" len="med"/>
          </a:ln>
        </p:spPr>
      </p:cxnSp>
      <p:cxnSp>
        <p:nvCxnSpPr>
          <p:cNvPr id="20516" name="AutoShape 36"/>
          <p:cNvCxnSpPr>
            <a:cxnSpLocks noChangeShapeType="1"/>
            <a:stCxn id="20512" idx="3"/>
            <a:endCxn id="20513" idx="0"/>
          </p:cNvCxnSpPr>
          <p:nvPr/>
        </p:nvCxnSpPr>
        <p:spPr bwMode="auto">
          <a:xfrm>
            <a:off x="5891213" y="5661025"/>
            <a:ext cx="1631950" cy="361950"/>
          </a:xfrm>
          <a:prstGeom prst="bentConnector2">
            <a:avLst/>
          </a:prstGeom>
          <a:noFill/>
          <a:ln w="25400">
            <a:solidFill>
              <a:srgbClr val="9B9798"/>
            </a:solidFill>
            <a:miter lim="800000"/>
            <a:headEnd/>
            <a:tailEnd type="triangle" w="med" len="med"/>
          </a:ln>
        </p:spPr>
      </p:cxnSp>
      <p:sp>
        <p:nvSpPr>
          <p:cNvPr id="20517" name="Text Box 37"/>
          <p:cNvSpPr txBox="1">
            <a:spLocks noChangeArrowheads="1"/>
          </p:cNvSpPr>
          <p:nvPr/>
        </p:nvSpPr>
        <p:spPr bwMode="auto">
          <a:xfrm>
            <a:off x="6088063" y="5373688"/>
            <a:ext cx="792162" cy="336550"/>
          </a:xfrm>
          <a:prstGeom prst="rect">
            <a:avLst/>
          </a:prstGeom>
          <a:noFill/>
          <a:ln w="9525">
            <a:noFill/>
            <a:miter lim="800000"/>
            <a:headEnd/>
            <a:tailEnd/>
          </a:ln>
        </p:spPr>
        <p:txBody>
          <a:bodyPr>
            <a:spAutoFit/>
          </a:bodyPr>
          <a:lstStyle/>
          <a:p>
            <a:pPr>
              <a:spcBef>
                <a:spcPct val="50000"/>
              </a:spcBef>
            </a:pPr>
            <a:r>
              <a:rPr lang="zh-CN" altLang="en-US" sz="1600" b="1">
                <a:latin typeface="Tahoma" pitchFamily="34" charset="0"/>
                <a:ea typeface="宋体" pitchFamily="2" charset="-122"/>
              </a:rPr>
              <a:t>订购</a:t>
            </a:r>
          </a:p>
        </p:txBody>
      </p:sp>
      <p:sp>
        <p:nvSpPr>
          <p:cNvPr id="20518" name="Text Box 38"/>
          <p:cNvSpPr txBox="1">
            <a:spLocks noChangeArrowheads="1"/>
          </p:cNvSpPr>
          <p:nvPr/>
        </p:nvSpPr>
        <p:spPr bwMode="auto">
          <a:xfrm>
            <a:off x="3352800" y="5373688"/>
            <a:ext cx="935038" cy="336550"/>
          </a:xfrm>
          <a:prstGeom prst="rect">
            <a:avLst/>
          </a:prstGeom>
          <a:noFill/>
          <a:ln w="9525">
            <a:noFill/>
            <a:miter lim="800000"/>
            <a:headEnd/>
            <a:tailEnd/>
          </a:ln>
        </p:spPr>
        <p:txBody>
          <a:bodyPr>
            <a:spAutoFit/>
          </a:bodyPr>
          <a:lstStyle/>
          <a:p>
            <a:pPr>
              <a:spcBef>
                <a:spcPct val="50000"/>
              </a:spcBef>
            </a:pPr>
            <a:r>
              <a:rPr lang="zh-CN" altLang="en-US" sz="1600" b="1">
                <a:latin typeface="Tahoma" pitchFamily="34" charset="0"/>
                <a:ea typeface="宋体" pitchFamily="2" charset="-122"/>
              </a:rPr>
              <a:t>不订购</a:t>
            </a:r>
          </a:p>
        </p:txBody>
      </p:sp>
      <p:sp>
        <p:nvSpPr>
          <p:cNvPr id="20519" name="AutoShape 39"/>
          <p:cNvSpPr>
            <a:spLocks noChangeArrowheads="1"/>
          </p:cNvSpPr>
          <p:nvPr/>
        </p:nvSpPr>
        <p:spPr bwMode="auto">
          <a:xfrm>
            <a:off x="2058988" y="1590675"/>
            <a:ext cx="1243012" cy="552450"/>
          </a:xfrm>
          <a:prstGeom prst="flowChartAlternateProcess">
            <a:avLst/>
          </a:prstGeom>
          <a:noFill/>
          <a:ln w="25400">
            <a:solidFill>
              <a:srgbClr val="9B9798"/>
            </a:solidFill>
            <a:miter lim="800000"/>
            <a:headEnd/>
            <a:tailEnd/>
          </a:ln>
        </p:spPr>
        <p:txBody>
          <a:bodyPr lIns="18000" tIns="0" rIns="18000" bIns="0" anchor="ctr">
            <a:spAutoFit/>
          </a:bodyPr>
          <a:lstStyle/>
          <a:p>
            <a:pPr algn="ctr"/>
            <a:r>
              <a:rPr lang="zh-CN" altLang="en-US" sz="1600" b="1">
                <a:latin typeface="Tahoma" pitchFamily="34" charset="0"/>
                <a:ea typeface="宋体" pitchFamily="2" charset="-122"/>
              </a:rPr>
              <a:t>安装调试软硬件系统</a:t>
            </a:r>
          </a:p>
        </p:txBody>
      </p:sp>
      <p:cxnSp>
        <p:nvCxnSpPr>
          <p:cNvPr id="20520" name="AutoShape 40"/>
          <p:cNvCxnSpPr>
            <a:cxnSpLocks noChangeShapeType="1"/>
            <a:stCxn id="20486" idx="1"/>
            <a:endCxn id="20519" idx="0"/>
          </p:cNvCxnSpPr>
          <p:nvPr/>
        </p:nvCxnSpPr>
        <p:spPr bwMode="auto">
          <a:xfrm rot="10800000" flipV="1">
            <a:off x="2681288" y="1339850"/>
            <a:ext cx="1281112" cy="238125"/>
          </a:xfrm>
          <a:prstGeom prst="bentConnector2">
            <a:avLst/>
          </a:prstGeom>
          <a:noFill/>
          <a:ln w="25400">
            <a:solidFill>
              <a:srgbClr val="9B9798"/>
            </a:solidFill>
            <a:miter lim="800000"/>
            <a:headEnd/>
            <a:tailEnd type="triangle" w="med" len="med"/>
          </a:ln>
        </p:spPr>
      </p:cxnSp>
      <p:cxnSp>
        <p:nvCxnSpPr>
          <p:cNvPr id="20521" name="AutoShape 41"/>
          <p:cNvCxnSpPr>
            <a:cxnSpLocks noChangeShapeType="1"/>
            <a:stCxn id="20519" idx="2"/>
            <a:endCxn id="20483" idx="1"/>
          </p:cNvCxnSpPr>
          <p:nvPr/>
        </p:nvCxnSpPr>
        <p:spPr bwMode="auto">
          <a:xfrm rot="16200000" flipH="1">
            <a:off x="3536156" y="1300957"/>
            <a:ext cx="174625" cy="1884362"/>
          </a:xfrm>
          <a:prstGeom prst="bentConnector2">
            <a:avLst/>
          </a:prstGeom>
          <a:noFill/>
          <a:ln w="25400">
            <a:solidFill>
              <a:srgbClr val="9B9798"/>
            </a:solidFill>
            <a:miter lim="800000"/>
            <a:headEnd/>
            <a:tailEnd type="triangle" w="med" len="med"/>
          </a:ln>
        </p:spPr>
      </p:cxnSp>
      <p:cxnSp>
        <p:nvCxnSpPr>
          <p:cNvPr id="20522" name="AutoShape 42"/>
          <p:cNvCxnSpPr>
            <a:cxnSpLocks noChangeShapeType="1"/>
            <a:stCxn id="20486" idx="3"/>
            <a:endCxn id="20483" idx="3"/>
          </p:cNvCxnSpPr>
          <p:nvPr/>
        </p:nvCxnSpPr>
        <p:spPr bwMode="auto">
          <a:xfrm flipH="1">
            <a:off x="5492750" y="1339850"/>
            <a:ext cx="604838" cy="990600"/>
          </a:xfrm>
          <a:prstGeom prst="bentConnector3">
            <a:avLst>
              <a:gd name="adj1" fmla="val -35694"/>
            </a:avLst>
          </a:prstGeom>
          <a:noFill/>
          <a:ln w="25400">
            <a:solidFill>
              <a:srgbClr val="9B9798"/>
            </a:solidFill>
            <a:miter lim="800000"/>
            <a:headEnd/>
            <a:tailEnd type="triangle" w="med" len="med"/>
          </a:ln>
        </p:spPr>
      </p:cxnSp>
      <p:sp>
        <p:nvSpPr>
          <p:cNvPr id="20523" name="Text Box 43"/>
          <p:cNvSpPr txBox="1">
            <a:spLocks noChangeArrowheads="1"/>
          </p:cNvSpPr>
          <p:nvPr/>
        </p:nvSpPr>
        <p:spPr bwMode="auto">
          <a:xfrm>
            <a:off x="3208338" y="1052513"/>
            <a:ext cx="647700" cy="336550"/>
          </a:xfrm>
          <a:prstGeom prst="rect">
            <a:avLst/>
          </a:prstGeom>
          <a:noFill/>
          <a:ln w="9525">
            <a:noFill/>
            <a:miter lim="800000"/>
            <a:headEnd/>
            <a:tailEnd/>
          </a:ln>
        </p:spPr>
        <p:txBody>
          <a:bodyPr>
            <a:spAutoFit/>
          </a:bodyPr>
          <a:lstStyle/>
          <a:p>
            <a:pPr>
              <a:spcBef>
                <a:spcPct val="50000"/>
              </a:spcBef>
            </a:pPr>
            <a:r>
              <a:rPr lang="zh-CN" altLang="en-US" sz="1600" b="1">
                <a:latin typeface="Tahoma" pitchFamily="34" charset="0"/>
                <a:ea typeface="宋体" pitchFamily="2" charset="-122"/>
              </a:rPr>
              <a:t>需要</a:t>
            </a:r>
          </a:p>
        </p:txBody>
      </p:sp>
      <p:sp>
        <p:nvSpPr>
          <p:cNvPr id="20524" name="Text Box 44"/>
          <p:cNvSpPr txBox="1">
            <a:spLocks noChangeArrowheads="1"/>
          </p:cNvSpPr>
          <p:nvPr/>
        </p:nvSpPr>
        <p:spPr bwMode="auto">
          <a:xfrm>
            <a:off x="6161088" y="1052513"/>
            <a:ext cx="935037" cy="336550"/>
          </a:xfrm>
          <a:prstGeom prst="rect">
            <a:avLst/>
          </a:prstGeom>
          <a:noFill/>
          <a:ln w="9525">
            <a:noFill/>
            <a:miter lim="800000"/>
            <a:headEnd/>
            <a:tailEnd/>
          </a:ln>
        </p:spPr>
        <p:txBody>
          <a:bodyPr>
            <a:spAutoFit/>
          </a:bodyPr>
          <a:lstStyle/>
          <a:p>
            <a:pPr>
              <a:spcBef>
                <a:spcPct val="50000"/>
              </a:spcBef>
            </a:pPr>
            <a:r>
              <a:rPr lang="zh-CN" altLang="en-US" sz="1600" b="1">
                <a:latin typeface="Tahoma" pitchFamily="34" charset="0"/>
                <a:ea typeface="宋体" pitchFamily="2" charset="-122"/>
              </a:rPr>
              <a:t>不需要</a:t>
            </a:r>
          </a:p>
        </p:txBody>
      </p:sp>
      <p:sp>
        <p:nvSpPr>
          <p:cNvPr id="20525" name="Rectangle 45"/>
          <p:cNvSpPr>
            <a:spLocks noGrp="1" noChangeArrowheads="1"/>
          </p:cNvSpPr>
          <p:nvPr>
            <p:ph type="title" idx="4294967295"/>
          </p:nvPr>
        </p:nvSpPr>
        <p:spPr>
          <a:xfrm>
            <a:off x="323528" y="188640"/>
            <a:ext cx="2790825" cy="720725"/>
          </a:xfrm>
        </p:spPr>
        <p:txBody>
          <a:bodyPr/>
          <a:lstStyle/>
          <a:p>
            <a:pPr eaLnBrk="1" hangingPunct="1"/>
            <a:r>
              <a:rPr lang="zh-CN" altLang="en-US" sz="3200" dirty="0">
                <a:solidFill>
                  <a:schemeClr val="tx1"/>
                </a:solidFill>
              </a:rPr>
              <a:t>试用流程图</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050"/>
          <p:cNvSpPr>
            <a:spLocks noChangeArrowheads="1"/>
          </p:cNvSpPr>
          <p:nvPr/>
        </p:nvSpPr>
        <p:spPr bwMode="auto">
          <a:xfrm>
            <a:off x="3348038" y="904875"/>
            <a:ext cx="3303587" cy="317500"/>
          </a:xfrm>
          <a:prstGeom prst="flowChartAlternateProcess">
            <a:avLst/>
          </a:prstGeom>
          <a:noFill/>
          <a:ln w="28575">
            <a:solidFill>
              <a:srgbClr val="396BF9"/>
            </a:solidFill>
            <a:miter lim="800000"/>
            <a:headEnd/>
            <a:tailEnd/>
          </a:ln>
        </p:spPr>
        <p:txBody>
          <a:bodyPr lIns="18000" tIns="10800" rIns="18000" bIns="10800">
            <a:spAutoFit/>
          </a:bodyPr>
          <a:lstStyle/>
          <a:p>
            <a:pPr algn="ctr"/>
            <a:r>
              <a:rPr lang="zh-CN" altLang="en-US" sz="1600" b="1">
                <a:latin typeface="Times New Roman" pitchFamily="18" charset="0"/>
                <a:ea typeface="宋体" pitchFamily="2" charset="-122"/>
              </a:rPr>
              <a:t>接收数据库信息</a:t>
            </a:r>
            <a:endParaRPr lang="zh-CN" altLang="en-US" sz="1600" b="1">
              <a:ea typeface="宋体" pitchFamily="2" charset="-122"/>
            </a:endParaRPr>
          </a:p>
        </p:txBody>
      </p:sp>
      <p:sp>
        <p:nvSpPr>
          <p:cNvPr id="19459" name="AutoShape 2051"/>
          <p:cNvSpPr>
            <a:spLocks noChangeArrowheads="1"/>
          </p:cNvSpPr>
          <p:nvPr/>
        </p:nvSpPr>
        <p:spPr bwMode="auto">
          <a:xfrm>
            <a:off x="4064000" y="1481138"/>
            <a:ext cx="1873250" cy="517525"/>
          </a:xfrm>
          <a:prstGeom prst="flowChartDecision">
            <a:avLst/>
          </a:prstGeom>
          <a:noFill/>
          <a:ln w="28575">
            <a:solidFill>
              <a:srgbClr val="396BF9"/>
            </a:solidFill>
            <a:miter lim="800000"/>
            <a:headEnd/>
            <a:tailEnd/>
          </a:ln>
        </p:spPr>
        <p:txBody>
          <a:bodyPr lIns="18000" tIns="0" rIns="18000" bIns="0">
            <a:spAutoFit/>
          </a:bodyPr>
          <a:lstStyle/>
          <a:p>
            <a:pPr algn="ctr"/>
            <a:r>
              <a:rPr lang="zh-CN" altLang="en-US" sz="1600" b="1">
                <a:latin typeface="Times New Roman" pitchFamily="18" charset="0"/>
                <a:ea typeface="宋体" pitchFamily="2" charset="-122"/>
              </a:rPr>
              <a:t>提供试用</a:t>
            </a:r>
            <a:endParaRPr lang="zh-CN" altLang="en-US" sz="1600" b="1">
              <a:ea typeface="宋体" pitchFamily="2" charset="-122"/>
            </a:endParaRPr>
          </a:p>
        </p:txBody>
      </p:sp>
      <p:sp>
        <p:nvSpPr>
          <p:cNvPr id="19460" name="AutoShape 2052"/>
          <p:cNvSpPr>
            <a:spLocks noChangeArrowheads="1"/>
          </p:cNvSpPr>
          <p:nvPr/>
        </p:nvSpPr>
        <p:spPr bwMode="auto">
          <a:xfrm>
            <a:off x="4178300" y="3060700"/>
            <a:ext cx="1643063" cy="295275"/>
          </a:xfrm>
          <a:prstGeom prst="flowChartAlternateProcess">
            <a:avLst/>
          </a:prstGeom>
          <a:noFill/>
          <a:ln w="28575">
            <a:solidFill>
              <a:srgbClr val="396BF9"/>
            </a:solidFill>
            <a:miter lim="800000"/>
            <a:headEnd/>
            <a:tailEnd/>
          </a:ln>
        </p:spPr>
        <p:txBody>
          <a:bodyPr lIns="18000" tIns="0" rIns="18000" bIns="0">
            <a:spAutoFit/>
          </a:bodyPr>
          <a:lstStyle/>
          <a:p>
            <a:pPr algn="ctr"/>
            <a:r>
              <a:rPr lang="zh-CN" altLang="en-US" sz="1600" b="1">
                <a:latin typeface="Times New Roman" pitchFamily="18" charset="0"/>
                <a:ea typeface="宋体" pitchFamily="2" charset="-122"/>
              </a:rPr>
              <a:t>填写试用回执</a:t>
            </a:r>
            <a:endParaRPr lang="zh-CN" altLang="en-US" sz="1600" b="1">
              <a:ea typeface="宋体" pitchFamily="2" charset="-122"/>
            </a:endParaRPr>
          </a:p>
        </p:txBody>
      </p:sp>
      <p:sp>
        <p:nvSpPr>
          <p:cNvPr id="19461" name="AutoShape 2053"/>
          <p:cNvSpPr>
            <a:spLocks noChangeArrowheads="1"/>
          </p:cNvSpPr>
          <p:nvPr/>
        </p:nvSpPr>
        <p:spPr bwMode="auto">
          <a:xfrm>
            <a:off x="4427538" y="3636963"/>
            <a:ext cx="1144587" cy="295275"/>
          </a:xfrm>
          <a:prstGeom prst="flowChartAlternateProcess">
            <a:avLst/>
          </a:prstGeom>
          <a:noFill/>
          <a:ln w="28575">
            <a:solidFill>
              <a:srgbClr val="396BF9"/>
            </a:solidFill>
            <a:miter lim="800000"/>
            <a:headEnd/>
            <a:tailEnd/>
          </a:ln>
        </p:spPr>
        <p:txBody>
          <a:bodyPr lIns="18000" tIns="0" rIns="18000" bIns="0">
            <a:spAutoFit/>
          </a:bodyPr>
          <a:lstStyle/>
          <a:p>
            <a:pPr algn="ctr"/>
            <a:r>
              <a:rPr lang="zh-CN" altLang="en-US" sz="1600" b="1">
                <a:latin typeface="Times New Roman" pitchFamily="18" charset="0"/>
                <a:ea typeface="宋体" pitchFamily="2" charset="-122"/>
              </a:rPr>
              <a:t>组织试用</a:t>
            </a:r>
            <a:endParaRPr lang="zh-CN" altLang="en-US" sz="1600" b="1">
              <a:ea typeface="宋体" pitchFamily="2" charset="-122"/>
            </a:endParaRPr>
          </a:p>
        </p:txBody>
      </p:sp>
      <p:sp>
        <p:nvSpPr>
          <p:cNvPr id="19462" name="AutoShape 2054"/>
          <p:cNvSpPr>
            <a:spLocks noChangeArrowheads="1"/>
          </p:cNvSpPr>
          <p:nvPr/>
        </p:nvSpPr>
        <p:spPr bwMode="auto">
          <a:xfrm>
            <a:off x="4249738" y="4213225"/>
            <a:ext cx="1501775" cy="295275"/>
          </a:xfrm>
          <a:prstGeom prst="flowChartAlternateProcess">
            <a:avLst/>
          </a:prstGeom>
          <a:noFill/>
          <a:ln w="28575">
            <a:solidFill>
              <a:srgbClr val="396BF9"/>
            </a:solidFill>
            <a:miter lim="800000"/>
            <a:headEnd/>
            <a:tailEnd/>
          </a:ln>
        </p:spPr>
        <p:txBody>
          <a:bodyPr lIns="18000" tIns="0" rIns="18000" bIns="0">
            <a:spAutoFit/>
          </a:bodyPr>
          <a:lstStyle/>
          <a:p>
            <a:pPr algn="ctr"/>
            <a:r>
              <a:rPr lang="zh-CN" altLang="en-US" sz="1600" b="1">
                <a:latin typeface="Times New Roman" pitchFamily="18" charset="0"/>
                <a:ea typeface="宋体" pitchFamily="2" charset="-122"/>
              </a:rPr>
              <a:t>试用分析报告</a:t>
            </a:r>
            <a:endParaRPr lang="zh-CN" altLang="en-US" sz="1600" b="1">
              <a:ea typeface="宋体" pitchFamily="2" charset="-122"/>
            </a:endParaRPr>
          </a:p>
        </p:txBody>
      </p:sp>
      <p:sp>
        <p:nvSpPr>
          <p:cNvPr id="19463" name="AutoShape 2055"/>
          <p:cNvSpPr>
            <a:spLocks noChangeArrowheads="1"/>
          </p:cNvSpPr>
          <p:nvPr/>
        </p:nvSpPr>
        <p:spPr bwMode="auto">
          <a:xfrm>
            <a:off x="3635375" y="5081588"/>
            <a:ext cx="1057275" cy="517525"/>
          </a:xfrm>
          <a:prstGeom prst="flowChartDecision">
            <a:avLst/>
          </a:prstGeom>
          <a:noFill/>
          <a:ln w="28575">
            <a:solidFill>
              <a:srgbClr val="396BF9"/>
            </a:solidFill>
            <a:miter lim="800000"/>
            <a:headEnd/>
            <a:tailEnd/>
          </a:ln>
        </p:spPr>
        <p:txBody>
          <a:bodyPr lIns="18000" tIns="0" rIns="18000" bIns="0">
            <a:spAutoFit/>
          </a:bodyPr>
          <a:lstStyle/>
          <a:p>
            <a:pPr algn="ctr"/>
            <a:r>
              <a:rPr lang="zh-CN" altLang="en-US" sz="1600" b="1">
                <a:latin typeface="Times New Roman" pitchFamily="18" charset="0"/>
                <a:ea typeface="宋体" pitchFamily="2" charset="-122"/>
              </a:rPr>
              <a:t>订购</a:t>
            </a:r>
            <a:endParaRPr lang="zh-CN" altLang="en-US" sz="1600" b="1">
              <a:ea typeface="宋体" pitchFamily="2" charset="-122"/>
            </a:endParaRPr>
          </a:p>
        </p:txBody>
      </p:sp>
      <p:cxnSp>
        <p:nvCxnSpPr>
          <p:cNvPr id="19464" name="AutoShape 2056"/>
          <p:cNvCxnSpPr>
            <a:cxnSpLocks noChangeShapeType="1"/>
            <a:stCxn id="19460" idx="2"/>
            <a:endCxn id="19461" idx="0"/>
          </p:cNvCxnSpPr>
          <p:nvPr/>
        </p:nvCxnSpPr>
        <p:spPr bwMode="auto">
          <a:xfrm>
            <a:off x="5000625" y="3370263"/>
            <a:ext cx="0" cy="252412"/>
          </a:xfrm>
          <a:prstGeom prst="straightConnector1">
            <a:avLst/>
          </a:prstGeom>
          <a:noFill/>
          <a:ln w="28575">
            <a:solidFill>
              <a:srgbClr val="396BF9"/>
            </a:solidFill>
            <a:round/>
            <a:headEnd/>
            <a:tailEnd type="triangle" w="med" len="med"/>
          </a:ln>
        </p:spPr>
      </p:cxnSp>
      <p:cxnSp>
        <p:nvCxnSpPr>
          <p:cNvPr id="19465" name="AutoShape 2057"/>
          <p:cNvCxnSpPr>
            <a:cxnSpLocks noChangeShapeType="1"/>
            <a:stCxn id="19461" idx="2"/>
            <a:endCxn id="19462" idx="0"/>
          </p:cNvCxnSpPr>
          <p:nvPr/>
        </p:nvCxnSpPr>
        <p:spPr bwMode="auto">
          <a:xfrm>
            <a:off x="5000625" y="3946525"/>
            <a:ext cx="0" cy="252413"/>
          </a:xfrm>
          <a:prstGeom prst="straightConnector1">
            <a:avLst/>
          </a:prstGeom>
          <a:noFill/>
          <a:ln w="28575">
            <a:solidFill>
              <a:srgbClr val="396BF9"/>
            </a:solidFill>
            <a:round/>
            <a:headEnd/>
            <a:tailEnd type="triangle" w="med" len="med"/>
          </a:ln>
        </p:spPr>
      </p:cxnSp>
      <p:cxnSp>
        <p:nvCxnSpPr>
          <p:cNvPr id="19466" name="AutoShape 2058"/>
          <p:cNvCxnSpPr>
            <a:cxnSpLocks noChangeShapeType="1"/>
            <a:stCxn id="19462" idx="2"/>
            <a:endCxn id="19463" idx="0"/>
          </p:cNvCxnSpPr>
          <p:nvPr/>
        </p:nvCxnSpPr>
        <p:spPr bwMode="auto">
          <a:xfrm rot="5400000">
            <a:off x="4310063" y="4376738"/>
            <a:ext cx="544512" cy="836612"/>
          </a:xfrm>
          <a:prstGeom prst="bentConnector3">
            <a:avLst>
              <a:gd name="adj1" fmla="val 49856"/>
            </a:avLst>
          </a:prstGeom>
          <a:noFill/>
          <a:ln w="28575">
            <a:solidFill>
              <a:srgbClr val="396BF9"/>
            </a:solidFill>
            <a:miter lim="800000"/>
            <a:headEnd/>
            <a:tailEnd type="triangle" w="med" len="med"/>
          </a:ln>
        </p:spPr>
      </p:cxnSp>
      <p:cxnSp>
        <p:nvCxnSpPr>
          <p:cNvPr id="19467" name="AutoShape 2059"/>
          <p:cNvCxnSpPr>
            <a:cxnSpLocks noChangeShapeType="1"/>
            <a:stCxn id="19458" idx="2"/>
            <a:endCxn id="19459" idx="0"/>
          </p:cNvCxnSpPr>
          <p:nvPr/>
        </p:nvCxnSpPr>
        <p:spPr bwMode="auto">
          <a:xfrm>
            <a:off x="5000625" y="1236663"/>
            <a:ext cx="0" cy="230187"/>
          </a:xfrm>
          <a:prstGeom prst="straightConnector1">
            <a:avLst/>
          </a:prstGeom>
          <a:noFill/>
          <a:ln w="28575">
            <a:solidFill>
              <a:srgbClr val="396BF9"/>
            </a:solidFill>
            <a:round/>
            <a:headEnd/>
            <a:tailEnd type="triangle" w="med" len="med"/>
          </a:ln>
        </p:spPr>
      </p:cxnSp>
      <p:sp>
        <p:nvSpPr>
          <p:cNvPr id="19468" name="AutoShape 2060"/>
          <p:cNvSpPr>
            <a:spLocks noChangeArrowheads="1"/>
          </p:cNvSpPr>
          <p:nvPr/>
        </p:nvSpPr>
        <p:spPr bwMode="auto">
          <a:xfrm>
            <a:off x="1835150" y="5224463"/>
            <a:ext cx="1076325" cy="295275"/>
          </a:xfrm>
          <a:prstGeom prst="flowChartAlternateProcess">
            <a:avLst/>
          </a:prstGeom>
          <a:noFill/>
          <a:ln w="28575">
            <a:solidFill>
              <a:srgbClr val="396BF9"/>
            </a:solidFill>
            <a:miter lim="800000"/>
            <a:headEnd/>
            <a:tailEnd/>
          </a:ln>
        </p:spPr>
        <p:txBody>
          <a:bodyPr lIns="18000" tIns="0" rIns="18000" bIns="0">
            <a:spAutoFit/>
          </a:bodyPr>
          <a:lstStyle/>
          <a:p>
            <a:pPr algn="ctr"/>
            <a:r>
              <a:rPr lang="zh-CN" altLang="en-US" sz="1600" b="1">
                <a:latin typeface="Times New Roman" pitchFamily="18" charset="0"/>
                <a:ea typeface="宋体" pitchFamily="2" charset="-122"/>
              </a:rPr>
              <a:t>合同签署</a:t>
            </a:r>
            <a:endParaRPr lang="zh-CN" altLang="en-US" sz="1600" b="1">
              <a:ea typeface="宋体" pitchFamily="2" charset="-122"/>
            </a:endParaRPr>
          </a:p>
        </p:txBody>
      </p:sp>
      <p:sp>
        <p:nvSpPr>
          <p:cNvPr id="19469" name="AutoShape 2061"/>
          <p:cNvSpPr>
            <a:spLocks noChangeArrowheads="1"/>
          </p:cNvSpPr>
          <p:nvPr/>
        </p:nvSpPr>
        <p:spPr bwMode="auto">
          <a:xfrm>
            <a:off x="1858963" y="5800725"/>
            <a:ext cx="1028700" cy="295275"/>
          </a:xfrm>
          <a:prstGeom prst="flowChartAlternateProcess">
            <a:avLst/>
          </a:prstGeom>
          <a:noFill/>
          <a:ln w="28575">
            <a:solidFill>
              <a:srgbClr val="396BF9"/>
            </a:solidFill>
            <a:miter lim="800000"/>
            <a:headEnd/>
            <a:tailEnd/>
          </a:ln>
        </p:spPr>
        <p:txBody>
          <a:bodyPr lIns="18000" tIns="0" rIns="18000" bIns="0">
            <a:spAutoFit/>
          </a:bodyPr>
          <a:lstStyle/>
          <a:p>
            <a:pPr algn="ctr"/>
            <a:r>
              <a:rPr lang="zh-CN" altLang="en-US" sz="1600" b="1">
                <a:latin typeface="Times New Roman" pitchFamily="18" charset="0"/>
                <a:ea typeface="宋体" pitchFamily="2" charset="-122"/>
              </a:rPr>
              <a:t>付款</a:t>
            </a:r>
            <a:endParaRPr lang="zh-CN" altLang="en-US" sz="1600" b="1">
              <a:ea typeface="宋体" pitchFamily="2" charset="-122"/>
            </a:endParaRPr>
          </a:p>
        </p:txBody>
      </p:sp>
      <p:cxnSp>
        <p:nvCxnSpPr>
          <p:cNvPr id="19470" name="AutoShape 2062"/>
          <p:cNvCxnSpPr>
            <a:cxnSpLocks noChangeShapeType="1"/>
            <a:stCxn id="19468" idx="2"/>
            <a:endCxn id="19469" idx="0"/>
          </p:cNvCxnSpPr>
          <p:nvPr/>
        </p:nvCxnSpPr>
        <p:spPr bwMode="auto">
          <a:xfrm>
            <a:off x="2373313" y="5534025"/>
            <a:ext cx="0" cy="252413"/>
          </a:xfrm>
          <a:prstGeom prst="straightConnector1">
            <a:avLst/>
          </a:prstGeom>
          <a:noFill/>
          <a:ln w="28575">
            <a:solidFill>
              <a:srgbClr val="396BF9"/>
            </a:solidFill>
            <a:round/>
            <a:headEnd/>
            <a:tailEnd type="triangle" w="med" len="med"/>
          </a:ln>
        </p:spPr>
      </p:cxnSp>
      <p:cxnSp>
        <p:nvCxnSpPr>
          <p:cNvPr id="19471" name="AutoShape 2063"/>
          <p:cNvCxnSpPr>
            <a:cxnSpLocks noChangeShapeType="1"/>
            <a:stCxn id="19463" idx="3"/>
            <a:endCxn id="19476" idx="0"/>
          </p:cNvCxnSpPr>
          <p:nvPr/>
        </p:nvCxnSpPr>
        <p:spPr bwMode="auto">
          <a:xfrm>
            <a:off x="4706938" y="5340350"/>
            <a:ext cx="2179637" cy="446088"/>
          </a:xfrm>
          <a:prstGeom prst="bentConnector2">
            <a:avLst/>
          </a:prstGeom>
          <a:noFill/>
          <a:ln w="28575">
            <a:solidFill>
              <a:srgbClr val="396BF9"/>
            </a:solidFill>
            <a:miter lim="800000"/>
            <a:headEnd/>
            <a:tailEnd type="triangle" w="med" len="med"/>
          </a:ln>
        </p:spPr>
      </p:cxnSp>
      <p:cxnSp>
        <p:nvCxnSpPr>
          <p:cNvPr id="19472" name="AutoShape 2064"/>
          <p:cNvCxnSpPr>
            <a:cxnSpLocks noChangeShapeType="1"/>
            <a:stCxn id="19463" idx="1"/>
            <a:endCxn id="19468" idx="3"/>
          </p:cNvCxnSpPr>
          <p:nvPr/>
        </p:nvCxnSpPr>
        <p:spPr bwMode="auto">
          <a:xfrm flipH="1">
            <a:off x="2925763" y="5340350"/>
            <a:ext cx="695325" cy="31750"/>
          </a:xfrm>
          <a:prstGeom prst="straightConnector1">
            <a:avLst/>
          </a:prstGeom>
          <a:noFill/>
          <a:ln w="28575">
            <a:solidFill>
              <a:srgbClr val="396BF9"/>
            </a:solidFill>
            <a:round/>
            <a:headEnd/>
            <a:tailEnd type="triangle" w="med" len="med"/>
          </a:ln>
        </p:spPr>
      </p:cxnSp>
      <p:sp>
        <p:nvSpPr>
          <p:cNvPr id="19473" name="Text Box 2065"/>
          <p:cNvSpPr txBox="1">
            <a:spLocks noChangeArrowheads="1"/>
          </p:cNvSpPr>
          <p:nvPr/>
        </p:nvSpPr>
        <p:spPr bwMode="auto">
          <a:xfrm>
            <a:off x="3563938" y="1408113"/>
            <a:ext cx="433387" cy="336550"/>
          </a:xfrm>
          <a:prstGeom prst="rect">
            <a:avLst/>
          </a:prstGeom>
          <a:noFill/>
          <a:ln w="9525">
            <a:noFill/>
            <a:miter lim="800000"/>
            <a:headEnd/>
            <a:tailEnd/>
          </a:ln>
        </p:spPr>
        <p:txBody>
          <a:bodyPr>
            <a:spAutoFit/>
          </a:bodyPr>
          <a:lstStyle/>
          <a:p>
            <a:pPr>
              <a:spcBef>
                <a:spcPct val="50000"/>
              </a:spcBef>
            </a:pPr>
            <a:r>
              <a:rPr lang="zh-CN" altLang="en-US" sz="1600" b="1">
                <a:latin typeface="Tahoma" pitchFamily="34" charset="0"/>
                <a:ea typeface="宋体" pitchFamily="2" charset="-122"/>
              </a:rPr>
              <a:t>否</a:t>
            </a:r>
          </a:p>
        </p:txBody>
      </p:sp>
      <p:sp>
        <p:nvSpPr>
          <p:cNvPr id="19474" name="AutoShape 2066"/>
          <p:cNvSpPr>
            <a:spLocks noChangeArrowheads="1"/>
          </p:cNvSpPr>
          <p:nvPr/>
        </p:nvSpPr>
        <p:spPr bwMode="auto">
          <a:xfrm>
            <a:off x="4548188" y="2259013"/>
            <a:ext cx="904875" cy="517525"/>
          </a:xfrm>
          <a:prstGeom prst="flowChartDecision">
            <a:avLst/>
          </a:prstGeom>
          <a:noFill/>
          <a:ln w="28575">
            <a:solidFill>
              <a:srgbClr val="396BF9"/>
            </a:solidFill>
            <a:miter lim="800000"/>
            <a:headEnd/>
            <a:tailEnd/>
          </a:ln>
        </p:spPr>
        <p:txBody>
          <a:bodyPr lIns="18000" tIns="0" rIns="18000" bIns="0">
            <a:spAutoFit/>
          </a:bodyPr>
          <a:lstStyle/>
          <a:p>
            <a:pPr algn="ctr"/>
            <a:r>
              <a:rPr lang="zh-CN" altLang="en-US" sz="1600" b="1">
                <a:latin typeface="Times New Roman" pitchFamily="18" charset="0"/>
                <a:ea typeface="宋体" pitchFamily="2" charset="-122"/>
              </a:rPr>
              <a:t>试用</a:t>
            </a:r>
            <a:endParaRPr lang="zh-CN" altLang="en-US" sz="1600" b="1">
              <a:ea typeface="宋体" pitchFamily="2" charset="-122"/>
            </a:endParaRPr>
          </a:p>
        </p:txBody>
      </p:sp>
      <p:sp>
        <p:nvSpPr>
          <p:cNvPr id="19475" name="AutoShape 2067"/>
          <p:cNvSpPr>
            <a:spLocks noChangeArrowheads="1"/>
          </p:cNvSpPr>
          <p:nvPr/>
        </p:nvSpPr>
        <p:spPr bwMode="auto">
          <a:xfrm>
            <a:off x="1260475" y="2847975"/>
            <a:ext cx="1643063" cy="295275"/>
          </a:xfrm>
          <a:prstGeom prst="flowChartAlternateProcess">
            <a:avLst/>
          </a:prstGeom>
          <a:noFill/>
          <a:ln w="28575">
            <a:solidFill>
              <a:srgbClr val="396BF9"/>
            </a:solidFill>
            <a:miter lim="800000"/>
            <a:headEnd/>
            <a:tailEnd/>
          </a:ln>
        </p:spPr>
        <p:txBody>
          <a:bodyPr lIns="18000" tIns="0" rIns="18000" bIns="0">
            <a:spAutoFit/>
          </a:bodyPr>
          <a:lstStyle/>
          <a:p>
            <a:pPr algn="ctr"/>
            <a:r>
              <a:rPr lang="zh-CN" altLang="en-US" sz="1600" b="1">
                <a:latin typeface="Times New Roman" pitchFamily="18" charset="0"/>
                <a:ea typeface="宋体" pitchFamily="2" charset="-122"/>
              </a:rPr>
              <a:t>数据库评价</a:t>
            </a:r>
            <a:endParaRPr lang="zh-CN" altLang="en-US" sz="1600" b="1">
              <a:ea typeface="宋体" pitchFamily="2" charset="-122"/>
            </a:endParaRPr>
          </a:p>
        </p:txBody>
      </p:sp>
      <p:sp>
        <p:nvSpPr>
          <p:cNvPr id="19476" name="AutoShape 2068"/>
          <p:cNvSpPr>
            <a:spLocks noChangeArrowheads="1"/>
          </p:cNvSpPr>
          <p:nvPr/>
        </p:nvSpPr>
        <p:spPr bwMode="auto">
          <a:xfrm>
            <a:off x="6372225" y="5800725"/>
            <a:ext cx="1028700" cy="295275"/>
          </a:xfrm>
          <a:prstGeom prst="flowChartAlternateProcess">
            <a:avLst/>
          </a:prstGeom>
          <a:noFill/>
          <a:ln w="28575">
            <a:solidFill>
              <a:srgbClr val="396BF9"/>
            </a:solidFill>
            <a:miter lim="800000"/>
            <a:headEnd/>
            <a:tailEnd/>
          </a:ln>
        </p:spPr>
        <p:txBody>
          <a:bodyPr lIns="18000" tIns="0" rIns="18000" bIns="0">
            <a:spAutoFit/>
          </a:bodyPr>
          <a:lstStyle/>
          <a:p>
            <a:pPr algn="ctr"/>
            <a:r>
              <a:rPr lang="zh-CN" altLang="en-US" sz="1600" b="1">
                <a:latin typeface="Times New Roman" pitchFamily="18" charset="0"/>
                <a:ea typeface="宋体" pitchFamily="2" charset="-122"/>
              </a:rPr>
              <a:t>不订购</a:t>
            </a:r>
            <a:endParaRPr lang="zh-CN" altLang="en-US" sz="1600" b="1">
              <a:ea typeface="宋体" pitchFamily="2" charset="-122"/>
            </a:endParaRPr>
          </a:p>
        </p:txBody>
      </p:sp>
      <p:cxnSp>
        <p:nvCxnSpPr>
          <p:cNvPr id="19477" name="AutoShape 2069"/>
          <p:cNvCxnSpPr>
            <a:cxnSpLocks noChangeShapeType="1"/>
            <a:stCxn id="19459" idx="2"/>
            <a:endCxn id="19474" idx="0"/>
          </p:cNvCxnSpPr>
          <p:nvPr/>
        </p:nvCxnSpPr>
        <p:spPr bwMode="auto">
          <a:xfrm>
            <a:off x="5000625" y="2012950"/>
            <a:ext cx="0" cy="231775"/>
          </a:xfrm>
          <a:prstGeom prst="straightConnector1">
            <a:avLst/>
          </a:prstGeom>
          <a:noFill/>
          <a:ln w="28575">
            <a:solidFill>
              <a:srgbClr val="396BF9"/>
            </a:solidFill>
            <a:round/>
            <a:headEnd/>
            <a:tailEnd type="triangle" w="med" len="med"/>
          </a:ln>
        </p:spPr>
      </p:cxnSp>
      <p:cxnSp>
        <p:nvCxnSpPr>
          <p:cNvPr id="19478" name="AutoShape 2070"/>
          <p:cNvCxnSpPr>
            <a:cxnSpLocks noChangeShapeType="1"/>
            <a:stCxn id="19474" idx="2"/>
            <a:endCxn id="19460" idx="0"/>
          </p:cNvCxnSpPr>
          <p:nvPr/>
        </p:nvCxnSpPr>
        <p:spPr bwMode="auto">
          <a:xfrm>
            <a:off x="5000625" y="2790825"/>
            <a:ext cx="0" cy="255588"/>
          </a:xfrm>
          <a:prstGeom prst="straightConnector1">
            <a:avLst/>
          </a:prstGeom>
          <a:noFill/>
          <a:ln w="28575">
            <a:solidFill>
              <a:srgbClr val="396BF9"/>
            </a:solidFill>
            <a:round/>
            <a:headEnd/>
            <a:tailEnd type="triangle" w="med" len="med"/>
          </a:ln>
        </p:spPr>
      </p:cxnSp>
      <p:cxnSp>
        <p:nvCxnSpPr>
          <p:cNvPr id="19479" name="AutoShape 2071"/>
          <p:cNvCxnSpPr>
            <a:cxnSpLocks noChangeShapeType="1"/>
            <a:stCxn id="19474" idx="3"/>
            <a:endCxn id="19476" idx="0"/>
          </p:cNvCxnSpPr>
          <p:nvPr/>
        </p:nvCxnSpPr>
        <p:spPr bwMode="auto">
          <a:xfrm>
            <a:off x="5467350" y="2517775"/>
            <a:ext cx="1419225" cy="3268663"/>
          </a:xfrm>
          <a:prstGeom prst="bentConnector2">
            <a:avLst/>
          </a:prstGeom>
          <a:noFill/>
          <a:ln w="28575">
            <a:solidFill>
              <a:srgbClr val="396BF9"/>
            </a:solidFill>
            <a:miter lim="800000"/>
            <a:headEnd/>
            <a:tailEnd type="triangle" w="med" len="med"/>
          </a:ln>
        </p:spPr>
      </p:cxnSp>
      <p:cxnSp>
        <p:nvCxnSpPr>
          <p:cNvPr id="19480" name="AutoShape 2072"/>
          <p:cNvCxnSpPr>
            <a:cxnSpLocks noChangeShapeType="1"/>
            <a:stCxn id="19459" idx="1"/>
            <a:endCxn id="19475" idx="0"/>
          </p:cNvCxnSpPr>
          <p:nvPr/>
        </p:nvCxnSpPr>
        <p:spPr bwMode="auto">
          <a:xfrm rot="10800000" flipV="1">
            <a:off x="2082800" y="1739900"/>
            <a:ext cx="1966913" cy="1093788"/>
          </a:xfrm>
          <a:prstGeom prst="bentConnector2">
            <a:avLst/>
          </a:prstGeom>
          <a:noFill/>
          <a:ln w="28575">
            <a:solidFill>
              <a:srgbClr val="396BF9"/>
            </a:solidFill>
            <a:miter lim="800000"/>
            <a:headEnd/>
            <a:tailEnd type="triangle" w="med" len="med"/>
          </a:ln>
        </p:spPr>
      </p:cxnSp>
      <p:cxnSp>
        <p:nvCxnSpPr>
          <p:cNvPr id="19481" name="AutoShape 2073"/>
          <p:cNvCxnSpPr>
            <a:cxnSpLocks noChangeShapeType="1"/>
            <a:stCxn id="19475" idx="2"/>
            <a:endCxn id="19463" idx="0"/>
          </p:cNvCxnSpPr>
          <p:nvPr/>
        </p:nvCxnSpPr>
        <p:spPr bwMode="auto">
          <a:xfrm rot="16200000" flipH="1">
            <a:off x="2168526" y="3071812"/>
            <a:ext cx="1909762" cy="2081213"/>
          </a:xfrm>
          <a:prstGeom prst="bentConnector3">
            <a:avLst>
              <a:gd name="adj1" fmla="val 49958"/>
            </a:avLst>
          </a:prstGeom>
          <a:noFill/>
          <a:ln w="28575">
            <a:solidFill>
              <a:srgbClr val="396BF9"/>
            </a:solidFill>
            <a:miter lim="800000"/>
            <a:headEnd/>
            <a:tailEnd type="triangle" w="med" len="med"/>
          </a:ln>
        </p:spPr>
      </p:cxnSp>
      <p:sp>
        <p:nvSpPr>
          <p:cNvPr id="19482" name="Text Box 2074"/>
          <p:cNvSpPr txBox="1">
            <a:spLocks noChangeArrowheads="1"/>
          </p:cNvSpPr>
          <p:nvPr/>
        </p:nvSpPr>
        <p:spPr bwMode="auto">
          <a:xfrm>
            <a:off x="4932363" y="2705100"/>
            <a:ext cx="433387" cy="336550"/>
          </a:xfrm>
          <a:prstGeom prst="rect">
            <a:avLst/>
          </a:prstGeom>
          <a:noFill/>
          <a:ln w="9525">
            <a:noFill/>
            <a:miter lim="800000"/>
            <a:headEnd/>
            <a:tailEnd/>
          </a:ln>
        </p:spPr>
        <p:txBody>
          <a:bodyPr>
            <a:spAutoFit/>
          </a:bodyPr>
          <a:lstStyle/>
          <a:p>
            <a:pPr>
              <a:spcBef>
                <a:spcPct val="50000"/>
              </a:spcBef>
            </a:pPr>
            <a:r>
              <a:rPr lang="zh-CN" altLang="en-US" sz="1600" b="1">
                <a:latin typeface="Tahoma" pitchFamily="34" charset="0"/>
                <a:ea typeface="宋体" pitchFamily="2" charset="-122"/>
              </a:rPr>
              <a:t>是</a:t>
            </a:r>
          </a:p>
        </p:txBody>
      </p:sp>
      <p:sp>
        <p:nvSpPr>
          <p:cNvPr id="19483" name="Text Box 2075"/>
          <p:cNvSpPr txBox="1">
            <a:spLocks noChangeArrowheads="1"/>
          </p:cNvSpPr>
          <p:nvPr/>
        </p:nvSpPr>
        <p:spPr bwMode="auto">
          <a:xfrm>
            <a:off x="5435600" y="2200275"/>
            <a:ext cx="433388" cy="336550"/>
          </a:xfrm>
          <a:prstGeom prst="rect">
            <a:avLst/>
          </a:prstGeom>
          <a:noFill/>
          <a:ln w="9525">
            <a:noFill/>
            <a:miter lim="800000"/>
            <a:headEnd/>
            <a:tailEnd/>
          </a:ln>
        </p:spPr>
        <p:txBody>
          <a:bodyPr>
            <a:spAutoFit/>
          </a:bodyPr>
          <a:lstStyle/>
          <a:p>
            <a:pPr>
              <a:spcBef>
                <a:spcPct val="50000"/>
              </a:spcBef>
            </a:pPr>
            <a:r>
              <a:rPr lang="zh-CN" altLang="en-US" sz="1600" b="1">
                <a:latin typeface="Tahoma" pitchFamily="34" charset="0"/>
                <a:ea typeface="宋体" pitchFamily="2" charset="-122"/>
              </a:rPr>
              <a:t>否</a:t>
            </a:r>
          </a:p>
        </p:txBody>
      </p:sp>
      <p:sp>
        <p:nvSpPr>
          <p:cNvPr id="19484" name="Text Box 2076"/>
          <p:cNvSpPr txBox="1">
            <a:spLocks noChangeArrowheads="1"/>
          </p:cNvSpPr>
          <p:nvPr/>
        </p:nvSpPr>
        <p:spPr bwMode="auto">
          <a:xfrm>
            <a:off x="4643438" y="5008563"/>
            <a:ext cx="433387" cy="336550"/>
          </a:xfrm>
          <a:prstGeom prst="rect">
            <a:avLst/>
          </a:prstGeom>
          <a:noFill/>
          <a:ln w="9525">
            <a:noFill/>
            <a:miter lim="800000"/>
            <a:headEnd/>
            <a:tailEnd/>
          </a:ln>
        </p:spPr>
        <p:txBody>
          <a:bodyPr>
            <a:spAutoFit/>
          </a:bodyPr>
          <a:lstStyle/>
          <a:p>
            <a:pPr>
              <a:spcBef>
                <a:spcPct val="50000"/>
              </a:spcBef>
            </a:pPr>
            <a:r>
              <a:rPr lang="zh-CN" altLang="en-US" sz="1600" b="1">
                <a:latin typeface="Tahoma" pitchFamily="34" charset="0"/>
                <a:ea typeface="宋体" pitchFamily="2" charset="-122"/>
              </a:rPr>
              <a:t>否</a:t>
            </a:r>
          </a:p>
        </p:txBody>
      </p:sp>
      <p:sp>
        <p:nvSpPr>
          <p:cNvPr id="19485" name="Text Box 2077"/>
          <p:cNvSpPr txBox="1">
            <a:spLocks noChangeArrowheads="1"/>
          </p:cNvSpPr>
          <p:nvPr/>
        </p:nvSpPr>
        <p:spPr bwMode="auto">
          <a:xfrm>
            <a:off x="3275013" y="5032375"/>
            <a:ext cx="433387" cy="336550"/>
          </a:xfrm>
          <a:prstGeom prst="rect">
            <a:avLst/>
          </a:prstGeom>
          <a:noFill/>
          <a:ln w="9525">
            <a:noFill/>
            <a:miter lim="800000"/>
            <a:headEnd/>
            <a:tailEnd/>
          </a:ln>
        </p:spPr>
        <p:txBody>
          <a:bodyPr>
            <a:spAutoFit/>
          </a:bodyPr>
          <a:lstStyle/>
          <a:p>
            <a:pPr>
              <a:spcBef>
                <a:spcPct val="50000"/>
              </a:spcBef>
            </a:pPr>
            <a:r>
              <a:rPr lang="zh-CN" altLang="en-US" sz="1600" b="1">
                <a:latin typeface="Tahoma" pitchFamily="34" charset="0"/>
                <a:ea typeface="宋体" pitchFamily="2" charset="-122"/>
              </a:rPr>
              <a:t>是</a:t>
            </a:r>
          </a:p>
        </p:txBody>
      </p:sp>
      <p:sp>
        <p:nvSpPr>
          <p:cNvPr id="19486" name="Rectangle 2079"/>
          <p:cNvSpPr>
            <a:spLocks noGrp="1" noChangeArrowheads="1"/>
          </p:cNvSpPr>
          <p:nvPr>
            <p:ph type="title" idx="4294967295"/>
          </p:nvPr>
        </p:nvSpPr>
        <p:spPr>
          <a:xfrm>
            <a:off x="1691680" y="0"/>
            <a:ext cx="3657600" cy="685800"/>
          </a:xfrm>
        </p:spPr>
        <p:txBody>
          <a:bodyPr>
            <a:normAutofit/>
          </a:bodyPr>
          <a:lstStyle/>
          <a:p>
            <a:pPr eaLnBrk="1" hangingPunct="1"/>
            <a:r>
              <a:rPr lang="zh-CN" altLang="en-US" dirty="0"/>
              <a:t>新库订购流程图</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p:cNvSpPr>
            <a:spLocks noChangeArrowheads="1"/>
          </p:cNvSpPr>
          <p:nvPr/>
        </p:nvSpPr>
        <p:spPr bwMode="auto">
          <a:xfrm>
            <a:off x="2965450" y="1908175"/>
            <a:ext cx="3471863" cy="377825"/>
          </a:xfrm>
          <a:prstGeom prst="flowChartAlternateProcess">
            <a:avLst/>
          </a:prstGeom>
          <a:gradFill rotWithShape="1">
            <a:gsLst>
              <a:gs pos="0">
                <a:srgbClr val="FFFFFF"/>
              </a:gs>
              <a:gs pos="100000">
                <a:srgbClr val="FFFFCC"/>
              </a:gs>
            </a:gsLst>
            <a:lin ang="5400000" scaled="1"/>
          </a:gradFill>
          <a:ln w="25400">
            <a:solidFill>
              <a:srgbClr val="396BF9"/>
            </a:solidFill>
            <a:miter lim="800000"/>
            <a:headEnd/>
            <a:tailEnd/>
          </a:ln>
        </p:spPr>
        <p:txBody>
          <a:bodyPr lIns="18000" tIns="10800" rIns="18000" bIns="10800">
            <a:spAutoFit/>
          </a:bodyPr>
          <a:lstStyle/>
          <a:p>
            <a:pPr algn="ctr"/>
            <a:r>
              <a:rPr lang="zh-CN" altLang="en-US" sz="2000" b="1" dirty="0">
                <a:latin typeface="Times New Roman" pitchFamily="18" charset="0"/>
                <a:ea typeface="宋体" pitchFamily="2" charset="-122"/>
              </a:rPr>
              <a:t>接收续订通知（数据库公司）</a:t>
            </a:r>
            <a:endParaRPr lang="zh-CN" altLang="en-US" sz="2000" b="1" dirty="0">
              <a:latin typeface="Tahoma" pitchFamily="34" charset="0"/>
              <a:ea typeface="宋体" pitchFamily="2" charset="-122"/>
            </a:endParaRPr>
          </a:p>
        </p:txBody>
      </p:sp>
      <p:sp>
        <p:nvSpPr>
          <p:cNvPr id="24579" name="AutoShape 3"/>
          <p:cNvSpPr>
            <a:spLocks noChangeArrowheads="1"/>
          </p:cNvSpPr>
          <p:nvPr/>
        </p:nvSpPr>
        <p:spPr bwMode="auto">
          <a:xfrm>
            <a:off x="4006850" y="2665413"/>
            <a:ext cx="1262063" cy="344487"/>
          </a:xfrm>
          <a:prstGeom prst="flowChartAlternateProcess">
            <a:avLst/>
          </a:prstGeom>
          <a:gradFill rotWithShape="1">
            <a:gsLst>
              <a:gs pos="0">
                <a:srgbClr val="FFFFFF"/>
              </a:gs>
              <a:gs pos="100000">
                <a:srgbClr val="FFFFCC"/>
              </a:gs>
            </a:gsLst>
            <a:lin ang="5400000" scaled="1"/>
          </a:gradFill>
          <a:ln w="25400">
            <a:solidFill>
              <a:srgbClr val="396BF9"/>
            </a:solidFill>
            <a:miter lim="800000"/>
            <a:headEnd/>
            <a:tailEnd/>
          </a:ln>
        </p:spPr>
        <p:txBody>
          <a:bodyPr lIns="18000" tIns="10800" rIns="18000" bIns="10800">
            <a:spAutoFit/>
          </a:bodyPr>
          <a:lstStyle/>
          <a:p>
            <a:pPr algn="ctr"/>
            <a:r>
              <a:rPr lang="zh-CN" altLang="en-US" b="1">
                <a:latin typeface="Tahoma" pitchFamily="34" charset="0"/>
                <a:ea typeface="宋体" pitchFamily="2" charset="-122"/>
              </a:rPr>
              <a:t>使用评估</a:t>
            </a:r>
          </a:p>
        </p:txBody>
      </p:sp>
      <p:sp>
        <p:nvSpPr>
          <p:cNvPr id="24580" name="AutoShape 4"/>
          <p:cNvSpPr>
            <a:spLocks noChangeArrowheads="1"/>
          </p:cNvSpPr>
          <p:nvPr/>
        </p:nvSpPr>
        <p:spPr bwMode="auto">
          <a:xfrm>
            <a:off x="6324600" y="5257800"/>
            <a:ext cx="1263650" cy="376238"/>
          </a:xfrm>
          <a:prstGeom prst="flowChartAlternateProcess">
            <a:avLst/>
          </a:prstGeom>
          <a:gradFill rotWithShape="1">
            <a:gsLst>
              <a:gs pos="0">
                <a:srgbClr val="FFFFFF"/>
              </a:gs>
              <a:gs pos="100000">
                <a:srgbClr val="FFFFCC"/>
              </a:gs>
            </a:gsLst>
            <a:lin ang="5400000" scaled="1"/>
          </a:gradFill>
          <a:ln w="25400">
            <a:solidFill>
              <a:srgbClr val="396BF9"/>
            </a:solidFill>
            <a:miter lim="800000"/>
            <a:headEnd/>
            <a:tailEnd/>
          </a:ln>
        </p:spPr>
        <p:txBody>
          <a:bodyPr lIns="18000" tIns="10800" rIns="18000" bIns="10800">
            <a:spAutoFit/>
          </a:bodyPr>
          <a:lstStyle/>
          <a:p>
            <a:pPr algn="ctr"/>
            <a:r>
              <a:rPr lang="zh-CN" altLang="en-US" sz="2000" b="1">
                <a:latin typeface="Times New Roman" pitchFamily="18" charset="0"/>
                <a:ea typeface="宋体" pitchFamily="2" charset="-122"/>
              </a:rPr>
              <a:t>付款</a:t>
            </a:r>
            <a:endParaRPr lang="zh-CN" altLang="en-US" sz="2000" b="1">
              <a:latin typeface="Tahoma" pitchFamily="34" charset="0"/>
              <a:ea typeface="宋体" pitchFamily="2" charset="-122"/>
            </a:endParaRPr>
          </a:p>
        </p:txBody>
      </p:sp>
      <p:sp>
        <p:nvSpPr>
          <p:cNvPr id="24581" name="AutoShape 5"/>
          <p:cNvSpPr>
            <a:spLocks noChangeArrowheads="1"/>
          </p:cNvSpPr>
          <p:nvPr/>
        </p:nvSpPr>
        <p:spPr bwMode="auto">
          <a:xfrm>
            <a:off x="6326188" y="4610100"/>
            <a:ext cx="1263650" cy="376238"/>
          </a:xfrm>
          <a:prstGeom prst="flowChartAlternateProcess">
            <a:avLst/>
          </a:prstGeom>
          <a:gradFill rotWithShape="1">
            <a:gsLst>
              <a:gs pos="0">
                <a:srgbClr val="FFFFFF"/>
              </a:gs>
              <a:gs pos="100000">
                <a:srgbClr val="FFFFCC"/>
              </a:gs>
            </a:gsLst>
            <a:lin ang="5400000" scaled="1"/>
          </a:gradFill>
          <a:ln w="25400">
            <a:solidFill>
              <a:srgbClr val="396BF9"/>
            </a:solidFill>
            <a:miter lim="800000"/>
            <a:headEnd/>
            <a:tailEnd/>
          </a:ln>
        </p:spPr>
        <p:txBody>
          <a:bodyPr lIns="18000" tIns="10800" rIns="18000" bIns="10800">
            <a:spAutoFit/>
          </a:bodyPr>
          <a:lstStyle/>
          <a:p>
            <a:pPr algn="ctr"/>
            <a:r>
              <a:rPr lang="zh-CN" altLang="en-US" sz="2000" b="1">
                <a:latin typeface="Times New Roman" pitchFamily="18" charset="0"/>
                <a:ea typeface="宋体" pitchFamily="2" charset="-122"/>
              </a:rPr>
              <a:t>合同签署</a:t>
            </a:r>
            <a:endParaRPr lang="zh-CN" altLang="en-US" sz="2000" b="1">
              <a:latin typeface="Tahoma" pitchFamily="34" charset="0"/>
              <a:ea typeface="宋体" pitchFamily="2" charset="-122"/>
            </a:endParaRPr>
          </a:p>
        </p:txBody>
      </p:sp>
      <p:sp>
        <p:nvSpPr>
          <p:cNvPr id="24582" name="AutoShape 6"/>
          <p:cNvSpPr>
            <a:spLocks noChangeArrowheads="1"/>
          </p:cNvSpPr>
          <p:nvPr/>
        </p:nvSpPr>
        <p:spPr bwMode="auto">
          <a:xfrm>
            <a:off x="3951288" y="3314700"/>
            <a:ext cx="1371600" cy="657225"/>
          </a:xfrm>
          <a:prstGeom prst="flowChartDecision">
            <a:avLst/>
          </a:prstGeom>
          <a:gradFill rotWithShape="1">
            <a:gsLst>
              <a:gs pos="0">
                <a:srgbClr val="FFFFFF"/>
              </a:gs>
              <a:gs pos="100000">
                <a:srgbClr val="FFFFCC"/>
              </a:gs>
            </a:gsLst>
            <a:lin ang="5400000" scaled="1"/>
          </a:gradFill>
          <a:ln w="25400">
            <a:solidFill>
              <a:srgbClr val="396BF9"/>
            </a:solidFill>
            <a:miter lim="800000"/>
            <a:headEnd/>
            <a:tailEnd/>
          </a:ln>
        </p:spPr>
        <p:txBody>
          <a:bodyPr lIns="18000" tIns="10800" rIns="18000" bIns="10800">
            <a:spAutoFit/>
          </a:bodyPr>
          <a:lstStyle/>
          <a:p>
            <a:pPr algn="ctr"/>
            <a:r>
              <a:rPr lang="zh-CN" altLang="en-US" sz="2000" b="1">
                <a:latin typeface="Times New Roman" pitchFamily="18" charset="0"/>
                <a:ea typeface="宋体" pitchFamily="2" charset="-122"/>
              </a:rPr>
              <a:t>续订</a:t>
            </a:r>
            <a:endParaRPr lang="zh-CN" altLang="en-US" sz="2000" b="1">
              <a:latin typeface="Tahoma" pitchFamily="34" charset="0"/>
              <a:ea typeface="宋体" pitchFamily="2" charset="-122"/>
            </a:endParaRPr>
          </a:p>
        </p:txBody>
      </p:sp>
      <p:cxnSp>
        <p:nvCxnSpPr>
          <p:cNvPr id="24583" name="AutoShape 7"/>
          <p:cNvCxnSpPr>
            <a:cxnSpLocks noChangeShapeType="1"/>
          </p:cNvCxnSpPr>
          <p:nvPr/>
        </p:nvCxnSpPr>
        <p:spPr bwMode="auto">
          <a:xfrm>
            <a:off x="4637088" y="2233613"/>
            <a:ext cx="0" cy="427037"/>
          </a:xfrm>
          <a:prstGeom prst="straightConnector1">
            <a:avLst/>
          </a:prstGeom>
          <a:noFill/>
          <a:ln w="25400">
            <a:solidFill>
              <a:srgbClr val="396BF9"/>
            </a:solidFill>
            <a:round/>
            <a:headEnd/>
            <a:tailEnd type="triangle" w="med" len="med"/>
          </a:ln>
        </p:spPr>
      </p:cxnSp>
      <p:cxnSp>
        <p:nvCxnSpPr>
          <p:cNvPr id="24584" name="AutoShape 8"/>
          <p:cNvCxnSpPr>
            <a:cxnSpLocks noChangeShapeType="1"/>
            <a:stCxn id="24579" idx="2"/>
            <a:endCxn id="24582" idx="0"/>
          </p:cNvCxnSpPr>
          <p:nvPr/>
        </p:nvCxnSpPr>
        <p:spPr bwMode="auto">
          <a:xfrm flipH="1">
            <a:off x="4637088" y="3022600"/>
            <a:ext cx="1587" cy="279400"/>
          </a:xfrm>
          <a:prstGeom prst="straightConnector1">
            <a:avLst/>
          </a:prstGeom>
          <a:noFill/>
          <a:ln w="25400">
            <a:solidFill>
              <a:srgbClr val="396BF9"/>
            </a:solidFill>
            <a:round/>
            <a:headEnd/>
            <a:tailEnd type="triangle" w="med" len="med"/>
          </a:ln>
        </p:spPr>
      </p:cxnSp>
      <p:cxnSp>
        <p:nvCxnSpPr>
          <p:cNvPr id="24585" name="AutoShape 9"/>
          <p:cNvCxnSpPr>
            <a:cxnSpLocks noChangeShapeType="1"/>
            <a:stCxn id="24582" idx="3"/>
            <a:endCxn id="24588" idx="0"/>
          </p:cNvCxnSpPr>
          <p:nvPr/>
        </p:nvCxnSpPr>
        <p:spPr bwMode="auto">
          <a:xfrm>
            <a:off x="5335588" y="3643313"/>
            <a:ext cx="1622425" cy="306387"/>
          </a:xfrm>
          <a:prstGeom prst="bentConnector2">
            <a:avLst/>
          </a:prstGeom>
          <a:noFill/>
          <a:ln w="25400">
            <a:solidFill>
              <a:srgbClr val="396BF9"/>
            </a:solidFill>
            <a:miter lim="800000"/>
            <a:headEnd/>
            <a:tailEnd type="triangle" w="med" len="med"/>
          </a:ln>
        </p:spPr>
      </p:cxnSp>
      <p:cxnSp>
        <p:nvCxnSpPr>
          <p:cNvPr id="24586" name="AutoShape 10"/>
          <p:cNvCxnSpPr>
            <a:cxnSpLocks noChangeShapeType="1"/>
            <a:stCxn id="24582" idx="1"/>
          </p:cNvCxnSpPr>
          <p:nvPr/>
        </p:nvCxnSpPr>
        <p:spPr bwMode="auto">
          <a:xfrm rot="10800000" flipV="1">
            <a:off x="2693988" y="3643313"/>
            <a:ext cx="1244600" cy="895350"/>
          </a:xfrm>
          <a:prstGeom prst="bentConnector3">
            <a:avLst>
              <a:gd name="adj1" fmla="val 101912"/>
            </a:avLst>
          </a:prstGeom>
          <a:noFill/>
          <a:ln w="25400">
            <a:solidFill>
              <a:srgbClr val="396BF9"/>
            </a:solidFill>
            <a:miter lim="800000"/>
            <a:headEnd/>
            <a:tailEnd type="triangle" w="med" len="med"/>
          </a:ln>
        </p:spPr>
      </p:cxnSp>
      <p:cxnSp>
        <p:nvCxnSpPr>
          <p:cNvPr id="24587" name="AutoShape 11"/>
          <p:cNvCxnSpPr>
            <a:cxnSpLocks noChangeShapeType="1"/>
            <a:stCxn id="24581" idx="2"/>
            <a:endCxn id="24580" idx="0"/>
          </p:cNvCxnSpPr>
          <p:nvPr/>
        </p:nvCxnSpPr>
        <p:spPr bwMode="auto">
          <a:xfrm flipH="1">
            <a:off x="6956425" y="4999038"/>
            <a:ext cx="1588" cy="246062"/>
          </a:xfrm>
          <a:prstGeom prst="straightConnector1">
            <a:avLst/>
          </a:prstGeom>
          <a:noFill/>
          <a:ln w="25400">
            <a:solidFill>
              <a:srgbClr val="396BF9"/>
            </a:solidFill>
            <a:round/>
            <a:headEnd/>
            <a:tailEnd type="triangle" w="med" len="med"/>
          </a:ln>
        </p:spPr>
      </p:cxnSp>
      <p:sp>
        <p:nvSpPr>
          <p:cNvPr id="24588" name="AutoShape 12"/>
          <p:cNvSpPr>
            <a:spLocks noChangeArrowheads="1"/>
          </p:cNvSpPr>
          <p:nvPr/>
        </p:nvSpPr>
        <p:spPr bwMode="auto">
          <a:xfrm>
            <a:off x="6326188" y="3962400"/>
            <a:ext cx="1263650" cy="376238"/>
          </a:xfrm>
          <a:prstGeom prst="flowChartAlternateProcess">
            <a:avLst/>
          </a:prstGeom>
          <a:gradFill rotWithShape="1">
            <a:gsLst>
              <a:gs pos="0">
                <a:srgbClr val="FFFFFF"/>
              </a:gs>
              <a:gs pos="100000">
                <a:srgbClr val="FFFFCC"/>
              </a:gs>
            </a:gsLst>
            <a:lin ang="5400000" scaled="1"/>
          </a:gradFill>
          <a:ln w="25400">
            <a:solidFill>
              <a:srgbClr val="396BF9"/>
            </a:solidFill>
            <a:miter lim="800000"/>
            <a:headEnd/>
            <a:tailEnd/>
          </a:ln>
        </p:spPr>
        <p:txBody>
          <a:bodyPr lIns="18000" tIns="10800" rIns="18000" bIns="10800">
            <a:spAutoFit/>
          </a:bodyPr>
          <a:lstStyle/>
          <a:p>
            <a:pPr algn="ctr"/>
            <a:r>
              <a:rPr lang="zh-CN" altLang="en-US" sz="2000" b="1">
                <a:latin typeface="Times New Roman" pitchFamily="18" charset="0"/>
                <a:ea typeface="宋体" pitchFamily="2" charset="-122"/>
              </a:rPr>
              <a:t>合同谈判</a:t>
            </a:r>
            <a:endParaRPr lang="zh-CN" altLang="en-US" sz="2000" b="1">
              <a:latin typeface="Tahoma" pitchFamily="34" charset="0"/>
              <a:ea typeface="宋体" pitchFamily="2" charset="-122"/>
            </a:endParaRPr>
          </a:p>
        </p:txBody>
      </p:sp>
      <p:cxnSp>
        <p:nvCxnSpPr>
          <p:cNvPr id="24589" name="AutoShape 13"/>
          <p:cNvCxnSpPr>
            <a:cxnSpLocks noChangeShapeType="1"/>
            <a:stCxn id="24588" idx="2"/>
            <a:endCxn id="24581" idx="0"/>
          </p:cNvCxnSpPr>
          <p:nvPr/>
        </p:nvCxnSpPr>
        <p:spPr bwMode="auto">
          <a:xfrm>
            <a:off x="6958013" y="4351338"/>
            <a:ext cx="0" cy="246062"/>
          </a:xfrm>
          <a:prstGeom prst="straightConnector1">
            <a:avLst/>
          </a:prstGeom>
          <a:noFill/>
          <a:ln w="25400">
            <a:solidFill>
              <a:srgbClr val="396BF9"/>
            </a:solidFill>
            <a:round/>
            <a:headEnd/>
            <a:tailEnd type="triangle" w="med" len="med"/>
          </a:ln>
        </p:spPr>
      </p:cxnSp>
      <p:sp>
        <p:nvSpPr>
          <p:cNvPr id="24590" name="Text Box 14"/>
          <p:cNvSpPr txBox="1">
            <a:spLocks noChangeArrowheads="1"/>
          </p:cNvSpPr>
          <p:nvPr/>
        </p:nvSpPr>
        <p:spPr bwMode="auto">
          <a:xfrm>
            <a:off x="5861050" y="3314700"/>
            <a:ext cx="228600" cy="327025"/>
          </a:xfrm>
          <a:prstGeom prst="rect">
            <a:avLst/>
          </a:prstGeom>
          <a:noFill/>
          <a:ln w="9525">
            <a:noFill/>
            <a:miter lim="800000"/>
            <a:headEnd/>
            <a:tailEnd/>
          </a:ln>
        </p:spPr>
        <p:txBody>
          <a:bodyPr lIns="18000" tIns="10800" rIns="18000" bIns="10800">
            <a:spAutoFit/>
          </a:bodyPr>
          <a:lstStyle/>
          <a:p>
            <a:pPr algn="ctr"/>
            <a:r>
              <a:rPr lang="zh-CN" altLang="en-US" sz="2000" b="1">
                <a:latin typeface="Times New Roman" pitchFamily="18" charset="0"/>
                <a:ea typeface="宋体" pitchFamily="2" charset="-122"/>
              </a:rPr>
              <a:t>是</a:t>
            </a:r>
            <a:endParaRPr lang="zh-CN" altLang="en-US" sz="2000" b="1">
              <a:latin typeface="Tahoma" pitchFamily="34" charset="0"/>
              <a:ea typeface="宋体" pitchFamily="2" charset="-122"/>
            </a:endParaRPr>
          </a:p>
        </p:txBody>
      </p:sp>
      <p:sp>
        <p:nvSpPr>
          <p:cNvPr id="24591" name="Text Box 15"/>
          <p:cNvSpPr txBox="1">
            <a:spLocks noChangeArrowheads="1"/>
          </p:cNvSpPr>
          <p:nvPr/>
        </p:nvSpPr>
        <p:spPr bwMode="auto">
          <a:xfrm>
            <a:off x="3486150" y="3314700"/>
            <a:ext cx="228600" cy="327025"/>
          </a:xfrm>
          <a:prstGeom prst="rect">
            <a:avLst/>
          </a:prstGeom>
          <a:noFill/>
          <a:ln w="9525">
            <a:noFill/>
            <a:miter lim="800000"/>
            <a:headEnd/>
            <a:tailEnd/>
          </a:ln>
        </p:spPr>
        <p:txBody>
          <a:bodyPr lIns="18000" tIns="10800" rIns="18000" bIns="10800">
            <a:spAutoFit/>
          </a:bodyPr>
          <a:lstStyle/>
          <a:p>
            <a:pPr algn="ctr"/>
            <a:r>
              <a:rPr lang="zh-CN" altLang="en-US" sz="2000" b="1">
                <a:latin typeface="Times New Roman" pitchFamily="18" charset="0"/>
                <a:ea typeface="宋体" pitchFamily="2" charset="-122"/>
              </a:rPr>
              <a:t>否</a:t>
            </a:r>
            <a:endParaRPr lang="zh-CN" altLang="en-US" sz="2000" b="1">
              <a:latin typeface="Tahoma" pitchFamily="34" charset="0"/>
              <a:ea typeface="宋体" pitchFamily="2" charset="-122"/>
            </a:endParaRPr>
          </a:p>
        </p:txBody>
      </p:sp>
      <p:sp>
        <p:nvSpPr>
          <p:cNvPr id="24592" name="Text Box 16"/>
          <p:cNvSpPr txBox="1">
            <a:spLocks noChangeArrowheads="1"/>
          </p:cNvSpPr>
          <p:nvPr/>
        </p:nvSpPr>
        <p:spPr bwMode="auto">
          <a:xfrm>
            <a:off x="323850" y="333375"/>
            <a:ext cx="4032250" cy="579438"/>
          </a:xfrm>
          <a:prstGeom prst="rect">
            <a:avLst/>
          </a:prstGeom>
          <a:noFill/>
          <a:ln w="9525">
            <a:noFill/>
            <a:miter lim="800000"/>
            <a:headEnd/>
            <a:tailEnd/>
          </a:ln>
        </p:spPr>
        <p:txBody>
          <a:bodyPr>
            <a:spAutoFit/>
          </a:bodyPr>
          <a:lstStyle/>
          <a:p>
            <a:r>
              <a:rPr lang="zh-CN" altLang="en-US" sz="3200" b="1">
                <a:solidFill>
                  <a:schemeClr val="bg1"/>
                </a:solidFill>
                <a:latin typeface="Tahoma" pitchFamily="34" charset="0"/>
              </a:rPr>
              <a:t>老库续订流程</a:t>
            </a:r>
          </a:p>
        </p:txBody>
      </p:sp>
      <p:sp>
        <p:nvSpPr>
          <p:cNvPr id="24593" name="AutoShape 17"/>
          <p:cNvSpPr>
            <a:spLocks noChangeArrowheads="1"/>
          </p:cNvSpPr>
          <p:nvPr/>
        </p:nvSpPr>
        <p:spPr bwMode="auto">
          <a:xfrm>
            <a:off x="1973263" y="4538663"/>
            <a:ext cx="1262062" cy="376237"/>
          </a:xfrm>
          <a:prstGeom prst="flowChartAlternateProcess">
            <a:avLst/>
          </a:prstGeom>
          <a:gradFill rotWithShape="1">
            <a:gsLst>
              <a:gs pos="0">
                <a:srgbClr val="FFFFFF"/>
              </a:gs>
              <a:gs pos="100000">
                <a:srgbClr val="FFFFCC"/>
              </a:gs>
            </a:gsLst>
            <a:lin ang="5400000" scaled="1"/>
          </a:gradFill>
          <a:ln w="25400">
            <a:solidFill>
              <a:srgbClr val="396BF9"/>
            </a:solidFill>
            <a:miter lim="800000"/>
            <a:headEnd/>
            <a:tailEnd/>
          </a:ln>
        </p:spPr>
        <p:txBody>
          <a:bodyPr lIns="18000" tIns="10800" rIns="18000" bIns="10800">
            <a:spAutoFit/>
          </a:bodyPr>
          <a:lstStyle/>
          <a:p>
            <a:pPr algn="ctr"/>
            <a:r>
              <a:rPr lang="zh-CN" altLang="en-US" sz="2000" b="1">
                <a:latin typeface="Times New Roman" pitchFamily="18" charset="0"/>
                <a:ea typeface="宋体" pitchFamily="2" charset="-122"/>
              </a:rPr>
              <a:t>不续订</a:t>
            </a:r>
            <a:endParaRPr lang="zh-CN" altLang="en-US" sz="2000" b="1">
              <a:latin typeface="Tahoma" pitchFamily="34" charset="0"/>
              <a:ea typeface="宋体" pitchFamily="2" charset="-122"/>
            </a:endParaRPr>
          </a:p>
        </p:txBody>
      </p:sp>
      <p:sp>
        <p:nvSpPr>
          <p:cNvPr id="24594" name="Rectangle 18"/>
          <p:cNvSpPr>
            <a:spLocks noGrp="1" noChangeArrowheads="1"/>
          </p:cNvSpPr>
          <p:nvPr>
            <p:ph type="title" idx="4294967295"/>
          </p:nvPr>
        </p:nvSpPr>
        <p:spPr>
          <a:xfrm>
            <a:off x="755576" y="274638"/>
            <a:ext cx="7474024" cy="1143000"/>
          </a:xfrm>
        </p:spPr>
        <p:txBody>
          <a:bodyPr/>
          <a:lstStyle/>
          <a:p>
            <a:pPr eaLnBrk="1" hangingPunct="1"/>
            <a:r>
              <a:rPr lang="zh-CN" altLang="en-US" dirty="0"/>
              <a:t>老库续订流程图</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683568" y="404664"/>
            <a:ext cx="7467600" cy="720080"/>
          </a:xfrm>
        </p:spPr>
        <p:txBody>
          <a:bodyPr>
            <a:normAutofit/>
          </a:bodyPr>
          <a:lstStyle/>
          <a:p>
            <a:r>
              <a:rPr lang="zh-CN" altLang="en-US" sz="3200" dirty="0" smtClean="0"/>
              <a:t>使用（试用）评估报告</a:t>
            </a:r>
            <a:endParaRPr lang="zh-CN" altLang="en-US" sz="3200" dirty="0"/>
          </a:p>
        </p:txBody>
      </p:sp>
      <p:sp>
        <p:nvSpPr>
          <p:cNvPr id="4" name="内容占位符 3"/>
          <p:cNvSpPr>
            <a:spLocks noGrp="1"/>
          </p:cNvSpPr>
          <p:nvPr>
            <p:ph sz="quarter" idx="1"/>
          </p:nvPr>
        </p:nvSpPr>
        <p:spPr>
          <a:xfrm>
            <a:off x="827584" y="1196752"/>
            <a:ext cx="7467600" cy="4873752"/>
          </a:xfrm>
        </p:spPr>
        <p:txBody>
          <a:bodyPr>
            <a:normAutofit fontScale="92500"/>
          </a:bodyPr>
          <a:lstStyle/>
          <a:p>
            <a:pPr>
              <a:buFont typeface="Wingdings" pitchFamily="2" charset="2"/>
              <a:buChar char="ü"/>
            </a:pPr>
            <a:r>
              <a:rPr lang="zh-CN" altLang="en-US" dirty="0" smtClean="0"/>
              <a:t>数据库内容介绍：基本内容及其价值定位</a:t>
            </a:r>
            <a:endParaRPr lang="en-US" altLang="zh-CN" dirty="0" smtClean="0"/>
          </a:p>
          <a:p>
            <a:pPr>
              <a:buFont typeface="Wingdings" pitchFamily="2" charset="2"/>
              <a:buChar char="ü"/>
            </a:pPr>
            <a:r>
              <a:rPr lang="zh-CN" altLang="en-US" dirty="0" smtClean="0"/>
              <a:t>数据库内容分析：内容的核心度、与其他资源的区别、与本校科研教学契合度（适用学科专业课程、适用人群等）、与本校现有资源对比</a:t>
            </a:r>
            <a:endParaRPr lang="en-US" altLang="zh-CN" dirty="0" smtClean="0"/>
          </a:p>
          <a:p>
            <a:pPr>
              <a:buFont typeface="Wingdings" pitchFamily="2" charset="2"/>
              <a:buChar char="ü"/>
            </a:pPr>
            <a:r>
              <a:rPr lang="zh-CN" altLang="en-US" dirty="0" smtClean="0"/>
              <a:t>数据库使用（试用）情况分析：检索、浏览、下载等</a:t>
            </a:r>
            <a:endParaRPr lang="en-US" altLang="zh-CN" dirty="0" smtClean="0"/>
          </a:p>
          <a:p>
            <a:pPr>
              <a:buFont typeface="Wingdings" pitchFamily="2" charset="2"/>
              <a:buChar char="ü"/>
            </a:pPr>
            <a:r>
              <a:rPr lang="zh-CN" altLang="en-US" dirty="0" smtClean="0"/>
              <a:t>购买方案：内容与方式</a:t>
            </a:r>
            <a:endParaRPr lang="en-US" altLang="zh-CN" dirty="0" smtClean="0"/>
          </a:p>
          <a:p>
            <a:pPr>
              <a:buFont typeface="Wingdings" pitchFamily="2" charset="2"/>
              <a:buChar char="ü"/>
            </a:pPr>
            <a:r>
              <a:rPr lang="zh-CN" altLang="en-US" dirty="0" smtClean="0"/>
              <a:t>价格分析：同类数据库比对、使用成本、预算等</a:t>
            </a:r>
            <a:endParaRPr lang="en-US" altLang="zh-CN" dirty="0" smtClean="0"/>
          </a:p>
          <a:p>
            <a:pPr>
              <a:buFont typeface="Wingdings" pitchFamily="2" charset="2"/>
              <a:buChar char="ü"/>
            </a:pPr>
            <a:r>
              <a:rPr lang="zh-CN" altLang="en-US" dirty="0" smtClean="0"/>
              <a:t>技术与设备条件：使用技术限制与要求</a:t>
            </a:r>
            <a:endParaRPr lang="en-US" altLang="zh-CN" dirty="0" smtClean="0"/>
          </a:p>
          <a:p>
            <a:pPr>
              <a:buFont typeface="Wingdings" pitchFamily="2" charset="2"/>
              <a:buChar char="ü"/>
            </a:pPr>
            <a:r>
              <a:rPr lang="zh-CN" altLang="en-US" dirty="0" smtClean="0"/>
              <a:t>购买意向：重点科研人员、网上调研、推介反应、学科馆员意见、工作组意见等</a:t>
            </a:r>
            <a:endParaRPr lang="en-US" altLang="zh-CN" dirty="0" smtClean="0"/>
          </a:p>
          <a:p>
            <a:pPr>
              <a:buFont typeface="Wingdings" pitchFamily="2" charset="2"/>
              <a:buChar char="ü"/>
            </a:pPr>
            <a:r>
              <a:rPr lang="zh-CN" altLang="en-US" dirty="0" smtClean="0"/>
              <a:t>使用与存档方案：专线访问、数据保存、镜像等</a:t>
            </a:r>
            <a:endParaRPr lang="en-US" altLang="zh-CN" dirty="0" smtClean="0"/>
          </a:p>
          <a:p>
            <a:pPr>
              <a:buFont typeface="Wingdings" pitchFamily="2" charset="2"/>
              <a:buChar char="ü"/>
            </a:pPr>
            <a:r>
              <a:rPr lang="zh-CN" altLang="en-US" dirty="0" smtClean="0"/>
              <a:t>服务与培训：联络人、问题处理、培训内容与频次等</a:t>
            </a:r>
            <a:endParaRPr lang="zh-CN"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数字图书馆资源建设实践细节中遇到的问题</a:t>
            </a:r>
            <a:endParaRPr lang="zh-CN" altLang="en-US" dirty="0">
              <a:latin typeface="华文新魏" pitchFamily="2" charset="-122"/>
              <a:ea typeface="华文新魏" pitchFamily="2" charset="-122"/>
            </a:endParaRPr>
          </a:p>
        </p:txBody>
      </p:sp>
      <p:sp>
        <p:nvSpPr>
          <p:cNvPr id="3" name="内容占位符 2"/>
          <p:cNvSpPr>
            <a:spLocks noGrp="1"/>
          </p:cNvSpPr>
          <p:nvPr>
            <p:ph sz="quarter" idx="1"/>
          </p:nvPr>
        </p:nvSpPr>
        <p:spPr/>
        <p:txBody>
          <a:bodyPr>
            <a:normAutofit/>
          </a:bodyPr>
          <a:lstStyle/>
          <a:p>
            <a:pPr>
              <a:buFont typeface="Wingdings" pitchFamily="2" charset="2"/>
              <a:buChar char="ü"/>
            </a:pPr>
            <a:r>
              <a:rPr lang="zh-CN" altLang="en-US" dirty="0" smtClean="0"/>
              <a:t>是否试用？试用时间多长为宜？</a:t>
            </a:r>
            <a:endParaRPr lang="en-US" altLang="zh-CN" dirty="0" smtClean="0"/>
          </a:p>
          <a:p>
            <a:pPr>
              <a:buFont typeface="Wingdings" pitchFamily="2" charset="2"/>
              <a:buChar char="ü"/>
            </a:pPr>
            <a:r>
              <a:rPr lang="zh-CN" altLang="en-US" dirty="0" smtClean="0"/>
              <a:t>决定采购的底线标准</a:t>
            </a:r>
            <a:endParaRPr lang="en-US" altLang="zh-CN" dirty="0" smtClean="0"/>
          </a:p>
          <a:p>
            <a:pPr>
              <a:buFont typeface="Wingdings" pitchFamily="2" charset="2"/>
              <a:buChar char="ü"/>
            </a:pPr>
            <a:r>
              <a:rPr lang="zh-CN" altLang="en-US" dirty="0" smtClean="0"/>
              <a:t>数据库价格标准</a:t>
            </a:r>
            <a:endParaRPr lang="en-US" altLang="zh-CN" dirty="0" smtClean="0"/>
          </a:p>
          <a:p>
            <a:pPr>
              <a:buFont typeface="Wingdings" pitchFamily="2" charset="2"/>
              <a:buChar char="ü"/>
            </a:pPr>
            <a:r>
              <a:rPr lang="zh-CN" altLang="en-US" dirty="0" smtClean="0"/>
              <a:t>数据库更新追踪</a:t>
            </a:r>
            <a:endParaRPr lang="en-US" altLang="zh-CN" dirty="0" smtClean="0"/>
          </a:p>
          <a:p>
            <a:pPr>
              <a:buFont typeface="Wingdings" pitchFamily="2" charset="2"/>
              <a:buChar char="ü"/>
            </a:pPr>
            <a:r>
              <a:rPr lang="zh-CN" altLang="en-US" dirty="0" smtClean="0"/>
              <a:t>数据库使用统计</a:t>
            </a:r>
            <a:endParaRPr lang="en-US" altLang="zh-CN" dirty="0" smtClean="0"/>
          </a:p>
          <a:p>
            <a:pPr>
              <a:buFont typeface="Wingdings" pitchFamily="2" charset="2"/>
              <a:buChar char="ü"/>
            </a:pPr>
            <a:r>
              <a:rPr lang="zh-CN" altLang="en-US" dirty="0" smtClean="0"/>
              <a:t>数据库使用成本标准</a:t>
            </a:r>
            <a:endParaRPr lang="en-US" altLang="zh-CN" dirty="0" smtClean="0"/>
          </a:p>
          <a:p>
            <a:pPr>
              <a:buFont typeface="Wingdings" pitchFamily="2" charset="2"/>
              <a:buChar char="ü"/>
            </a:pPr>
            <a:r>
              <a:rPr lang="zh-CN" altLang="en-US" dirty="0" smtClean="0"/>
              <a:t>数据库停止购买问题</a:t>
            </a:r>
            <a:endParaRPr lang="en-US" altLang="zh-CN" dirty="0" smtClean="0"/>
          </a:p>
          <a:p>
            <a:pPr>
              <a:buFont typeface="Wingdings" pitchFamily="2" charset="2"/>
              <a:buChar char="ü"/>
            </a:pPr>
            <a:r>
              <a:rPr lang="zh-CN" altLang="en-US" dirty="0" smtClean="0"/>
              <a:t>数字资源与纸本资源比例</a:t>
            </a:r>
            <a:endParaRPr lang="en-US" altLang="zh-CN" dirty="0" smtClean="0"/>
          </a:p>
          <a:p>
            <a:pPr>
              <a:buFont typeface="Wingdings" pitchFamily="2" charset="2"/>
              <a:buChar char="ü"/>
            </a:pPr>
            <a:r>
              <a:rPr lang="en-US" altLang="zh-CN" dirty="0" smtClean="0"/>
              <a:t>OA</a:t>
            </a:r>
            <a:r>
              <a:rPr lang="zh-CN" altLang="en-US" dirty="0" smtClean="0"/>
              <a:t>资源</a:t>
            </a:r>
            <a:endParaRPr lang="zh-CN" alt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当前数字资源建设中</a:t>
            </a:r>
            <a:r>
              <a:rPr lang="en-US" altLang="zh-CN" dirty="0" smtClean="0"/>
              <a:t/>
            </a:r>
            <a:br>
              <a:rPr lang="en-US" altLang="zh-CN" dirty="0" smtClean="0"/>
            </a:br>
            <a:r>
              <a:rPr lang="zh-CN" altLang="en-US" dirty="0" smtClean="0"/>
              <a:t>最需明确的两个全局性问题</a:t>
            </a:r>
            <a:endParaRPr lang="zh-CN" altLang="en-US" dirty="0"/>
          </a:p>
        </p:txBody>
      </p:sp>
      <p:sp>
        <p:nvSpPr>
          <p:cNvPr id="3" name="内容占位符 2"/>
          <p:cNvSpPr>
            <a:spLocks noGrp="1"/>
          </p:cNvSpPr>
          <p:nvPr>
            <p:ph sz="quarter" idx="1"/>
          </p:nvPr>
        </p:nvSpPr>
        <p:spPr>
          <a:xfrm>
            <a:off x="395536" y="1916832"/>
            <a:ext cx="7755632" cy="2614618"/>
          </a:xfrm>
        </p:spPr>
        <p:txBody>
          <a:bodyPr>
            <a:normAutofit/>
          </a:bodyPr>
          <a:lstStyle/>
          <a:p>
            <a:r>
              <a:rPr lang="zh-CN" altLang="en-US" sz="2800" dirty="0" smtClean="0"/>
              <a:t>从建立数字资源体系角度规划与建设数字资源</a:t>
            </a:r>
            <a:endParaRPr lang="en-US" altLang="zh-CN" sz="2800" dirty="0" smtClean="0"/>
          </a:p>
          <a:p>
            <a:r>
              <a:rPr lang="zh-CN" altLang="en-US" sz="2800" dirty="0" smtClean="0"/>
              <a:t>建立符合图书馆实际的数字资源建设工作流程</a:t>
            </a:r>
            <a:endParaRPr lang="zh-CN" altLang="en-US" sz="28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文献资源建设全局概念</a:t>
            </a:r>
            <a:endParaRPr lang="zh-CN" altLang="en-US" dirty="0"/>
          </a:p>
        </p:txBody>
      </p:sp>
      <p:sp>
        <p:nvSpPr>
          <p:cNvPr id="3" name="内容占位符 2"/>
          <p:cNvSpPr>
            <a:spLocks noGrp="1"/>
          </p:cNvSpPr>
          <p:nvPr>
            <p:ph sz="quarter" idx="1"/>
          </p:nvPr>
        </p:nvSpPr>
        <p:spPr/>
        <p:txBody>
          <a:bodyPr/>
          <a:lstStyle/>
          <a:p>
            <a:r>
              <a:rPr lang="zh-CN" altLang="en-US" dirty="0" smtClean="0"/>
              <a:t>文献资源建设是图书馆工作的第一环节</a:t>
            </a:r>
            <a:endParaRPr lang="en-US" altLang="zh-CN" dirty="0" smtClean="0"/>
          </a:p>
          <a:p>
            <a:r>
              <a:rPr lang="zh-CN" altLang="en-US" dirty="0" smtClean="0"/>
              <a:t>同时又贯穿图书馆工作全流程（或言贯穿整个文献过程）</a:t>
            </a:r>
            <a:endParaRPr lang="en-US" altLang="zh-CN" dirty="0" smtClean="0"/>
          </a:p>
          <a:p>
            <a:r>
              <a:rPr lang="zh-CN" altLang="en-US" dirty="0" smtClean="0"/>
              <a:t>文献资源建设其实是每一个馆员的工作</a:t>
            </a:r>
            <a:endParaRPr lang="en-US" altLang="zh-CN" dirty="0" smtClean="0"/>
          </a:p>
          <a:p>
            <a:r>
              <a:rPr lang="zh-CN" altLang="en-US" dirty="0" smtClean="0"/>
              <a:t>文献资源建设工作是一项开放性的工作，同时又与图书馆内外部环境均息息相关、紧紧相连</a:t>
            </a:r>
            <a:endParaRPr lang="en-US" altLang="zh-CN" dirty="0" smtClean="0"/>
          </a:p>
          <a:p>
            <a:r>
              <a:rPr lang="zh-CN" altLang="en-US" dirty="0" smtClean="0"/>
              <a:t>当前文献资源建设工作，较之以往，要求更加精细，同时又要求具有全馆全行业甚至全国一盘棋思维</a:t>
            </a:r>
            <a:endParaRPr lang="zh-CN" alt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r>
              <a:rPr lang="zh-CN" altLang="en-US" dirty="0" smtClean="0"/>
              <a:t>结语</a:t>
            </a:r>
            <a:endParaRPr lang="zh-CN" altLang="en-US" dirty="0"/>
          </a:p>
        </p:txBody>
      </p:sp>
      <p:sp>
        <p:nvSpPr>
          <p:cNvPr id="6" name="内容占位符 5"/>
          <p:cNvSpPr>
            <a:spLocks noGrp="1"/>
          </p:cNvSpPr>
          <p:nvPr>
            <p:ph sz="quarter" idx="1"/>
          </p:nvPr>
        </p:nvSpPr>
        <p:spPr/>
        <p:txBody>
          <a:bodyPr>
            <a:normAutofit/>
          </a:bodyPr>
          <a:lstStyle/>
          <a:p>
            <a:r>
              <a:rPr lang="zh-CN" altLang="en-US" sz="4000" dirty="0" smtClean="0">
                <a:latin typeface="华文新魏" pitchFamily="2" charset="-122"/>
                <a:ea typeface="华文新魏" pitchFamily="2" charset="-122"/>
              </a:rPr>
              <a:t>我们完全可以建立一套新的文献资源建设体系，把未来文献资源建设主动权也掌握在自己手上。</a:t>
            </a:r>
            <a:endParaRPr lang="zh-CN" altLang="en-US" sz="4000" dirty="0">
              <a:latin typeface="华文新魏" pitchFamily="2" charset="-122"/>
              <a:ea typeface="华文新魏" pitchFamily="2" charset="-122"/>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p:txBody>
          <a:bodyPr/>
          <a:lstStyle/>
          <a:p>
            <a:endParaRPr lang="zh-CN" altLang="en-US" dirty="0"/>
          </a:p>
        </p:txBody>
      </p:sp>
      <p:sp>
        <p:nvSpPr>
          <p:cNvPr id="6" name="内容占位符 5"/>
          <p:cNvSpPr>
            <a:spLocks noGrp="1"/>
          </p:cNvSpPr>
          <p:nvPr>
            <p:ph sz="quarter" idx="1"/>
          </p:nvPr>
        </p:nvSpPr>
        <p:spPr/>
        <p:txBody>
          <a:bodyPr>
            <a:normAutofit/>
          </a:bodyPr>
          <a:lstStyle/>
          <a:p>
            <a:pPr>
              <a:buNone/>
            </a:pPr>
            <a:r>
              <a:rPr lang="zh-CN" altLang="en-US" sz="4800" dirty="0" smtClean="0"/>
              <a:t>交流讨论</a:t>
            </a:r>
            <a:endParaRPr lang="zh-CN" altLang="en-US" sz="4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620688"/>
            <a:ext cx="7467600" cy="2592288"/>
          </a:xfrm>
        </p:spPr>
        <p:txBody>
          <a:bodyPr>
            <a:normAutofit/>
          </a:bodyPr>
          <a:lstStyle/>
          <a:p>
            <a:r>
              <a:rPr lang="zh-CN" altLang="en-US" sz="4000" dirty="0" smtClean="0"/>
              <a:t>当前文献资源建设的基本背景</a:t>
            </a:r>
            <a:endParaRPr lang="zh-CN" altLang="en-US"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70C0"/>
                </a:solidFill>
              </a:rPr>
              <a:t>文献方面：</a:t>
            </a:r>
            <a:r>
              <a:rPr lang="en-US" altLang="zh-CN" b="1" dirty="0" smtClean="0">
                <a:solidFill>
                  <a:srgbClr val="0070C0"/>
                </a:solidFill>
              </a:rPr>
              <a:t/>
            </a:r>
            <a:br>
              <a:rPr lang="en-US" altLang="zh-CN" b="1" dirty="0" smtClean="0">
                <a:solidFill>
                  <a:srgbClr val="0070C0"/>
                </a:solidFill>
              </a:rPr>
            </a:br>
            <a:r>
              <a:rPr lang="zh-CN" altLang="en-US" b="1" dirty="0" smtClean="0">
                <a:solidFill>
                  <a:srgbClr val="0070C0"/>
                </a:solidFill>
              </a:rPr>
              <a:t>数字文献已经成为图书馆主体文献</a:t>
            </a:r>
            <a:endParaRPr lang="zh-CN" altLang="en-US" dirty="0">
              <a:latin typeface="华文新魏" pitchFamily="2" charset="-122"/>
              <a:ea typeface="华文新魏" pitchFamily="2" charset="-122"/>
            </a:endParaRPr>
          </a:p>
        </p:txBody>
      </p:sp>
      <p:sp>
        <p:nvSpPr>
          <p:cNvPr id="3" name="内容占位符 2"/>
          <p:cNvSpPr>
            <a:spLocks noGrp="1"/>
          </p:cNvSpPr>
          <p:nvPr>
            <p:ph sz="quarter" idx="1"/>
          </p:nvPr>
        </p:nvSpPr>
        <p:spPr/>
        <p:txBody>
          <a:bodyPr/>
          <a:lstStyle/>
          <a:p>
            <a:pPr>
              <a:buFont typeface="Wingdings" pitchFamily="2" charset="2"/>
              <a:buChar char="l"/>
            </a:pPr>
            <a:r>
              <a:rPr lang="zh-CN" altLang="en-US" dirty="0" smtClean="0"/>
              <a:t>中文图书，纸本</a:t>
            </a:r>
            <a:r>
              <a:rPr lang="en-US" altLang="zh-CN" dirty="0" smtClean="0"/>
              <a:t>100</a:t>
            </a:r>
            <a:r>
              <a:rPr lang="zh-CN" altLang="en-US" dirty="0" smtClean="0"/>
              <a:t>万种，电子超星称</a:t>
            </a:r>
            <a:r>
              <a:rPr lang="en-US" altLang="zh-CN" dirty="0" smtClean="0"/>
              <a:t>200</a:t>
            </a:r>
            <a:r>
              <a:rPr lang="zh-CN" altLang="en-US" dirty="0" smtClean="0"/>
              <a:t>余万种</a:t>
            </a:r>
            <a:endParaRPr lang="en-US" altLang="zh-CN" dirty="0" smtClean="0"/>
          </a:p>
          <a:p>
            <a:pPr>
              <a:buFont typeface="Wingdings" pitchFamily="2" charset="2"/>
              <a:buChar char="l"/>
            </a:pPr>
            <a:r>
              <a:rPr lang="zh-CN" altLang="en-US" dirty="0" smtClean="0"/>
              <a:t>外文图书，纸本</a:t>
            </a:r>
            <a:r>
              <a:rPr lang="en-US" altLang="zh-CN" dirty="0" smtClean="0"/>
              <a:t>40</a:t>
            </a:r>
            <a:r>
              <a:rPr lang="zh-CN" altLang="en-US" dirty="0" smtClean="0"/>
              <a:t>万种，</a:t>
            </a:r>
            <a:r>
              <a:rPr lang="en-US" altLang="zh-CN" dirty="0" err="1" smtClean="0"/>
              <a:t>Webl</a:t>
            </a:r>
            <a:r>
              <a:rPr lang="zh-CN" altLang="en-US" dirty="0" smtClean="0"/>
              <a:t>称</a:t>
            </a:r>
            <a:r>
              <a:rPr lang="en-US" altLang="zh-CN" dirty="0" smtClean="0"/>
              <a:t>100</a:t>
            </a:r>
            <a:r>
              <a:rPr lang="zh-CN" altLang="en-US" dirty="0" smtClean="0"/>
              <a:t>余万种</a:t>
            </a:r>
            <a:endParaRPr lang="en-US" altLang="zh-CN" dirty="0" smtClean="0"/>
          </a:p>
          <a:p>
            <a:pPr>
              <a:buFont typeface="Wingdings" pitchFamily="2" charset="2"/>
              <a:buChar char="l"/>
            </a:pPr>
            <a:r>
              <a:rPr lang="zh-CN" altLang="en-US" dirty="0" smtClean="0"/>
              <a:t>中文期刊，纸本</a:t>
            </a:r>
            <a:r>
              <a:rPr lang="en-US" altLang="zh-CN" dirty="0" smtClean="0"/>
              <a:t>3200</a:t>
            </a:r>
            <a:r>
              <a:rPr lang="zh-CN" altLang="en-US" dirty="0" smtClean="0"/>
              <a:t>种，</a:t>
            </a:r>
            <a:r>
              <a:rPr lang="en-US" altLang="zh-CN" dirty="0" err="1" smtClean="0"/>
              <a:t>cnki</a:t>
            </a:r>
            <a:r>
              <a:rPr lang="zh-CN" altLang="en-US" dirty="0" smtClean="0"/>
              <a:t>等称学术刊即</a:t>
            </a:r>
            <a:r>
              <a:rPr lang="en-US" altLang="zh-CN" dirty="0" smtClean="0"/>
              <a:t>4000</a:t>
            </a:r>
            <a:r>
              <a:rPr lang="zh-CN" altLang="en-US" dirty="0" smtClean="0"/>
              <a:t>余种</a:t>
            </a:r>
            <a:endParaRPr lang="en-US" altLang="zh-CN" dirty="0" smtClean="0"/>
          </a:p>
          <a:p>
            <a:pPr>
              <a:buFont typeface="Wingdings" pitchFamily="2" charset="2"/>
              <a:buChar char="l"/>
            </a:pPr>
            <a:r>
              <a:rPr lang="zh-CN" altLang="en-US" dirty="0" smtClean="0"/>
              <a:t>外文期刊，纸本</a:t>
            </a:r>
            <a:r>
              <a:rPr lang="en-US" altLang="zh-CN" dirty="0" smtClean="0"/>
              <a:t>1500</a:t>
            </a:r>
            <a:r>
              <a:rPr lang="zh-CN" altLang="en-US" dirty="0" smtClean="0"/>
              <a:t>种，去重后称</a:t>
            </a:r>
            <a:r>
              <a:rPr lang="en-US" altLang="zh-CN" dirty="0" smtClean="0"/>
              <a:t>28000</a:t>
            </a:r>
            <a:r>
              <a:rPr lang="zh-CN" altLang="en-US" dirty="0" smtClean="0"/>
              <a:t>种</a:t>
            </a:r>
            <a:endParaRPr lang="zh-CN"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70C0"/>
                </a:solidFill>
              </a:rPr>
              <a:t>管理方面：</a:t>
            </a:r>
            <a:r>
              <a:rPr lang="en-US" altLang="zh-CN" b="1" dirty="0" smtClean="0">
                <a:solidFill>
                  <a:srgbClr val="0070C0"/>
                </a:solidFill>
              </a:rPr>
              <a:t/>
            </a:r>
            <a:br>
              <a:rPr lang="en-US" altLang="zh-CN" b="1" dirty="0" smtClean="0">
                <a:solidFill>
                  <a:srgbClr val="0070C0"/>
                </a:solidFill>
              </a:rPr>
            </a:br>
            <a:r>
              <a:rPr lang="zh-CN" altLang="zh-CN" b="1" dirty="0" smtClean="0">
                <a:solidFill>
                  <a:srgbClr val="0070C0"/>
                </a:solidFill>
              </a:rPr>
              <a:t>图书馆业务管理全面数字化</a:t>
            </a:r>
            <a:endParaRPr lang="zh-CN" altLang="en-US" dirty="0">
              <a:latin typeface="华文新魏" pitchFamily="2" charset="-122"/>
              <a:ea typeface="华文新魏" pitchFamily="2" charset="-122"/>
            </a:endParaRPr>
          </a:p>
        </p:txBody>
      </p:sp>
      <p:sp>
        <p:nvSpPr>
          <p:cNvPr id="3" name="内容占位符 2"/>
          <p:cNvSpPr>
            <a:spLocks noGrp="1"/>
          </p:cNvSpPr>
          <p:nvPr>
            <p:ph sz="quarter" idx="1"/>
          </p:nvPr>
        </p:nvSpPr>
        <p:spPr/>
        <p:txBody>
          <a:bodyPr>
            <a:normAutofit/>
          </a:bodyPr>
          <a:lstStyle/>
          <a:p>
            <a:pPr>
              <a:buFont typeface="Wingdings" pitchFamily="2" charset="2"/>
              <a:buChar char="l"/>
            </a:pPr>
            <a:r>
              <a:rPr lang="en-US" dirty="0" smtClean="0"/>
              <a:t>2000</a:t>
            </a:r>
            <a:r>
              <a:rPr lang="zh-CN" altLang="en-US" dirty="0"/>
              <a:t>年以前，图书馆仅仅依托计算机集成系统实行其简单的纸本文献采编流通内部业务管理</a:t>
            </a:r>
            <a:r>
              <a:rPr lang="zh-CN" altLang="en-US" dirty="0" smtClean="0"/>
              <a:t>。</a:t>
            </a:r>
            <a:endParaRPr lang="en-US" altLang="zh-CN" dirty="0" smtClean="0"/>
          </a:p>
          <a:p>
            <a:pPr>
              <a:buFont typeface="Wingdings" pitchFamily="2" charset="2"/>
              <a:buChar char="l"/>
            </a:pPr>
            <a:r>
              <a:rPr lang="zh-CN" altLang="en-US" dirty="0" smtClean="0"/>
              <a:t>当前，图书馆</a:t>
            </a:r>
            <a:r>
              <a:rPr lang="zh-CN" altLang="en-US" dirty="0"/>
              <a:t>计算机集成系统已由原始的纸本暗箱管理模式转变为开放的、与读者实时交互的、纸本与数字资源联通的业务管理平台</a:t>
            </a:r>
            <a:r>
              <a:rPr lang="zh-CN" altLang="en-US" dirty="0" smtClean="0"/>
              <a:t>。</a:t>
            </a:r>
            <a:endParaRPr lang="en-US" altLang="zh-CN" dirty="0" smtClean="0"/>
          </a:p>
          <a:p>
            <a:pPr>
              <a:buFont typeface="Wingdings" pitchFamily="2" charset="2"/>
              <a:buChar char="l"/>
            </a:pPr>
            <a:r>
              <a:rPr lang="zh-CN" altLang="en-US" dirty="0" smtClean="0"/>
              <a:t>同时，有</a:t>
            </a:r>
            <a:r>
              <a:rPr lang="zh-CN" altLang="en-US" dirty="0"/>
              <a:t>业务办公平台、数字文献管理平台、数字文献发现平台、多媒体文献平台</a:t>
            </a:r>
            <a:r>
              <a:rPr lang="zh-CN" altLang="en-US" dirty="0" smtClean="0"/>
              <a:t>、随书光盘管理平台、机构</a:t>
            </a:r>
            <a:r>
              <a:rPr lang="zh-CN" altLang="en-US" dirty="0"/>
              <a:t>知识库管理平台、学位论文平台、阿法迪管理平台、移动图书馆平台、学科服务平台</a:t>
            </a:r>
            <a:r>
              <a:rPr lang="zh-CN" altLang="en-US" dirty="0" smtClean="0"/>
              <a:t>、学科竞争力分析平台、自动化</a:t>
            </a:r>
            <a:r>
              <a:rPr lang="zh-CN" altLang="en-US" dirty="0"/>
              <a:t>设备管理平台、座位管理平台等，涉及图书馆业务的</a:t>
            </a:r>
            <a:r>
              <a:rPr lang="zh-CN" altLang="en-US" dirty="0" smtClean="0"/>
              <a:t>方方面面。</a:t>
            </a:r>
            <a:endParaRPr lang="en-US" altLang="zh-CN"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70C0"/>
                </a:solidFill>
              </a:rPr>
              <a:t>使用方面：</a:t>
            </a:r>
            <a:r>
              <a:rPr lang="en-US" altLang="zh-CN" b="1" dirty="0" smtClean="0">
                <a:solidFill>
                  <a:srgbClr val="0070C0"/>
                </a:solidFill>
              </a:rPr>
              <a:t/>
            </a:r>
            <a:br>
              <a:rPr lang="en-US" altLang="zh-CN" b="1" dirty="0" smtClean="0">
                <a:solidFill>
                  <a:srgbClr val="0070C0"/>
                </a:solidFill>
              </a:rPr>
            </a:br>
            <a:r>
              <a:rPr lang="zh-CN" altLang="zh-CN" b="1" dirty="0" smtClean="0">
                <a:solidFill>
                  <a:srgbClr val="0070C0"/>
                </a:solidFill>
              </a:rPr>
              <a:t>数字阅读成为读者阅读的主体形式</a:t>
            </a:r>
            <a:endParaRPr lang="zh-CN" altLang="en-US" dirty="0">
              <a:latin typeface="华文新魏" pitchFamily="2" charset="-122"/>
              <a:ea typeface="华文新魏" pitchFamily="2" charset="-122"/>
            </a:endParaRPr>
          </a:p>
        </p:txBody>
      </p:sp>
      <p:sp>
        <p:nvSpPr>
          <p:cNvPr id="3" name="内容占位符 2"/>
          <p:cNvSpPr>
            <a:spLocks noGrp="1"/>
          </p:cNvSpPr>
          <p:nvPr>
            <p:ph sz="quarter" idx="1"/>
          </p:nvPr>
        </p:nvSpPr>
        <p:spPr/>
        <p:txBody>
          <a:bodyPr>
            <a:normAutofit/>
          </a:bodyPr>
          <a:lstStyle/>
          <a:p>
            <a:pPr>
              <a:buFont typeface="Wingdings" pitchFamily="2" charset="2"/>
              <a:buChar char="l"/>
            </a:pPr>
            <a:r>
              <a:rPr lang="zh-CN" altLang="en-US" dirty="0" smtClean="0"/>
              <a:t>随着</a:t>
            </a:r>
            <a:r>
              <a:rPr lang="zh-CN" altLang="en-US" dirty="0"/>
              <a:t>图书馆数字文献主体化，以及局域网访问论证技术的进步和移动阅读等数字阅读形式的发展，图书馆纸本文献借阅量呈逐年下降趋势，电子文献的点击量与下载量则呈逐年上升趋势</a:t>
            </a:r>
            <a:r>
              <a:rPr lang="zh-CN" altLang="en-US" dirty="0" smtClean="0"/>
              <a:t>。</a:t>
            </a:r>
            <a:endParaRPr lang="en-US" altLang="zh-CN" dirty="0" smtClean="0"/>
          </a:p>
          <a:p>
            <a:pPr>
              <a:buFont typeface="Wingdings" pitchFamily="2" charset="2"/>
              <a:buChar char="l"/>
            </a:pPr>
            <a:r>
              <a:rPr lang="zh-CN" altLang="en-US" dirty="0" smtClean="0"/>
              <a:t>从</a:t>
            </a:r>
            <a:r>
              <a:rPr lang="zh-CN" altLang="en-US" dirty="0"/>
              <a:t>各种统计数据看，数字阅读成为读者阅读主体形式，已呈显性特征</a:t>
            </a:r>
            <a:r>
              <a:rPr lang="zh-CN" altLang="en-US" dirty="0" smtClean="0"/>
              <a:t>。</a:t>
            </a:r>
            <a:endParaRPr lang="zh-CN"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70C0"/>
                </a:solidFill>
              </a:rPr>
              <a:t>服务方面：</a:t>
            </a:r>
            <a:r>
              <a:rPr lang="en-US" altLang="zh-CN" b="1" dirty="0" smtClean="0">
                <a:solidFill>
                  <a:srgbClr val="0070C0"/>
                </a:solidFill>
              </a:rPr>
              <a:t/>
            </a:r>
            <a:br>
              <a:rPr lang="en-US" altLang="zh-CN" b="1" dirty="0" smtClean="0">
                <a:solidFill>
                  <a:srgbClr val="0070C0"/>
                </a:solidFill>
              </a:rPr>
            </a:br>
            <a:r>
              <a:rPr lang="zh-CN" altLang="zh-CN" b="1" dirty="0" smtClean="0">
                <a:solidFill>
                  <a:srgbClr val="0070C0"/>
                </a:solidFill>
              </a:rPr>
              <a:t>数字服务方式已为读者全面接受</a:t>
            </a:r>
            <a:endParaRPr lang="zh-CN" altLang="en-US" dirty="0">
              <a:latin typeface="华文新魏" pitchFamily="2" charset="-122"/>
              <a:ea typeface="华文新魏" pitchFamily="2" charset="-122"/>
            </a:endParaRPr>
          </a:p>
        </p:txBody>
      </p:sp>
      <p:sp>
        <p:nvSpPr>
          <p:cNvPr id="3" name="内容占位符 2"/>
          <p:cNvSpPr>
            <a:spLocks noGrp="1"/>
          </p:cNvSpPr>
          <p:nvPr>
            <p:ph sz="quarter" idx="1"/>
          </p:nvPr>
        </p:nvSpPr>
        <p:spPr/>
        <p:txBody>
          <a:bodyPr>
            <a:normAutofit/>
          </a:bodyPr>
          <a:lstStyle/>
          <a:p>
            <a:pPr>
              <a:buFont typeface="Wingdings" pitchFamily="2" charset="2"/>
              <a:buChar char="l"/>
            </a:pPr>
            <a:r>
              <a:rPr lang="zh-CN" altLang="en-US" dirty="0" smtClean="0"/>
              <a:t>通过</a:t>
            </a:r>
            <a:r>
              <a:rPr lang="zh-CN" altLang="en-US" dirty="0"/>
              <a:t>便利的网络技术，图书馆采取</a:t>
            </a:r>
            <a:r>
              <a:rPr lang="en-US" dirty="0"/>
              <a:t>OPAC</a:t>
            </a:r>
            <a:r>
              <a:rPr lang="zh-CN" altLang="en-US" dirty="0"/>
              <a:t>之“我的图书馆”、移动图书馆、微博、微信、</a:t>
            </a:r>
            <a:r>
              <a:rPr lang="en-US" dirty="0"/>
              <a:t>QQ</a:t>
            </a:r>
            <a:r>
              <a:rPr lang="zh-CN" altLang="en-US" dirty="0"/>
              <a:t>、</a:t>
            </a:r>
            <a:r>
              <a:rPr lang="en-US" dirty="0"/>
              <a:t>MSN</a:t>
            </a:r>
            <a:r>
              <a:rPr lang="zh-CN" altLang="en-US" dirty="0"/>
              <a:t>、</a:t>
            </a:r>
            <a:r>
              <a:rPr lang="en-US" dirty="0"/>
              <a:t>BBS</a:t>
            </a:r>
            <a:r>
              <a:rPr lang="zh-CN" altLang="en-US" dirty="0"/>
              <a:t>、虚拟咨询平台、电子邮件等诸多手段，与读者交流互动</a:t>
            </a:r>
            <a:r>
              <a:rPr lang="zh-CN" altLang="en-US" dirty="0" smtClean="0"/>
              <a:t>，最近，</a:t>
            </a:r>
            <a:r>
              <a:rPr lang="zh-CN" altLang="en-US" dirty="0"/>
              <a:t>新媒体手段发力明显，注册用户数与“粉丝”数几呈直线上升态势。</a:t>
            </a:r>
          </a:p>
          <a:p>
            <a:pPr>
              <a:buFont typeface="Wingdings" pitchFamily="2" charset="2"/>
              <a:buChar char="l"/>
            </a:pPr>
            <a:r>
              <a:rPr lang="zh-CN" altLang="en-US" dirty="0"/>
              <a:t>同时，针对数据库培训及图书馆其他服务宣传的电子与网络课堂，针对学科服务、新生教育、读书活动等等各类专题网站，也深受读者欢迎。</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b="1" dirty="0" smtClean="0">
                <a:solidFill>
                  <a:srgbClr val="0070C0"/>
                </a:solidFill>
              </a:rPr>
              <a:t>物理环境方面：</a:t>
            </a:r>
            <a:r>
              <a:rPr lang="en-US" altLang="zh-CN" b="1" dirty="0" smtClean="0">
                <a:solidFill>
                  <a:srgbClr val="0070C0"/>
                </a:solidFill>
              </a:rPr>
              <a:t/>
            </a:r>
            <a:br>
              <a:rPr lang="en-US" altLang="zh-CN" b="1" dirty="0" smtClean="0">
                <a:solidFill>
                  <a:srgbClr val="0070C0"/>
                </a:solidFill>
              </a:rPr>
            </a:br>
            <a:r>
              <a:rPr lang="zh-CN" altLang="en-US" b="1" dirty="0" smtClean="0">
                <a:solidFill>
                  <a:srgbClr val="0070C0"/>
                </a:solidFill>
              </a:rPr>
              <a:t>读者与图书馆的空间空间期待</a:t>
            </a:r>
            <a:endParaRPr lang="zh-CN" altLang="en-US" dirty="0">
              <a:latin typeface="华文新魏" pitchFamily="2" charset="-122"/>
              <a:ea typeface="华文新魏" pitchFamily="2" charset="-122"/>
            </a:endParaRPr>
          </a:p>
        </p:txBody>
      </p:sp>
      <p:sp>
        <p:nvSpPr>
          <p:cNvPr id="3" name="内容占位符 2"/>
          <p:cNvSpPr>
            <a:spLocks noGrp="1"/>
          </p:cNvSpPr>
          <p:nvPr>
            <p:ph sz="quarter" idx="1"/>
          </p:nvPr>
        </p:nvSpPr>
        <p:spPr/>
        <p:txBody>
          <a:bodyPr/>
          <a:lstStyle/>
          <a:p>
            <a:pPr>
              <a:buFont typeface="Wingdings" pitchFamily="2" charset="2"/>
              <a:buChar char="l"/>
            </a:pPr>
            <a:r>
              <a:rPr lang="zh-CN" altLang="en-US" dirty="0" smtClean="0"/>
              <a:t>书库挤占空间导致空间不敷使用；</a:t>
            </a:r>
            <a:endParaRPr lang="en-US" altLang="zh-CN" dirty="0" smtClean="0"/>
          </a:p>
          <a:p>
            <a:pPr>
              <a:buFont typeface="Wingdings" pitchFamily="2" charset="2"/>
              <a:buChar char="l"/>
            </a:pPr>
            <a:r>
              <a:rPr lang="zh-CN" altLang="en-US" dirty="0" smtClean="0"/>
              <a:t>空间的合理布局，新老馆普遍存在的问题；</a:t>
            </a:r>
            <a:endParaRPr lang="en-US" altLang="zh-CN" dirty="0" smtClean="0"/>
          </a:p>
          <a:p>
            <a:pPr>
              <a:buFont typeface="Wingdings" pitchFamily="2" charset="2"/>
              <a:buChar char="l"/>
            </a:pPr>
            <a:r>
              <a:rPr lang="zh-CN" altLang="en-US" dirty="0" smtClean="0"/>
              <a:t>读者的空间期待；</a:t>
            </a:r>
            <a:endParaRPr lang="zh-CN" alt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凸显">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2592</TotalTime>
  <Words>2257</Words>
  <Application>Microsoft Office PowerPoint</Application>
  <PresentationFormat>全屏显示(4:3)</PresentationFormat>
  <Paragraphs>217</Paragraphs>
  <Slides>39</Slides>
  <Notes>2</Notes>
  <HiddenSlides>0</HiddenSlides>
  <MMClips>0</MMClips>
  <ScaleCrop>false</ScaleCrop>
  <HeadingPairs>
    <vt:vector size="4" baseType="variant">
      <vt:variant>
        <vt:lpstr>主题</vt:lpstr>
      </vt:variant>
      <vt:variant>
        <vt:i4>1</vt:i4>
      </vt:variant>
      <vt:variant>
        <vt:lpstr>幻灯片标题</vt:lpstr>
      </vt:variant>
      <vt:variant>
        <vt:i4>39</vt:i4>
      </vt:variant>
    </vt:vector>
  </HeadingPairs>
  <TitlesOfParts>
    <vt:vector size="40" baseType="lpstr">
      <vt:lpstr>凸显</vt:lpstr>
      <vt:lpstr>当前高校图书馆文献资源建设实践解析</vt:lpstr>
      <vt:lpstr>题记</vt:lpstr>
      <vt:lpstr>内容</vt:lpstr>
      <vt:lpstr>当前文献资源建设的基本背景</vt:lpstr>
      <vt:lpstr>文献方面： 数字文献已经成为图书馆主体文献</vt:lpstr>
      <vt:lpstr>管理方面： 图书馆业务管理全面数字化</vt:lpstr>
      <vt:lpstr>使用方面： 数字阅读成为读者阅读的主体形式</vt:lpstr>
      <vt:lpstr>服务方面： 数字服务方式已为读者全面接受</vt:lpstr>
      <vt:lpstr>物理环境方面： 读者与图书馆的空间空间期待</vt:lpstr>
      <vt:lpstr>经费方面： 文献涨价与预算的非持续性特点</vt:lpstr>
      <vt:lpstr>文献资源体系</vt:lpstr>
      <vt:lpstr>幻灯片 12</vt:lpstr>
      <vt:lpstr>整理思路</vt:lpstr>
      <vt:lpstr>当前文献资源建设基本思路（指导思想）</vt:lpstr>
      <vt:lpstr>纸本资源建设思路（考虑因素）</vt:lpstr>
      <vt:lpstr>数字资源建设成为事实上的首选</vt:lpstr>
      <vt:lpstr>实践解析</vt:lpstr>
      <vt:lpstr>各类文献资源建设实践解析</vt:lpstr>
      <vt:lpstr>中文图书资源建设实践分析</vt:lpstr>
      <vt:lpstr>中文期刊资源建设实践分析</vt:lpstr>
      <vt:lpstr>外文书刊资源建设实践分析</vt:lpstr>
      <vt:lpstr>外文书刊资源建设实践分析</vt:lpstr>
      <vt:lpstr>数字资源建设现状与实践</vt:lpstr>
      <vt:lpstr>数字图书馆资源建设现状分析</vt:lpstr>
      <vt:lpstr>数字图书馆资源建设现状分析</vt:lpstr>
      <vt:lpstr>数字图书馆资源建设现状分析</vt:lpstr>
      <vt:lpstr>数字图书馆资源建设现状分析</vt:lpstr>
      <vt:lpstr>数字图书馆资源建设现状分析</vt:lpstr>
      <vt:lpstr>数字资源建设实践分析（全局思维保障）</vt:lpstr>
      <vt:lpstr>数字资源建设实践分析（制度与机制保障）</vt:lpstr>
      <vt:lpstr>试用流程图</vt:lpstr>
      <vt:lpstr>新库订购流程图</vt:lpstr>
      <vt:lpstr>老库续订流程图</vt:lpstr>
      <vt:lpstr>使用（试用）评估报告</vt:lpstr>
      <vt:lpstr>数字图书馆资源建设实践细节中遇到的问题</vt:lpstr>
      <vt:lpstr>当前数字资源建设中 最需明确的两个全局性问题</vt:lpstr>
      <vt:lpstr>文献资源建设全局概念</vt:lpstr>
      <vt:lpstr>结语</vt:lpstr>
      <vt:lpstr>幻灯片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当前文献资源建设视角与实践</dc:title>
  <dc:creator>lenovo</dc:creator>
  <cp:lastModifiedBy>张洪元</cp:lastModifiedBy>
  <cp:revision>128</cp:revision>
  <dcterms:created xsi:type="dcterms:W3CDTF">2014-12-12T00:41:15Z</dcterms:created>
  <dcterms:modified xsi:type="dcterms:W3CDTF">2015-11-15T08:01:48Z</dcterms:modified>
</cp:coreProperties>
</file>