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971" r:id="rId3"/>
    <p:sldId id="1381" r:id="rId5"/>
    <p:sldId id="1071" r:id="rId6"/>
    <p:sldId id="1280" r:id="rId7"/>
    <p:sldId id="1349" r:id="rId8"/>
    <p:sldId id="1348" r:id="rId9"/>
    <p:sldId id="1350" r:id="rId10"/>
    <p:sldId id="1352" r:id="rId11"/>
    <p:sldId id="1465" r:id="rId12"/>
    <p:sldId id="779" r:id="rId13"/>
    <p:sldId id="805" r:id="rId14"/>
    <p:sldId id="1493" r:id="rId15"/>
    <p:sldId id="1172" r:id="rId16"/>
    <p:sldId id="1416" r:id="rId17"/>
    <p:sldId id="1442" r:id="rId18"/>
    <p:sldId id="843" r:id="rId19"/>
    <p:sldId id="1443" r:id="rId20"/>
    <p:sldId id="825" r:id="rId21"/>
    <p:sldId id="826" r:id="rId22"/>
    <p:sldId id="828" r:id="rId23"/>
    <p:sldId id="830" r:id="rId24"/>
    <p:sldId id="845" r:id="rId25"/>
    <p:sldId id="831" r:id="rId26"/>
    <p:sldId id="832" r:id="rId27"/>
    <p:sldId id="833" r:id="rId28"/>
    <p:sldId id="834" r:id="rId29"/>
    <p:sldId id="835" r:id="rId30"/>
    <p:sldId id="836" r:id="rId31"/>
    <p:sldId id="837" r:id="rId32"/>
    <p:sldId id="838" r:id="rId33"/>
    <p:sldId id="839" r:id="rId34"/>
    <p:sldId id="840" r:id="rId35"/>
    <p:sldId id="1222" r:id="rId36"/>
    <p:sldId id="1336" r:id="rId37"/>
    <p:sldId id="850" r:id="rId38"/>
    <p:sldId id="1444" r:id="rId39"/>
    <p:sldId id="306" r:id="rId40"/>
  </p:sldIdLst>
  <p:sldSz cx="9144000" cy="5143500" type="screen16x9"/>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6507" autoAdjust="0"/>
  </p:normalViewPr>
  <p:slideViewPr>
    <p:cSldViewPr>
      <p:cViewPr>
        <p:scale>
          <a:sx n="100" d="100"/>
          <a:sy n="100" d="100"/>
        </p:scale>
        <p:origin x="-516" y="198"/>
      </p:cViewPr>
      <p:guideLst>
        <p:guide orient="horz" pos="149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tags" Target="tags/tag1.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40AF1-761B-4AF1-8248-B2A292F9D84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8DA60-B1CD-4F3B-8F0D-D2D38BACEC2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defRPr/>
            </a:pPr>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幻灯片图像占位符 1"/>
          <p:cNvSpPr>
            <a:spLocks noGrp="1" noRot="1" noChangeAspect="1" noTextEdit="1"/>
          </p:cNvSpPr>
          <p:nvPr>
            <p:ph type="sldImg"/>
          </p:nvPr>
        </p:nvSpPr>
        <p:spPr bwMode="auto">
          <a:noFill/>
          <a:ln>
            <a:solidFill>
              <a:srgbClr val="000000"/>
            </a:solidFill>
            <a:miter lim="800000"/>
          </a:ln>
        </p:spPr>
      </p:sp>
      <p:sp>
        <p:nvSpPr>
          <p:cNvPr id="77827" name="备注占位符 2"/>
          <p:cNvSpPr>
            <a:spLocks noGrp="1"/>
          </p:cNvSpPr>
          <p:nvPr>
            <p:ph type="body" idx="1"/>
          </p:nvPr>
        </p:nvSpPr>
        <p:spPr bwMode="auto">
          <a:noFill/>
        </p:spPr>
        <p:txBody>
          <a:bodyPr wrap="square" numCol="1" anchor="t" anchorCtr="0" compatLnSpc="1"/>
          <a:lstStyle/>
          <a:p>
            <a:pPr>
              <a:spcBef>
                <a:spcPct val="0"/>
              </a:spcBef>
            </a:pPr>
            <a:endParaRPr lang="zh-CN" altLang="en-US" smtClean="0"/>
          </a:p>
        </p:txBody>
      </p:sp>
      <p:sp>
        <p:nvSpPr>
          <p:cNvPr id="77828" name="灯片编号占位符 3"/>
          <p:cNvSpPr>
            <a:spLocks noGrp="1"/>
          </p:cNvSpPr>
          <p:nvPr>
            <p:ph type="sldNum" sz="quarter" idx="5"/>
          </p:nvPr>
        </p:nvSpPr>
        <p:spPr bwMode="auto">
          <a:noFill/>
          <a:ln>
            <a:miter lim="800000"/>
          </a:ln>
        </p:spPr>
        <p:txBody>
          <a:bodyPr/>
          <a:lstStyle/>
          <a:p>
            <a:fld id="{EE5BE01C-F03E-4528-AB73-2D4FB973BDAA}" type="slidenum">
              <a:rPr lang="zh-CN" altLang="en-US"/>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4A8DA60-B1CD-4F3B-8F0D-D2D38BACEC2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5.png"/><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3.xml"/><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image" Target="../media/image7.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6" Type="http://schemas.openxmlformats.org/officeDocument/2006/relationships/notesSlide" Target="../notesSlides/notesSlide27.xml"/><Relationship Id="rId5" Type="http://schemas.openxmlformats.org/officeDocument/2006/relationships/slideLayout" Target="../slideLayouts/slideLayout2.xml"/><Relationship Id="rId4" Type="http://schemas.openxmlformats.org/officeDocument/2006/relationships/image" Target="../media/image9.png"/><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6" Type="http://schemas.openxmlformats.org/officeDocument/2006/relationships/notesSlide" Target="../notesSlides/notesSlide32.xml"/><Relationship Id="rId5" Type="http://schemas.openxmlformats.org/officeDocument/2006/relationships/slideLayout" Target="../slideLayouts/slideLayout2.xml"/><Relationship Id="rId4" Type="http://schemas.openxmlformats.org/officeDocument/2006/relationships/image" Target="../media/image15.png"/><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7.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60" y="1062990"/>
            <a:ext cx="8446770" cy="783590"/>
          </a:xfrm>
          <a:prstGeom prst="rect">
            <a:avLst/>
          </a:prstGeom>
        </p:spPr>
        <p:txBody>
          <a:bodyPr wrap="square">
            <a:spAutoFit/>
          </a:bodyPr>
          <a:lstStyle/>
          <a:p>
            <a:r>
              <a:rPr lang="en-US" altLang="zh-CN" sz="2500" b="1" dirty="0" smtClean="0">
                <a:latin typeface="微软雅黑" panose="020B0503020204020204" pitchFamily="34" charset="-122"/>
                <a:ea typeface="微软雅黑" panose="020B0503020204020204" pitchFamily="34" charset="-122"/>
              </a:rPr>
              <a:t>基于供给视域下的高校图书馆育人实践：初心、理念、机制</a:t>
            </a:r>
            <a:endParaRPr lang="en-US" altLang="zh-CN" sz="3600" b="1" dirty="0" smtClean="0">
              <a:latin typeface="微软雅黑" panose="020B0503020204020204" pitchFamily="34" charset="-122"/>
              <a:ea typeface="微软雅黑" panose="020B0503020204020204" pitchFamily="34" charset="-122"/>
            </a:endParaRPr>
          </a:p>
          <a:p>
            <a:r>
              <a:rPr lang="en-US" altLang="zh-CN" sz="2000" b="1" dirty="0" smtClean="0">
                <a:latin typeface="方正舒体" panose="02010601030101010101" charset="-122"/>
                <a:ea typeface="方正舒体" panose="02010601030101010101" charset="-122"/>
                <a:cs typeface="方正舒体" panose="02010601030101010101" charset="-122"/>
              </a:rPr>
              <a:t>——以安徽农业大学图书馆为例</a:t>
            </a:r>
            <a:endParaRPr lang="zh-CN" altLang="en-US" sz="2000" b="1" dirty="0" smtClean="0">
              <a:latin typeface="方正舒体" panose="02010601030101010101" charset="-122"/>
              <a:ea typeface="方正舒体" panose="02010601030101010101" charset="-122"/>
              <a:cs typeface="方正舒体" panose="02010601030101010101" charset="-122"/>
            </a:endParaRPr>
          </a:p>
        </p:txBody>
      </p:sp>
      <p:sp>
        <p:nvSpPr>
          <p:cNvPr id="5" name="文本框 32"/>
          <p:cNvSpPr txBox="1">
            <a:spLocks noChangeArrowheads="1"/>
          </p:cNvSpPr>
          <p:nvPr/>
        </p:nvSpPr>
        <p:spPr bwMode="auto">
          <a:xfrm>
            <a:off x="781869" y="3161890"/>
            <a:ext cx="2021681" cy="291465"/>
          </a:xfrm>
          <a:prstGeom prst="rect">
            <a:avLst/>
          </a:prstGeom>
          <a:noFill/>
          <a:ln w="9525">
            <a:noFill/>
            <a:miter lim="800000"/>
          </a:ln>
        </p:spPr>
        <p:txBody>
          <a:bodyPr vert="horz" wrap="square" lIns="91440" tIns="45720" rIns="91440" bIns="45720" numCol="1" anchor="t" anchorCtr="0" compatLnSpc="1">
            <a:spAutoFit/>
          </a:bodyPr>
          <a:lstStyle/>
          <a:p>
            <a:pPr lvl="0" fontAlgn="base">
              <a:spcBef>
                <a:spcPts val="750"/>
              </a:spcBef>
              <a:spcAft>
                <a:spcPct val="0"/>
              </a:spcAft>
            </a:pPr>
            <a:r>
              <a:rPr kumimoji="0" lang="zh-CN" altLang="en-US" sz="1300" b="0" i="0" u="none" strike="noStrike" cap="none" normalizeH="0" baseline="0" dirty="0" smtClean="0">
                <a:ln>
                  <a:noFill/>
                </a:ln>
                <a:solidFill>
                  <a:schemeClr val="tx1"/>
                </a:solidFill>
                <a:effectLst/>
                <a:latin typeface="Arial" panose="020B0604020202020204" pitchFamily="34" charset="0"/>
                <a:ea typeface="微软雅黑" panose="020B0503020204020204" pitchFamily="34" charset="-122"/>
              </a:rPr>
              <a:t>报告人：吴文革</a:t>
            </a:r>
            <a:endParaRPr kumimoji="0" lang="zh-CN" altLang="en-US" sz="1300" b="0" i="0" u="none" strike="noStrike" cap="none" normalizeH="0" baseline="0" dirty="0" smtClean="0">
              <a:ln>
                <a:noFill/>
              </a:ln>
              <a:solidFill>
                <a:schemeClr val="tx1"/>
              </a:solidFill>
              <a:effectLst/>
              <a:latin typeface="Arial" panose="020B0604020202020204" pitchFamily="34" charset="0"/>
              <a:ea typeface="微软雅黑" panose="020B0503020204020204" pitchFamily="34" charset="-122"/>
            </a:endParaRPr>
          </a:p>
        </p:txBody>
      </p:sp>
      <p:pic>
        <p:nvPicPr>
          <p:cNvPr id="6" name="组合 19"/>
          <p:cNvPicPr>
            <a:picLocks noChangeAspect="1" noChangeArrowheads="1"/>
          </p:cNvPicPr>
          <p:nvPr/>
        </p:nvPicPr>
        <p:blipFill>
          <a:blip r:embed="rId1" cstate="print"/>
          <a:srcRect/>
          <a:stretch>
            <a:fillRect/>
          </a:stretch>
        </p:blipFill>
        <p:spPr bwMode="auto">
          <a:xfrm>
            <a:off x="357158" y="3163894"/>
            <a:ext cx="219075" cy="336550"/>
          </a:xfrm>
          <a:prstGeom prst="rect">
            <a:avLst/>
          </a:prstGeom>
          <a:noFill/>
          <a:ln w="9525">
            <a:noFill/>
            <a:miter lim="800000"/>
            <a:headEnd/>
            <a:tailEnd/>
          </a:ln>
        </p:spPr>
      </p:pic>
      <p:sp>
        <p:nvSpPr>
          <p:cNvPr id="7" name="文本框 15"/>
          <p:cNvSpPr txBox="1">
            <a:spLocks noChangeArrowheads="1"/>
          </p:cNvSpPr>
          <p:nvPr/>
        </p:nvSpPr>
        <p:spPr bwMode="auto">
          <a:xfrm>
            <a:off x="781685" y="3536950"/>
            <a:ext cx="2322830" cy="291465"/>
          </a:xfrm>
          <a:prstGeom prst="rect">
            <a:avLst/>
          </a:prstGeom>
          <a:noFill/>
          <a:ln w="9525">
            <a:noFill/>
            <a:miter lim="800000"/>
          </a:ln>
        </p:spPr>
        <p:txBody>
          <a:bodyPr vert="horz" wrap="square" lIns="91440" tIns="45720" rIns="91440" bIns="45720" numCol="1" anchor="t" anchorCtr="0" compatLnSpc="1">
            <a:spAutoFit/>
          </a:bodyPr>
          <a:lstStyle/>
          <a:p>
            <a:pPr marL="0" marR="0" lvl="0" indent="0" algn="l" defTabSz="914400" rtl="0" eaLnBrk="1" fontAlgn="base" latinLnBrk="0" hangingPunct="1">
              <a:lnSpc>
                <a:spcPct val="100000"/>
              </a:lnSpc>
              <a:spcBef>
                <a:spcPts val="750"/>
              </a:spcBef>
              <a:spcAft>
                <a:spcPct val="0"/>
              </a:spcAft>
              <a:buClrTx/>
              <a:buSzTx/>
              <a:buFontTx/>
              <a:buNone/>
            </a:pPr>
            <a:r>
              <a:rPr kumimoji="0" lang="zh-CN" sz="13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时间：</a:t>
            </a:r>
            <a:r>
              <a:rPr kumimoji="0" lang="en-US" altLang="zh-CN" sz="13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2019</a:t>
            </a:r>
            <a:r>
              <a:rPr kumimoji="0" lang="zh-CN" sz="13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年</a:t>
            </a:r>
            <a:r>
              <a:rPr kumimoji="0" lang="en-US" altLang="zh-CN" sz="13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11</a:t>
            </a:r>
            <a:r>
              <a:rPr kumimoji="0" lang="zh-CN" sz="13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月</a:t>
            </a:r>
            <a:r>
              <a:rPr kumimoji="0" lang="en-US" altLang="zh-CN" sz="13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26</a:t>
            </a:r>
            <a:r>
              <a:rPr kumimoji="0" lang="zh-CN" altLang="zh-CN" sz="13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rPr>
              <a:t>日</a:t>
            </a:r>
            <a:endParaRPr kumimoji="0" lang="zh-CN" altLang="zh-CN" sz="13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p:txBody>
      </p:sp>
      <p:sp>
        <p:nvSpPr>
          <p:cNvPr id="8" name="Freeform 36"/>
          <p:cNvSpPr>
            <a:spLocks noEditPoints="1"/>
          </p:cNvSpPr>
          <p:nvPr/>
        </p:nvSpPr>
        <p:spPr bwMode="auto">
          <a:xfrm>
            <a:off x="330572" y="3546803"/>
            <a:ext cx="271463" cy="271462"/>
          </a:xfrm>
          <a:custGeom>
            <a:avLst/>
            <a:gdLst>
              <a:gd name="T0" fmla="*/ 2147483646 w 97"/>
              <a:gd name="T1" fmla="*/ 0 h 97"/>
              <a:gd name="T2" fmla="*/ 2147483646 w 97"/>
              <a:gd name="T3" fmla="*/ 2147483646 h 97"/>
              <a:gd name="T4" fmla="*/ 2147483646 w 97"/>
              <a:gd name="T5" fmla="*/ 2147483646 h 97"/>
              <a:gd name="T6" fmla="*/ 2147483646 w 97"/>
              <a:gd name="T7" fmla="*/ 2147483646 h 97"/>
              <a:gd name="T8" fmla="*/ 2147483646 w 97"/>
              <a:gd name="T9" fmla="*/ 2147483646 h 97"/>
              <a:gd name="T10" fmla="*/ 2147483646 w 97"/>
              <a:gd name="T11" fmla="*/ 2147483646 h 97"/>
              <a:gd name="T12" fmla="*/ 0 w 97"/>
              <a:gd name="T13" fmla="*/ 2147483646 h 97"/>
              <a:gd name="T14" fmla="*/ 2147483646 w 97"/>
              <a:gd name="T15" fmla="*/ 2147483646 h 97"/>
              <a:gd name="T16" fmla="*/ 2147483646 w 97"/>
              <a:gd name="T17" fmla="*/ 0 h 97"/>
              <a:gd name="T18" fmla="*/ 2147483646 w 97"/>
              <a:gd name="T19" fmla="*/ 2147483646 h 97"/>
              <a:gd name="T20" fmla="*/ 2147483646 w 97"/>
              <a:gd name="T21" fmla="*/ 2147483646 h 97"/>
              <a:gd name="T22" fmla="*/ 2147483646 w 97"/>
              <a:gd name="T23" fmla="*/ 2147483646 h 97"/>
              <a:gd name="T24" fmla="*/ 2147483646 w 97"/>
              <a:gd name="T25" fmla="*/ 2147483646 h 97"/>
              <a:gd name="T26" fmla="*/ 2147483646 w 97"/>
              <a:gd name="T27" fmla="*/ 2147483646 h 97"/>
              <a:gd name="T28" fmla="*/ 2147483646 w 97"/>
              <a:gd name="T29" fmla="*/ 2147483646 h 97"/>
              <a:gd name="T30" fmla="*/ 2147483646 w 97"/>
              <a:gd name="T31" fmla="*/ 2147483646 h 97"/>
              <a:gd name="T32" fmla="*/ 2147483646 w 97"/>
              <a:gd name="T33" fmla="*/ 2147483646 h 97"/>
              <a:gd name="T34" fmla="*/ 2147483646 w 97"/>
              <a:gd name="T35" fmla="*/ 2147483646 h 97"/>
              <a:gd name="T36" fmla="*/ 2147483646 w 97"/>
              <a:gd name="T37" fmla="*/ 2147483646 h 97"/>
              <a:gd name="T38" fmla="*/ 2147483646 w 97"/>
              <a:gd name="T39" fmla="*/ 2147483646 h 97"/>
              <a:gd name="T40" fmla="*/ 2147483646 w 97"/>
              <a:gd name="T41" fmla="*/ 2147483646 h 97"/>
              <a:gd name="T42" fmla="*/ 2147483646 w 97"/>
              <a:gd name="T43" fmla="*/ 2147483646 h 97"/>
              <a:gd name="T44" fmla="*/ 2147483646 w 97"/>
              <a:gd name="T45" fmla="*/ 2147483646 h 97"/>
              <a:gd name="T46" fmla="*/ 2147483646 w 97"/>
              <a:gd name="T47" fmla="*/ 2147483646 h 97"/>
              <a:gd name="T48" fmla="*/ 2147483646 w 97"/>
              <a:gd name="T49" fmla="*/ 2147483646 h 97"/>
              <a:gd name="T50" fmla="*/ 2147483646 w 97"/>
              <a:gd name="T51" fmla="*/ 2147483646 h 97"/>
              <a:gd name="T52" fmla="*/ 2147483646 w 97"/>
              <a:gd name="T53" fmla="*/ 2147483646 h 97"/>
              <a:gd name="T54" fmla="*/ 2147483646 w 97"/>
              <a:gd name="T55" fmla="*/ 2147483646 h 97"/>
              <a:gd name="T56" fmla="*/ 2147483646 w 97"/>
              <a:gd name="T57" fmla="*/ 2147483646 h 97"/>
              <a:gd name="T58" fmla="*/ 2147483646 w 97"/>
              <a:gd name="T59" fmla="*/ 2147483646 h 97"/>
              <a:gd name="T60" fmla="*/ 2147483646 w 97"/>
              <a:gd name="T61" fmla="*/ 2147483646 h 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7"/>
              <a:gd name="T94" fmla="*/ 0 h 97"/>
              <a:gd name="T95" fmla="*/ 97 w 97"/>
              <a:gd name="T96" fmla="*/ 97 h 9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7" h="97">
                <a:moveTo>
                  <a:pt x="49" y="0"/>
                </a:moveTo>
                <a:cubicBezTo>
                  <a:pt x="62" y="0"/>
                  <a:pt x="74" y="5"/>
                  <a:pt x="83" y="14"/>
                </a:cubicBezTo>
                <a:cubicBezTo>
                  <a:pt x="92" y="23"/>
                  <a:pt x="97" y="35"/>
                  <a:pt x="97" y="49"/>
                </a:cubicBezTo>
                <a:cubicBezTo>
                  <a:pt x="97" y="62"/>
                  <a:pt x="92" y="74"/>
                  <a:pt x="83" y="83"/>
                </a:cubicBezTo>
                <a:cubicBezTo>
                  <a:pt x="74" y="92"/>
                  <a:pt x="62" y="97"/>
                  <a:pt x="49" y="97"/>
                </a:cubicBezTo>
                <a:cubicBezTo>
                  <a:pt x="35" y="97"/>
                  <a:pt x="23" y="92"/>
                  <a:pt x="14" y="83"/>
                </a:cubicBezTo>
                <a:cubicBezTo>
                  <a:pt x="5" y="74"/>
                  <a:pt x="0" y="62"/>
                  <a:pt x="0" y="49"/>
                </a:cubicBezTo>
                <a:cubicBezTo>
                  <a:pt x="0" y="35"/>
                  <a:pt x="5" y="23"/>
                  <a:pt x="14" y="14"/>
                </a:cubicBezTo>
                <a:cubicBezTo>
                  <a:pt x="23" y="5"/>
                  <a:pt x="35" y="0"/>
                  <a:pt x="49" y="0"/>
                </a:cubicBezTo>
                <a:close/>
                <a:moveTo>
                  <a:pt x="55" y="47"/>
                </a:moveTo>
                <a:cubicBezTo>
                  <a:pt x="54" y="46"/>
                  <a:pt x="54" y="45"/>
                  <a:pt x="54" y="45"/>
                </a:cubicBezTo>
                <a:cubicBezTo>
                  <a:pt x="59" y="38"/>
                  <a:pt x="64" y="31"/>
                  <a:pt x="68" y="24"/>
                </a:cubicBezTo>
                <a:cubicBezTo>
                  <a:pt x="67" y="23"/>
                  <a:pt x="66" y="22"/>
                  <a:pt x="65" y="21"/>
                </a:cubicBezTo>
                <a:cubicBezTo>
                  <a:pt x="59" y="28"/>
                  <a:pt x="54" y="35"/>
                  <a:pt x="50" y="43"/>
                </a:cubicBezTo>
                <a:cubicBezTo>
                  <a:pt x="48" y="42"/>
                  <a:pt x="47" y="43"/>
                  <a:pt x="45" y="43"/>
                </a:cubicBezTo>
                <a:cubicBezTo>
                  <a:pt x="42" y="45"/>
                  <a:pt x="40" y="49"/>
                  <a:pt x="42" y="52"/>
                </a:cubicBezTo>
                <a:cubicBezTo>
                  <a:pt x="43" y="56"/>
                  <a:pt x="47" y="58"/>
                  <a:pt x="51" y="56"/>
                </a:cubicBezTo>
                <a:cubicBezTo>
                  <a:pt x="51" y="56"/>
                  <a:pt x="52" y="56"/>
                  <a:pt x="52" y="55"/>
                </a:cubicBezTo>
                <a:cubicBezTo>
                  <a:pt x="58" y="58"/>
                  <a:pt x="63" y="60"/>
                  <a:pt x="69" y="61"/>
                </a:cubicBezTo>
                <a:cubicBezTo>
                  <a:pt x="70" y="59"/>
                  <a:pt x="71" y="58"/>
                  <a:pt x="71" y="56"/>
                </a:cubicBezTo>
                <a:cubicBezTo>
                  <a:pt x="66" y="54"/>
                  <a:pt x="61" y="51"/>
                  <a:pt x="55" y="50"/>
                </a:cubicBezTo>
                <a:cubicBezTo>
                  <a:pt x="55" y="49"/>
                  <a:pt x="55" y="48"/>
                  <a:pt x="55" y="47"/>
                </a:cubicBezTo>
                <a:close/>
                <a:moveTo>
                  <a:pt x="74" y="24"/>
                </a:moveTo>
                <a:cubicBezTo>
                  <a:pt x="67" y="17"/>
                  <a:pt x="58" y="13"/>
                  <a:pt x="49" y="13"/>
                </a:cubicBezTo>
                <a:cubicBezTo>
                  <a:pt x="39" y="13"/>
                  <a:pt x="30" y="17"/>
                  <a:pt x="23" y="24"/>
                </a:cubicBezTo>
                <a:cubicBezTo>
                  <a:pt x="17" y="30"/>
                  <a:pt x="13" y="39"/>
                  <a:pt x="13" y="49"/>
                </a:cubicBezTo>
                <a:cubicBezTo>
                  <a:pt x="13" y="58"/>
                  <a:pt x="17" y="67"/>
                  <a:pt x="23" y="74"/>
                </a:cubicBezTo>
                <a:cubicBezTo>
                  <a:pt x="30" y="80"/>
                  <a:pt x="39" y="84"/>
                  <a:pt x="49" y="84"/>
                </a:cubicBezTo>
                <a:cubicBezTo>
                  <a:pt x="58" y="84"/>
                  <a:pt x="67" y="80"/>
                  <a:pt x="74" y="74"/>
                </a:cubicBezTo>
                <a:cubicBezTo>
                  <a:pt x="80" y="67"/>
                  <a:pt x="84" y="58"/>
                  <a:pt x="84" y="49"/>
                </a:cubicBezTo>
                <a:cubicBezTo>
                  <a:pt x="84" y="39"/>
                  <a:pt x="80" y="30"/>
                  <a:pt x="74" y="24"/>
                </a:cubicBezTo>
                <a:close/>
              </a:path>
            </a:pathLst>
          </a:custGeom>
          <a:solidFill>
            <a:srgbClr val="262626"/>
          </a:solidFill>
          <a:ln w="9525">
            <a:noFill/>
            <a:round/>
          </a:ln>
        </p:spPr>
        <p:txBody>
          <a:bodyPr vert="horz" wrap="square" lIns="91440" tIns="45720" rIns="91440" bIns="45720" numCol="1" anchor="t" anchorCtr="0" compatLnSpc="1"/>
          <a:lstStyle/>
          <a:p>
            <a:endParaRPr lang="zh-CN" altLang="en-US"/>
          </a:p>
        </p:txBody>
      </p:sp>
      <p:pic>
        <p:nvPicPr>
          <p:cNvPr id="13" name="图片 12"/>
          <p:cNvPicPr>
            <a:picLocks noChangeAspect="1"/>
          </p:cNvPicPr>
          <p:nvPr/>
        </p:nvPicPr>
        <p:blipFill>
          <a:blip r:embed="rId2" cstate="print"/>
          <a:stretch>
            <a:fillRect/>
          </a:stretch>
        </p:blipFill>
        <p:spPr>
          <a:xfrm>
            <a:off x="6076315" y="1851660"/>
            <a:ext cx="2622550" cy="2402205"/>
          </a:xfrm>
          <a:prstGeom prst="rect">
            <a:avLst/>
          </a:prstGeom>
        </p:spPr>
      </p:pic>
      <p:pic>
        <p:nvPicPr>
          <p:cNvPr id="9" name="图片 8" descr="http://images.wenming.cn/web_wenming/book/srss/201604/W020160423289880773532.jpg"/>
          <p:cNvPicPr/>
          <p:nvPr/>
        </p:nvPicPr>
        <p:blipFill>
          <a:blip r:embed="rId3" cstate="print"/>
          <a:srcRect/>
          <a:stretch>
            <a:fillRect/>
          </a:stretch>
        </p:blipFill>
        <p:spPr bwMode="auto">
          <a:xfrm>
            <a:off x="3142615" y="1849120"/>
            <a:ext cx="2933700" cy="2402840"/>
          </a:xfrm>
          <a:prstGeom prst="rect">
            <a:avLst/>
          </a:prstGeom>
          <a:noFill/>
          <a:ln w="9525">
            <a:noFill/>
            <a:miter lim="800000"/>
            <a:headEnd/>
            <a:tailEnd/>
          </a:ln>
        </p:spPr>
      </p:pic>
      <p:sp>
        <p:nvSpPr>
          <p:cNvPr id="11" name="文本框 15"/>
          <p:cNvSpPr txBox="1">
            <a:spLocks noChangeArrowheads="1"/>
          </p:cNvSpPr>
          <p:nvPr/>
        </p:nvSpPr>
        <p:spPr bwMode="auto">
          <a:xfrm>
            <a:off x="781685" y="3877945"/>
            <a:ext cx="1729105" cy="291465"/>
          </a:xfrm>
          <a:prstGeom prst="rect">
            <a:avLst/>
          </a:prstGeom>
          <a:noFill/>
          <a:ln w="9525">
            <a:no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sz="1300" dirty="0">
                <a:latin typeface="微软雅黑" panose="020B0503020204020204" pitchFamily="34" charset="-122"/>
                <a:ea typeface="微软雅黑" panose="020B0503020204020204" pitchFamily="34" charset="-122"/>
              </a:rPr>
              <a:t>地点：湖南农业大学</a:t>
            </a:r>
            <a:endParaRPr lang="zh-CN" sz="1300" dirty="0">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4" cstate="print"/>
          <a:stretch>
            <a:fillRect/>
          </a:stretch>
        </p:blipFill>
        <p:spPr>
          <a:xfrm>
            <a:off x="347980" y="3888740"/>
            <a:ext cx="250190" cy="229870"/>
          </a:xfrm>
          <a:prstGeom prst="rect">
            <a:avLst/>
          </a:prstGeom>
        </p:spPr>
      </p:pic>
    </p:spTree>
  </p:cSld>
  <p:clrMapOvr>
    <a:masterClrMapping/>
  </p:clrMapOvr>
  <p:transition advTm="3250">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67765"/>
            <a:ext cx="9180195" cy="398716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140100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1403648"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305594"/>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104" name="直接箭头连接符 103"/>
          <p:cNvCxnSpPr/>
          <p:nvPr/>
        </p:nvCxnSpPr>
        <p:spPr>
          <a:xfrm flipH="1">
            <a:off x="3991794" y="336383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flipH="1">
            <a:off x="3995936"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525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5" name="矩形 114"/>
          <p:cNvSpPr/>
          <p:nvPr/>
        </p:nvSpPr>
        <p:spPr>
          <a:xfrm>
            <a:off x="490386" y="4270325"/>
            <a:ext cx="1826141" cy="391261"/>
          </a:xfrm>
          <a:prstGeom prst="rect">
            <a:avLst/>
          </a:prstGeom>
        </p:spPr>
        <p:txBody>
          <a:bodyPr wrap="none">
            <a:spAutoFit/>
          </a:bodyPr>
          <a:lstStyle/>
          <a:p>
            <a:pPr lvl="0" algn="ctr">
              <a:lnSpc>
                <a:spcPts val="2600"/>
              </a:lnSpc>
            </a:pPr>
            <a:r>
              <a:rPr lang="zh-CN" altLang="en-US" sz="1600" dirty="0" smtClean="0">
                <a:solidFill>
                  <a:srgbClr val="00B0F0"/>
                </a:solidFill>
                <a:latin typeface="微软雅黑" panose="020B0503020204020204" pitchFamily="34" charset="-122"/>
                <a:ea typeface="微软雅黑" panose="020B0503020204020204" pitchFamily="34" charset="-122"/>
              </a:rPr>
              <a:t>书</a:t>
            </a:r>
            <a:r>
              <a:rPr lang="zh-CN" altLang="en-US" sz="1600" dirty="0" smtClean="0">
                <a:solidFill>
                  <a:schemeClr val="bg1"/>
                </a:solidFill>
                <a:latin typeface="微软雅黑" panose="020B0503020204020204" pitchFamily="34" charset="-122"/>
                <a:ea typeface="微软雅黑" panose="020B0503020204020204" pitchFamily="34" charset="-122"/>
              </a:rPr>
              <a:t>是为了</a:t>
            </a:r>
            <a:r>
              <a:rPr lang="zh-CN" altLang="en-US" sz="1600" dirty="0" smtClean="0">
                <a:solidFill>
                  <a:srgbClr val="00B0F0"/>
                </a:solidFill>
                <a:latin typeface="微软雅黑" panose="020B0503020204020204" pitchFamily="34" charset="-122"/>
                <a:ea typeface="微软雅黑" panose="020B0503020204020204" pitchFamily="34" charset="-122"/>
              </a:rPr>
              <a:t>读者</a:t>
            </a:r>
            <a:r>
              <a:rPr lang="zh-CN" altLang="en-US" sz="1600" dirty="0" smtClean="0">
                <a:solidFill>
                  <a:schemeClr val="bg1"/>
                </a:solidFill>
                <a:latin typeface="微软雅黑" panose="020B0503020204020204" pitchFamily="34" charset="-122"/>
                <a:ea typeface="微软雅黑" panose="020B0503020204020204" pitchFamily="34" charset="-122"/>
              </a:rPr>
              <a:t>用的</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6296643" y="1483221"/>
            <a:ext cx="1173480" cy="491490"/>
          </a:xfrm>
          <a:prstGeom prst="rect">
            <a:avLst/>
          </a:prstGeom>
        </p:spPr>
        <p:txBody>
          <a:bodyPr wrap="none">
            <a:spAutoFit/>
          </a:bodyPr>
          <a:lstStyle/>
          <a:p>
            <a:pPr lvl="0" algn="ctr"/>
            <a:r>
              <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图书馆</a:t>
            </a:r>
            <a:endPar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endParaRPr>
          </a:p>
        </p:txBody>
      </p:sp>
      <p:sp>
        <p:nvSpPr>
          <p:cNvPr id="117" name="矩形 116"/>
          <p:cNvSpPr/>
          <p:nvPr/>
        </p:nvSpPr>
        <p:spPr>
          <a:xfrm>
            <a:off x="3578935" y="1474510"/>
            <a:ext cx="843280" cy="491490"/>
          </a:xfrm>
          <a:prstGeom prst="rect">
            <a:avLst/>
          </a:prstGeom>
        </p:spPr>
        <p:txBody>
          <a:bodyPr wrap="none">
            <a:spAutoFit/>
          </a:bodyPr>
          <a:lstStyle/>
          <a:p>
            <a:pPr lvl="0" algn="ctr"/>
            <a:r>
              <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馆员</a:t>
            </a:r>
            <a:endPar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endParaRPr>
          </a:p>
        </p:txBody>
      </p:sp>
      <p:sp>
        <p:nvSpPr>
          <p:cNvPr id="118" name="矩形 117"/>
          <p:cNvSpPr/>
          <p:nvPr/>
        </p:nvSpPr>
        <p:spPr>
          <a:xfrm>
            <a:off x="1159059" y="1473545"/>
            <a:ext cx="513080" cy="491490"/>
          </a:xfrm>
          <a:prstGeom prst="rect">
            <a:avLst/>
          </a:prstGeom>
        </p:spPr>
        <p:txBody>
          <a:bodyPr wrap="none">
            <a:spAutoFit/>
          </a:bodyPr>
          <a:lstStyle/>
          <a:p>
            <a:pPr lvl="0" algn="ctr"/>
            <a:r>
              <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书</a:t>
            </a:r>
            <a:endPar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endParaRPr>
          </a:p>
        </p:txBody>
      </p:sp>
      <p:sp>
        <p:nvSpPr>
          <p:cNvPr id="78" name="矩形 77"/>
          <p:cNvSpPr/>
          <p:nvPr/>
        </p:nvSpPr>
        <p:spPr>
          <a:xfrm>
            <a:off x="3370075" y="4269936"/>
            <a:ext cx="1261884" cy="823302"/>
          </a:xfrm>
          <a:prstGeom prst="rect">
            <a:avLst/>
          </a:prstGeom>
        </p:spPr>
        <p:txBody>
          <a:bodyPr wrap="none">
            <a:spAutoFit/>
          </a:bodyPr>
          <a:lstStyle/>
          <a:p>
            <a:pPr lvl="0" algn="ctr">
              <a:lnSpc>
                <a:spcPts val="1900"/>
              </a:lnSpc>
            </a:pPr>
            <a:r>
              <a:rPr lang="zh-CN" altLang="en-US" sz="1200" dirty="0" smtClean="0">
                <a:solidFill>
                  <a:schemeClr val="bg1"/>
                </a:solidFill>
                <a:latin typeface="微软雅黑" panose="020B0503020204020204" pitchFamily="34" charset="-122"/>
                <a:ea typeface="微软雅黑" panose="020B0503020204020204" pitchFamily="34" charset="-122"/>
              </a:rPr>
              <a:t>为</a:t>
            </a:r>
            <a:r>
              <a:rPr lang="zh-CN" altLang="en-US" sz="1200" dirty="0" smtClean="0">
                <a:solidFill>
                  <a:srgbClr val="00B0F0"/>
                </a:solidFill>
                <a:latin typeface="微软雅黑" panose="020B0503020204020204" pitchFamily="34" charset="-122"/>
                <a:ea typeface="微软雅黑" panose="020B0503020204020204" pitchFamily="34" charset="-122"/>
              </a:rPr>
              <a:t>读者</a:t>
            </a:r>
            <a:r>
              <a:rPr lang="zh-CN" altLang="en-US" sz="1200" dirty="0" smtClean="0">
                <a:solidFill>
                  <a:schemeClr val="bg1"/>
                </a:solidFill>
                <a:latin typeface="微软雅黑" panose="020B0503020204020204" pitchFamily="34" charset="-122"/>
                <a:ea typeface="微软雅黑" panose="020B0503020204020204" pitchFamily="34" charset="-122"/>
              </a:rPr>
              <a:t>找书；</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lvl="0" algn="ctr">
              <a:lnSpc>
                <a:spcPts val="1900"/>
              </a:lnSpc>
            </a:pPr>
            <a:r>
              <a:rPr lang="zh-CN" altLang="en-US" sz="1200" dirty="0" smtClean="0">
                <a:solidFill>
                  <a:schemeClr val="bg1"/>
                </a:solidFill>
                <a:latin typeface="微软雅黑" panose="020B0503020204020204" pitchFamily="34" charset="-122"/>
                <a:ea typeface="微软雅黑" panose="020B0503020204020204" pitchFamily="34" charset="-122"/>
              </a:rPr>
              <a:t>为</a:t>
            </a:r>
            <a:r>
              <a:rPr lang="zh-CN" altLang="en-US" sz="1200" dirty="0" smtClean="0">
                <a:solidFill>
                  <a:srgbClr val="00B0F0"/>
                </a:solidFill>
                <a:latin typeface="微软雅黑" panose="020B0503020204020204" pitchFamily="34" charset="-122"/>
                <a:ea typeface="微软雅黑" panose="020B0503020204020204" pitchFamily="34" charset="-122"/>
              </a:rPr>
              <a:t>书</a:t>
            </a:r>
            <a:r>
              <a:rPr lang="zh-CN" altLang="en-US" sz="1200" dirty="0" smtClean="0">
                <a:solidFill>
                  <a:schemeClr val="bg1"/>
                </a:solidFill>
                <a:latin typeface="微软雅黑" panose="020B0503020204020204" pitchFamily="34" charset="-122"/>
                <a:ea typeface="微软雅黑" panose="020B0503020204020204" pitchFamily="34" charset="-122"/>
              </a:rPr>
              <a:t>找“读者”</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lvl="0" algn="ctr">
              <a:lnSpc>
                <a:spcPts val="1900"/>
              </a:lnSpc>
            </a:pPr>
            <a:r>
              <a:rPr lang="zh-CN" altLang="en-US" sz="1200" dirty="0" smtClean="0">
                <a:solidFill>
                  <a:schemeClr val="bg1"/>
                </a:solidFill>
                <a:latin typeface="微软雅黑" panose="020B0503020204020204" pitchFamily="34" charset="-122"/>
                <a:ea typeface="微软雅黑" panose="020B0503020204020204" pitchFamily="34" charset="-122"/>
              </a:rPr>
              <a:t>节约</a:t>
            </a:r>
            <a:r>
              <a:rPr lang="zh-CN" altLang="en-US" sz="1200" dirty="0" smtClean="0">
                <a:solidFill>
                  <a:srgbClr val="00B0F0"/>
                </a:solidFill>
                <a:latin typeface="微软雅黑" panose="020B0503020204020204" pitchFamily="34" charset="-122"/>
                <a:ea typeface="微软雅黑" panose="020B0503020204020204" pitchFamily="34" charset="-122"/>
              </a:rPr>
              <a:t>读者</a:t>
            </a:r>
            <a:r>
              <a:rPr lang="zh-CN" altLang="en-US" sz="1200" dirty="0" smtClean="0">
                <a:solidFill>
                  <a:schemeClr val="bg1"/>
                </a:solidFill>
                <a:latin typeface="微软雅黑" panose="020B0503020204020204" pitchFamily="34" charset="-122"/>
                <a:ea typeface="微软雅黑" panose="020B0503020204020204" pitchFamily="34" charset="-122"/>
              </a:rPr>
              <a:t>的时间</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82" name="矩形 81"/>
          <p:cNvSpPr/>
          <p:nvPr/>
        </p:nvSpPr>
        <p:spPr>
          <a:xfrm>
            <a:off x="5566176" y="4280892"/>
            <a:ext cx="2646879" cy="759182"/>
          </a:xfrm>
          <a:prstGeom prst="rect">
            <a:avLst/>
          </a:prstGeom>
        </p:spPr>
        <p:txBody>
          <a:bodyPr wrap="none">
            <a:spAutoFit/>
          </a:bodyPr>
          <a:lstStyle/>
          <a:p>
            <a:pPr lvl="0" algn="ctr">
              <a:lnSpc>
                <a:spcPts val="2600"/>
              </a:lnSpc>
            </a:pPr>
            <a:r>
              <a:rPr lang="zh-CN" altLang="en-US" sz="1600" dirty="0" smtClean="0">
                <a:solidFill>
                  <a:schemeClr val="bg1"/>
                </a:solidFill>
                <a:latin typeface="微软雅黑" panose="020B0503020204020204" pitchFamily="34" charset="-122"/>
                <a:ea typeface="微软雅黑" panose="020B0503020204020204" pitchFamily="34" charset="-122"/>
              </a:rPr>
              <a:t>让</a:t>
            </a:r>
            <a:r>
              <a:rPr lang="zh-CN" altLang="en-US" sz="1600" dirty="0" smtClean="0">
                <a:solidFill>
                  <a:srgbClr val="00B0F0"/>
                </a:solidFill>
                <a:latin typeface="微软雅黑" panose="020B0503020204020204" pitchFamily="34" charset="-122"/>
                <a:ea typeface="微软雅黑" panose="020B0503020204020204" pitchFamily="34" charset="-122"/>
              </a:rPr>
              <a:t>读书</a:t>
            </a:r>
            <a:r>
              <a:rPr lang="zh-CN" altLang="en-US" sz="1600" dirty="0" smtClean="0">
                <a:solidFill>
                  <a:schemeClr val="bg1"/>
                </a:solidFill>
                <a:latin typeface="微软雅黑" panose="020B0503020204020204" pitchFamily="34" charset="-122"/>
                <a:ea typeface="微软雅黑" panose="020B0503020204020204" pitchFamily="34" charset="-122"/>
              </a:rPr>
              <a:t>成为一种习惯；</a:t>
            </a:r>
            <a:endParaRPr lang="en-US" altLang="zh-CN" sz="1600" dirty="0" smtClean="0">
              <a:solidFill>
                <a:schemeClr val="bg1"/>
              </a:solidFill>
              <a:latin typeface="微软雅黑" panose="020B0503020204020204" pitchFamily="34" charset="-122"/>
              <a:ea typeface="微软雅黑" panose="020B0503020204020204" pitchFamily="34" charset="-122"/>
            </a:endParaRPr>
          </a:p>
          <a:p>
            <a:pPr lvl="0" algn="ctr">
              <a:lnSpc>
                <a:spcPts val="2600"/>
              </a:lnSpc>
            </a:pPr>
            <a:r>
              <a:rPr lang="zh-CN" altLang="en-US" sz="1600" dirty="0" smtClean="0">
                <a:solidFill>
                  <a:schemeClr val="bg1"/>
                </a:solidFill>
                <a:latin typeface="微软雅黑" panose="020B0503020204020204" pitchFamily="34" charset="-122"/>
                <a:ea typeface="微软雅黑" panose="020B0503020204020204" pitchFamily="34" charset="-122"/>
              </a:rPr>
              <a:t>成为</a:t>
            </a:r>
            <a:r>
              <a:rPr lang="zh-CN" altLang="en-US" sz="1600" dirty="0" smtClean="0">
                <a:solidFill>
                  <a:srgbClr val="00B0F0"/>
                </a:solidFill>
                <a:latin typeface="微软雅黑" panose="020B0503020204020204" pitchFamily="34" charset="-122"/>
                <a:ea typeface="微软雅黑" panose="020B0503020204020204" pitchFamily="34" charset="-122"/>
              </a:rPr>
              <a:t>读者</a:t>
            </a:r>
            <a:r>
              <a:rPr lang="zh-CN" altLang="en-US" sz="1600" dirty="0" smtClean="0">
                <a:solidFill>
                  <a:schemeClr val="bg1"/>
                </a:solidFill>
                <a:latin typeface="微软雅黑" panose="020B0503020204020204" pitchFamily="34" charset="-122"/>
                <a:ea typeface="微软雅黑" panose="020B0503020204020204" pitchFamily="34" charset="-122"/>
              </a:rPr>
              <a:t>日常生活的一部分</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86" name="矩形 85"/>
          <p:cNvSpPr/>
          <p:nvPr/>
        </p:nvSpPr>
        <p:spPr>
          <a:xfrm>
            <a:off x="1139190" y="732155"/>
            <a:ext cx="1672590"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㈠初心使命</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50620"/>
            <a:ext cx="9180195" cy="40043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248152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2481529"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67494"/>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859782"/>
            <a:ext cx="9144000" cy="510442"/>
            <a:chOff x="0" y="2817364"/>
            <a:chExt cx="9144000" cy="510442"/>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2483768" y="307081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483768"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6" name="矩形 115"/>
          <p:cNvSpPr/>
          <p:nvPr/>
        </p:nvSpPr>
        <p:spPr>
          <a:xfrm>
            <a:off x="5507682" y="1520330"/>
            <a:ext cx="2749471" cy="40011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研究生、教师（用户）</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1498275" y="1498945"/>
            <a:ext cx="1980029" cy="40011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本科生（读者）</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82" name="矩形 81"/>
          <p:cNvSpPr/>
          <p:nvPr/>
        </p:nvSpPr>
        <p:spPr>
          <a:xfrm>
            <a:off x="4943306" y="4244317"/>
            <a:ext cx="3877986" cy="759182"/>
          </a:xfrm>
          <a:prstGeom prst="rect">
            <a:avLst/>
          </a:prstGeom>
        </p:spPr>
        <p:txBody>
          <a:bodyPr wrap="none">
            <a:spAutoFit/>
          </a:bodyPr>
          <a:lstStyle/>
          <a:p>
            <a:pPr lvl="0" algn="ctr">
              <a:lnSpc>
                <a:spcPts val="2600"/>
              </a:lnSpc>
            </a:pPr>
            <a:r>
              <a:rPr lang="zh-CN" altLang="en-US" sz="1600" dirty="0" smtClean="0">
                <a:solidFill>
                  <a:schemeClr val="bg1"/>
                </a:solidFill>
                <a:latin typeface="微软雅黑" panose="020B0503020204020204" pitchFamily="34" charset="-122"/>
                <a:ea typeface="微软雅黑" panose="020B0503020204020204" pitchFamily="34" charset="-122"/>
              </a:rPr>
              <a:t>让</a:t>
            </a:r>
            <a:r>
              <a:rPr lang="zh-CN" altLang="en-US" sz="1600" dirty="0" smtClean="0">
                <a:solidFill>
                  <a:srgbClr val="00B0F0"/>
                </a:solidFill>
                <a:latin typeface="微软雅黑" panose="020B0503020204020204" pitchFamily="34" charset="-122"/>
                <a:ea typeface="微软雅黑" panose="020B0503020204020204" pitchFamily="34" charset="-122"/>
              </a:rPr>
              <a:t>用数据库（数字阅读）</a:t>
            </a:r>
            <a:r>
              <a:rPr lang="zh-CN" altLang="en-US" sz="1600" dirty="0" smtClean="0">
                <a:solidFill>
                  <a:schemeClr val="bg1"/>
                </a:solidFill>
                <a:latin typeface="微软雅黑" panose="020B0503020204020204" pitchFamily="34" charset="-122"/>
                <a:ea typeface="微软雅黑" panose="020B0503020204020204" pitchFamily="34" charset="-122"/>
              </a:rPr>
              <a:t>成为一种习惯；</a:t>
            </a:r>
            <a:endParaRPr lang="en-US" altLang="zh-CN" sz="1600" dirty="0" smtClean="0">
              <a:solidFill>
                <a:schemeClr val="bg1"/>
              </a:solidFill>
              <a:latin typeface="微软雅黑" panose="020B0503020204020204" pitchFamily="34" charset="-122"/>
              <a:ea typeface="微软雅黑" panose="020B0503020204020204" pitchFamily="34" charset="-122"/>
            </a:endParaRPr>
          </a:p>
          <a:p>
            <a:pPr lvl="0" algn="ctr">
              <a:lnSpc>
                <a:spcPts val="2600"/>
              </a:lnSpc>
            </a:pPr>
            <a:r>
              <a:rPr lang="zh-CN" altLang="en-US" sz="1600" dirty="0" smtClean="0">
                <a:solidFill>
                  <a:schemeClr val="bg1"/>
                </a:solidFill>
                <a:latin typeface="微软雅黑" panose="020B0503020204020204" pitchFamily="34" charset="-122"/>
                <a:ea typeface="微软雅黑" panose="020B0503020204020204" pitchFamily="34" charset="-122"/>
              </a:rPr>
              <a:t>成为</a:t>
            </a:r>
            <a:r>
              <a:rPr lang="zh-CN" altLang="en-US" sz="1600" dirty="0" smtClean="0">
                <a:solidFill>
                  <a:srgbClr val="00B0F0"/>
                </a:solidFill>
                <a:latin typeface="微软雅黑" panose="020B0503020204020204" pitchFamily="34" charset="-122"/>
                <a:ea typeface="微软雅黑" panose="020B0503020204020204" pitchFamily="34" charset="-122"/>
              </a:rPr>
              <a:t>用户</a:t>
            </a:r>
            <a:r>
              <a:rPr lang="zh-CN" altLang="en-US" sz="1600" dirty="0" smtClean="0">
                <a:solidFill>
                  <a:schemeClr val="bg1"/>
                </a:solidFill>
                <a:latin typeface="微软雅黑" panose="020B0503020204020204" pitchFamily="34" charset="-122"/>
                <a:ea typeface="微软雅黑" panose="020B0503020204020204" pitchFamily="34" charset="-122"/>
              </a:rPr>
              <a:t>日常生活的一部分</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72" name="矩形 71"/>
          <p:cNvSpPr/>
          <p:nvPr/>
        </p:nvSpPr>
        <p:spPr>
          <a:xfrm>
            <a:off x="888181" y="4275470"/>
            <a:ext cx="3195105" cy="759182"/>
          </a:xfrm>
          <a:prstGeom prst="rect">
            <a:avLst/>
          </a:prstGeom>
        </p:spPr>
        <p:txBody>
          <a:bodyPr wrap="none">
            <a:spAutoFit/>
          </a:bodyPr>
          <a:lstStyle/>
          <a:p>
            <a:pPr lvl="0" algn="ctr">
              <a:lnSpc>
                <a:spcPts val="2600"/>
              </a:lnSpc>
            </a:pPr>
            <a:r>
              <a:rPr lang="zh-CN" altLang="en-US" sz="1600" dirty="0" smtClean="0">
                <a:solidFill>
                  <a:schemeClr val="bg1"/>
                </a:solidFill>
                <a:latin typeface="微软雅黑" panose="020B0503020204020204" pitchFamily="34" charset="-122"/>
                <a:ea typeface="微软雅黑" panose="020B0503020204020204" pitchFamily="34" charset="-122"/>
              </a:rPr>
              <a:t>让</a:t>
            </a:r>
            <a:r>
              <a:rPr lang="zh-CN" altLang="en-US" sz="1600" dirty="0" smtClean="0">
                <a:solidFill>
                  <a:srgbClr val="00B0F0"/>
                </a:solidFill>
                <a:latin typeface="微软雅黑" panose="020B0503020204020204" pitchFamily="34" charset="-122"/>
                <a:ea typeface="微软雅黑" panose="020B0503020204020204" pitchFamily="34" charset="-122"/>
              </a:rPr>
              <a:t>读书</a:t>
            </a:r>
            <a:r>
              <a:rPr lang="en-US" altLang="zh-CN" sz="1600" dirty="0" smtClean="0">
                <a:solidFill>
                  <a:srgbClr val="00B0F0"/>
                </a:solidFill>
                <a:latin typeface="微软雅黑" panose="020B0503020204020204" pitchFamily="34" charset="-122"/>
                <a:ea typeface="微软雅黑" panose="020B0503020204020204" pitchFamily="34" charset="-122"/>
              </a:rPr>
              <a:t>(</a:t>
            </a:r>
            <a:r>
              <a:rPr lang="zh-CN" altLang="en-US" sz="1600" dirty="0" smtClean="0">
                <a:solidFill>
                  <a:srgbClr val="00B0F0"/>
                </a:solidFill>
                <a:latin typeface="微软雅黑" panose="020B0503020204020204" pitchFamily="34" charset="-122"/>
                <a:ea typeface="微软雅黑" panose="020B0503020204020204" pitchFamily="34" charset="-122"/>
              </a:rPr>
              <a:t>纸本阅读</a:t>
            </a:r>
            <a:r>
              <a:rPr lang="en-US" altLang="zh-CN" sz="1600" dirty="0" smtClean="0">
                <a:solidFill>
                  <a:srgbClr val="00B0F0"/>
                </a:solidFill>
                <a:latin typeface="微软雅黑" panose="020B0503020204020204" pitchFamily="34" charset="-122"/>
                <a:ea typeface="微软雅黑" panose="020B0503020204020204" pitchFamily="34" charset="-122"/>
              </a:rPr>
              <a:t>)</a:t>
            </a:r>
            <a:r>
              <a:rPr lang="zh-CN" altLang="en-US" sz="1600" dirty="0" smtClean="0">
                <a:solidFill>
                  <a:schemeClr val="bg1"/>
                </a:solidFill>
                <a:latin typeface="微软雅黑" panose="020B0503020204020204" pitchFamily="34" charset="-122"/>
                <a:ea typeface="微软雅黑" panose="020B0503020204020204" pitchFamily="34" charset="-122"/>
              </a:rPr>
              <a:t>成为一种习惯；</a:t>
            </a:r>
            <a:endParaRPr lang="en-US" altLang="zh-CN" sz="1600" dirty="0" smtClean="0">
              <a:solidFill>
                <a:schemeClr val="bg1"/>
              </a:solidFill>
              <a:latin typeface="微软雅黑" panose="020B0503020204020204" pitchFamily="34" charset="-122"/>
              <a:ea typeface="微软雅黑" panose="020B0503020204020204" pitchFamily="34" charset="-122"/>
            </a:endParaRPr>
          </a:p>
          <a:p>
            <a:pPr lvl="0" algn="ctr">
              <a:lnSpc>
                <a:spcPts val="2600"/>
              </a:lnSpc>
            </a:pPr>
            <a:r>
              <a:rPr lang="zh-CN" altLang="en-US" sz="1600" dirty="0" smtClean="0">
                <a:solidFill>
                  <a:schemeClr val="bg1"/>
                </a:solidFill>
                <a:latin typeface="微软雅黑" panose="020B0503020204020204" pitchFamily="34" charset="-122"/>
                <a:ea typeface="微软雅黑" panose="020B0503020204020204" pitchFamily="34" charset="-122"/>
              </a:rPr>
              <a:t>成为</a:t>
            </a:r>
            <a:r>
              <a:rPr lang="zh-CN" altLang="en-US" sz="1600" dirty="0" smtClean="0">
                <a:solidFill>
                  <a:srgbClr val="00B0F0"/>
                </a:solidFill>
                <a:latin typeface="微软雅黑" panose="020B0503020204020204" pitchFamily="34" charset="-122"/>
                <a:ea typeface="微软雅黑" panose="020B0503020204020204" pitchFamily="34" charset="-122"/>
              </a:rPr>
              <a:t>读者</a:t>
            </a:r>
            <a:r>
              <a:rPr lang="zh-CN" altLang="en-US" sz="1600" dirty="0" smtClean="0">
                <a:solidFill>
                  <a:schemeClr val="bg1"/>
                </a:solidFill>
                <a:latin typeface="微软雅黑" panose="020B0503020204020204" pitchFamily="34" charset="-122"/>
                <a:ea typeface="微软雅黑" panose="020B0503020204020204" pitchFamily="34" charset="-122"/>
              </a:rPr>
              <a:t>日常生活的一部分</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86" name="矩形 85"/>
          <p:cNvSpPr/>
          <p:nvPr/>
        </p:nvSpPr>
        <p:spPr>
          <a:xfrm>
            <a:off x="1139190" y="751205"/>
            <a:ext cx="1672590"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㈠初心使命</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67765"/>
            <a:ext cx="9180195" cy="398716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305594"/>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104" name="直接箭头连接符 103"/>
          <p:cNvCxnSpPr/>
          <p:nvPr/>
        </p:nvCxnSpPr>
        <p:spPr>
          <a:xfrm flipH="1">
            <a:off x="3991794" y="336383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17446"/>
            <a:chOff x="0" y="2817364"/>
            <a:chExt cx="9144000" cy="517446"/>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525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7" name="矩形 116"/>
          <p:cNvSpPr/>
          <p:nvPr/>
        </p:nvSpPr>
        <p:spPr>
          <a:xfrm>
            <a:off x="2918535" y="4272955"/>
            <a:ext cx="2164080" cy="491490"/>
          </a:xfrm>
          <a:prstGeom prst="rect">
            <a:avLst/>
          </a:prstGeom>
        </p:spPr>
        <p:txBody>
          <a:bodyPr wrap="none">
            <a:spAutoFit/>
          </a:bodyPr>
          <a:lstStyle/>
          <a:p>
            <a:pPr lvl="0" algn="ctr"/>
            <a:r>
              <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读者（师生）</a:t>
            </a:r>
            <a:endParaRPr lang="zh-CN" altLang="en-US" sz="2600" dirty="0" smtClean="0">
              <a:solidFill>
                <a:schemeClr val="bg1"/>
              </a:solidFill>
              <a:latin typeface="隶书" panose="02010509060101010101" pitchFamily="49" charset="-122"/>
              <a:ea typeface="隶书" panose="02010509060101010101" pitchFamily="49" charset="-122"/>
              <a:cs typeface="隶书" panose="02010509060101010101" pitchFamily="49" charset="-122"/>
            </a:endParaRPr>
          </a:p>
        </p:txBody>
      </p:sp>
      <p:sp>
        <p:nvSpPr>
          <p:cNvPr id="82" name="矩形 81"/>
          <p:cNvSpPr/>
          <p:nvPr/>
        </p:nvSpPr>
        <p:spPr>
          <a:xfrm>
            <a:off x="1194435" y="1457325"/>
            <a:ext cx="5617210" cy="758190"/>
          </a:xfrm>
          <a:prstGeom prst="rect">
            <a:avLst/>
          </a:prstGeom>
        </p:spPr>
        <p:txBody>
          <a:bodyPr wrap="square">
            <a:spAutoFit/>
          </a:bodyPr>
          <a:lstStyle/>
          <a:p>
            <a:pPr lvl="0" algn="ctr">
              <a:lnSpc>
                <a:spcPts val="2600"/>
              </a:lnSpc>
            </a:pPr>
            <a:r>
              <a:rPr lang="zh-CN" altLang="en-US" sz="1600" dirty="0" smtClean="0">
                <a:solidFill>
                  <a:schemeClr val="bg1"/>
                </a:solidFill>
                <a:latin typeface="微软雅黑" panose="020B0503020204020204" pitchFamily="34" charset="-122"/>
                <a:ea typeface="微软雅黑" panose="020B0503020204020204" pitchFamily="34" charset="-122"/>
              </a:rPr>
              <a:t>让</a:t>
            </a:r>
            <a:r>
              <a:rPr lang="zh-CN" altLang="en-US" sz="1600" dirty="0" smtClean="0">
                <a:solidFill>
                  <a:srgbClr val="00B0F0"/>
                </a:solidFill>
                <a:latin typeface="微软雅黑" panose="020B0503020204020204" pitchFamily="34" charset="-122"/>
                <a:ea typeface="微软雅黑" panose="020B0503020204020204" pitchFamily="34" charset="-122"/>
                <a:sym typeface="+mn-ea"/>
              </a:rPr>
              <a:t>读书</a:t>
            </a:r>
            <a:r>
              <a:rPr lang="zh-CN" altLang="en-US" sz="1600" dirty="0" smtClean="0">
                <a:solidFill>
                  <a:schemeClr val="bg1"/>
                </a:solidFill>
                <a:latin typeface="微软雅黑" panose="020B0503020204020204" pitchFamily="34" charset="-122"/>
                <a:ea typeface="微软雅黑" panose="020B0503020204020204" pitchFamily="34" charset="-122"/>
              </a:rPr>
              <a:t>成为一种习惯，成为一种生活方式，成为日常生活的一部分，成为大学生内化于心的信仰、外化于行的自觉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86" name="矩形 85"/>
          <p:cNvSpPr/>
          <p:nvPr/>
        </p:nvSpPr>
        <p:spPr>
          <a:xfrm>
            <a:off x="1139190" y="732155"/>
            <a:ext cx="1672590"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㈠初心使命</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cxnSp>
        <p:nvCxnSpPr>
          <p:cNvPr id="6" name="直接箭头连接符 5"/>
          <p:cNvCxnSpPr/>
          <p:nvPr/>
        </p:nvCxnSpPr>
        <p:spPr>
          <a:xfrm>
            <a:off x="3995936" y="224981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146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203597"/>
            <a:ext cx="9180000" cy="396142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a:off x="1403648" y="3435846"/>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a:off x="1403648" y="2211710"/>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6290315" y="4011910"/>
            <a:ext cx="1210588" cy="40011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治理理念</a:t>
            </a:r>
            <a:endParaRPr lang="en-US" altLang="zh-CN" sz="2000" dirty="0">
              <a:solidFill>
                <a:schemeClr val="bg1"/>
              </a:solidFill>
              <a:latin typeface="微软雅黑" panose="020B0503020204020204" pitchFamily="34" charset="-122"/>
              <a:ea typeface="微软雅黑" panose="020B0503020204020204" pitchFamily="34" charset="-122"/>
            </a:endParaRPr>
          </a:p>
        </p:txBody>
      </p:sp>
      <p:cxnSp>
        <p:nvCxnSpPr>
          <p:cNvPr id="106" name="直接箭头连接符 105"/>
          <p:cNvCxnSpPr/>
          <p:nvPr/>
        </p:nvCxnSpPr>
        <p:spPr>
          <a:xfrm>
            <a:off x="3995936" y="221171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6240"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6256" y="3424634"/>
            <a:ext cx="1" cy="587276"/>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a:off x="6876256" y="2211710"/>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422579" y="4011910"/>
            <a:ext cx="1210588" cy="40011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服务理念</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787475" y="4011910"/>
            <a:ext cx="1210588" cy="40011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教育理念</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5975792" y="1801148"/>
            <a:ext cx="1826141" cy="338554"/>
          </a:xfrm>
          <a:prstGeom prst="rect">
            <a:avLst/>
          </a:prstGeom>
        </p:spPr>
        <p:txBody>
          <a:bodyPr wrap="none">
            <a:spAutoFit/>
          </a:bodyPr>
          <a:lstStyle/>
          <a:p>
            <a:pPr lvl="0" algn="ctr"/>
            <a:r>
              <a:rPr lang="zh-CN" altLang="en-US" sz="1600" b="1" dirty="0" smtClean="0">
                <a:solidFill>
                  <a:schemeClr val="bg1"/>
                </a:solidFill>
                <a:latin typeface="微软雅黑" panose="020B0503020204020204" pitchFamily="34" charset="-122"/>
                <a:ea typeface="微软雅黑" panose="020B0503020204020204" pitchFamily="34" charset="-122"/>
              </a:rPr>
              <a:t>公平、公开、公正</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2839405" y="1693361"/>
            <a:ext cx="2339102" cy="446341"/>
          </a:xfrm>
          <a:prstGeom prst="rect">
            <a:avLst/>
          </a:prstGeom>
        </p:spPr>
        <p:txBody>
          <a:bodyPr wrap="none">
            <a:spAutoFit/>
          </a:bodyPr>
          <a:lstStyle/>
          <a:p>
            <a:pPr lvl="0" algn="ctr">
              <a:lnSpc>
                <a:spcPts val="3300"/>
              </a:lnSpc>
            </a:pPr>
            <a:r>
              <a:rPr lang="zh-CN" altLang="zh-CN" sz="1200" b="1" dirty="0" smtClean="0">
                <a:solidFill>
                  <a:schemeClr val="bg1"/>
                </a:solidFill>
                <a:latin typeface="微软雅黑" panose="020B0503020204020204" pitchFamily="34" charset="-122"/>
                <a:ea typeface="微软雅黑" panose="020B0503020204020204" pitchFamily="34" charset="-122"/>
              </a:rPr>
              <a:t>用户第一</a:t>
            </a:r>
            <a:r>
              <a:rPr lang="zh-CN" altLang="en-US" sz="1200" b="1" dirty="0" smtClean="0">
                <a:solidFill>
                  <a:schemeClr val="bg1"/>
                </a:solidFill>
                <a:latin typeface="微软雅黑" panose="020B0503020204020204" pitchFamily="34" charset="-122"/>
                <a:ea typeface="微软雅黑" panose="020B0503020204020204" pitchFamily="34" charset="-122"/>
              </a:rPr>
              <a:t>，</a:t>
            </a:r>
            <a:r>
              <a:rPr lang="zh-CN" altLang="zh-CN" sz="1200" b="1" dirty="0" smtClean="0">
                <a:solidFill>
                  <a:schemeClr val="bg1"/>
                </a:solidFill>
                <a:latin typeface="微软雅黑" panose="020B0503020204020204" pitchFamily="34" charset="-122"/>
                <a:ea typeface="微软雅黑" panose="020B0503020204020204" pitchFamily="34" charset="-122"/>
              </a:rPr>
              <a:t>馆员第一</a:t>
            </a:r>
            <a:r>
              <a:rPr lang="zh-CN" altLang="en-US" sz="1200" b="1" dirty="0" smtClean="0">
                <a:solidFill>
                  <a:schemeClr val="bg1"/>
                </a:solidFill>
                <a:latin typeface="微软雅黑" panose="020B0503020204020204" pitchFamily="34" charset="-122"/>
                <a:ea typeface="微软雅黑" panose="020B0503020204020204" pitchFamily="34" charset="-122"/>
              </a:rPr>
              <a:t>，</a:t>
            </a:r>
            <a:r>
              <a:rPr lang="zh-CN" altLang="zh-CN" sz="1200" b="1" dirty="0" smtClean="0">
                <a:solidFill>
                  <a:schemeClr val="bg1"/>
                </a:solidFill>
                <a:latin typeface="微软雅黑" panose="020B0503020204020204" pitchFamily="34" charset="-122"/>
                <a:ea typeface="微软雅黑" panose="020B0503020204020204" pitchFamily="34" charset="-122"/>
              </a:rPr>
              <a:t>服务至上</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388645" y="1527675"/>
            <a:ext cx="2031325" cy="622671"/>
          </a:xfrm>
          <a:prstGeom prst="rect">
            <a:avLst/>
          </a:prstGeom>
        </p:spPr>
        <p:txBody>
          <a:bodyPr wrap="square">
            <a:spAutoFit/>
          </a:bodyPr>
          <a:lstStyle/>
          <a:p>
            <a:pPr lvl="0" algn="ctr">
              <a:lnSpc>
                <a:spcPts val="2200"/>
              </a:lnSpc>
            </a:pPr>
            <a:r>
              <a:rPr lang="zh-CN" altLang="zh-CN" sz="1200" b="1" dirty="0" smtClean="0">
                <a:solidFill>
                  <a:schemeClr val="bg1"/>
                </a:solidFill>
                <a:latin typeface="微软雅黑" panose="020B0503020204020204" pitchFamily="34" charset="-122"/>
                <a:ea typeface="微软雅黑" panose="020B0503020204020204" pitchFamily="34" charset="-122"/>
              </a:rPr>
              <a:t>立德、立功、立言</a:t>
            </a:r>
            <a:endParaRPr lang="en-US" altLang="zh-CN" sz="1200" b="1" dirty="0" smtClean="0">
              <a:solidFill>
                <a:schemeClr val="bg1"/>
              </a:solidFill>
              <a:latin typeface="微软雅黑" panose="020B0503020204020204" pitchFamily="34" charset="-122"/>
              <a:ea typeface="微软雅黑" panose="020B0503020204020204" pitchFamily="34" charset="-122"/>
            </a:endParaRPr>
          </a:p>
          <a:p>
            <a:pPr lvl="0" algn="ctr">
              <a:lnSpc>
                <a:spcPts val="2200"/>
              </a:lnSpc>
            </a:pPr>
            <a:r>
              <a:rPr lang="zh-CN" altLang="zh-CN" sz="1200" b="1" dirty="0" smtClean="0">
                <a:solidFill>
                  <a:schemeClr val="bg1"/>
                </a:solidFill>
                <a:latin typeface="微软雅黑" panose="020B0503020204020204" pitchFamily="34" charset="-122"/>
                <a:ea typeface="微软雅黑" panose="020B0503020204020204" pitchFamily="34" charset="-122"/>
              </a:rPr>
              <a:t>做人、做事、做学问</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4004145"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8" name="矩形 77"/>
          <p:cNvSpPr/>
          <p:nvPr/>
        </p:nvSpPr>
        <p:spPr>
          <a:xfrm>
            <a:off x="1147764" y="785800"/>
            <a:ext cx="1456690"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㈡发展理念</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203597"/>
            <a:ext cx="9180000" cy="396142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1" name="直接箭头连接符 80"/>
          <p:cNvCxnSpPr/>
          <p:nvPr/>
        </p:nvCxnSpPr>
        <p:spPr>
          <a:xfrm>
            <a:off x="1403648" y="2269495"/>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106" name="直接箭头连接符 105"/>
          <p:cNvCxnSpPr/>
          <p:nvPr/>
        </p:nvCxnSpPr>
        <p:spPr>
          <a:xfrm>
            <a:off x="3995936" y="223965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6240"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1" name="直接箭头连接符 110"/>
          <p:cNvCxnSpPr/>
          <p:nvPr/>
        </p:nvCxnSpPr>
        <p:spPr>
          <a:xfrm>
            <a:off x="6876256" y="2232665"/>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407478" y="4025880"/>
            <a:ext cx="1198880" cy="39878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理论依据</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237175" y="1294581"/>
            <a:ext cx="2339102" cy="937260"/>
          </a:xfrm>
          <a:prstGeom prst="rect">
            <a:avLst/>
          </a:prstGeom>
        </p:spPr>
        <p:txBody>
          <a:bodyPr wrap="square">
            <a:spAutoFit/>
          </a:bodyPr>
          <a:lstStyle/>
          <a:p>
            <a:pPr lvl="0" algn="ctr" fontAlgn="auto">
              <a:lnSpc>
                <a:spcPts val="2200"/>
              </a:lnSpc>
            </a:pPr>
            <a:r>
              <a:rPr lang="en-US" altLang="zh-CN" sz="1200" b="1" dirty="0">
                <a:solidFill>
                  <a:schemeClr val="bg1"/>
                </a:solidFill>
                <a:latin typeface="微软雅黑" panose="020B0503020204020204" pitchFamily="34" charset="-122"/>
                <a:ea typeface="微软雅黑" panose="020B0503020204020204" pitchFamily="34" charset="-122"/>
              </a:rPr>
              <a:t>高校思想政治工作关系高校培养什么样的人、如何培养人以及为谁培养人这个根本问题</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5762625" y="1520825"/>
            <a:ext cx="2240280" cy="655320"/>
          </a:xfrm>
          <a:prstGeom prst="rect">
            <a:avLst/>
          </a:prstGeom>
        </p:spPr>
        <p:txBody>
          <a:bodyPr wrap="square">
            <a:spAutoFit/>
          </a:bodyPr>
          <a:lstStyle/>
          <a:p>
            <a:pPr lvl="0" algn="ctr" fontAlgn="auto">
              <a:lnSpc>
                <a:spcPts val="2200"/>
              </a:lnSpc>
              <a:buClrTx/>
              <a:buSzTx/>
              <a:buFontTx/>
            </a:pPr>
            <a:r>
              <a:rPr lang="zh-CN" altLang="zh-CN" sz="1200" b="1" dirty="0" smtClean="0">
                <a:solidFill>
                  <a:schemeClr val="bg1"/>
                </a:solidFill>
                <a:latin typeface="微软雅黑" panose="020B0503020204020204" pitchFamily="34" charset="-122"/>
                <a:ea typeface="微软雅黑" panose="020B0503020204020204" pitchFamily="34" charset="-122"/>
                <a:sym typeface="+mn-ea"/>
              </a:rPr>
              <a:t>教育理念、馆训：</a:t>
            </a:r>
            <a:r>
              <a:rPr lang="zh-CN" altLang="zh-CN" sz="1200" b="1" dirty="0" smtClean="0">
                <a:solidFill>
                  <a:schemeClr val="bg1"/>
                </a:solidFill>
                <a:latin typeface="微软雅黑" panose="020B0503020204020204" pitchFamily="34" charset="-122"/>
                <a:ea typeface="微软雅黑" panose="020B0503020204020204" pitchFamily="34" charset="-122"/>
              </a:rPr>
              <a:t>立德、立功、立言；做人、做事、做学问</a:t>
            </a:r>
            <a:endParaRPr lang="zh-CN" altLang="zh-CN" sz="1200" b="1" dirty="0" smtClean="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4004145"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51" name="矩形 50"/>
          <p:cNvSpPr/>
          <p:nvPr/>
        </p:nvSpPr>
        <p:spPr>
          <a:xfrm>
            <a:off x="1148080" y="758190"/>
            <a:ext cx="3279904" cy="398780"/>
          </a:xfrm>
          <a:prstGeom prst="rect">
            <a:avLst/>
          </a:prstGeom>
        </p:spPr>
        <p:txBody>
          <a:bodyPr wrap="square">
            <a:spAutoFit/>
          </a:bodyPr>
          <a:lstStyle/>
          <a:p>
            <a:pPr fontAlgn="base">
              <a:spcBef>
                <a:spcPts val="750"/>
              </a:spcBef>
            </a:pPr>
            <a:r>
              <a:rPr lang="zh-CN" altLang="en-US" sz="2000" b="1" dirty="0" smtClean="0">
                <a:latin typeface="微软雅黑" panose="020B0503020204020204" pitchFamily="34" charset="-122"/>
                <a:ea typeface="微软雅黑" panose="020B0503020204020204" pitchFamily="34" charset="-122"/>
              </a:rPr>
              <a:t>㈢实</a:t>
            </a:r>
            <a:r>
              <a:rPr lang="zh-CN" altLang="en-US" sz="2000" b="1" dirty="0" smtClean="0">
                <a:latin typeface="微软雅黑" panose="020B0503020204020204" pitchFamily="34" charset="-122"/>
                <a:ea typeface="微软雅黑" panose="020B0503020204020204" pitchFamily="34" charset="-122"/>
              </a:rPr>
              <a:t>现机</a:t>
            </a:r>
            <a:r>
              <a:rPr lang="zh-CN" altLang="en-US" sz="2000" b="1" dirty="0" smtClean="0">
                <a:latin typeface="微软雅黑" panose="020B0503020204020204" pitchFamily="34" charset="-122"/>
                <a:ea typeface="微软雅黑" panose="020B0503020204020204" pitchFamily="34" charset="-122"/>
              </a:rPr>
              <a:t>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sym typeface="+mn-ea"/>
              </a:rPr>
              <a:t>教育职</a:t>
            </a:r>
            <a:r>
              <a:rPr lang="zh-CN" altLang="en-US" sz="2000" b="1" dirty="0" smtClean="0">
                <a:latin typeface="微软雅黑" panose="020B0503020204020204" pitchFamily="34" charset="-122"/>
                <a:ea typeface="微软雅黑" panose="020B0503020204020204" pitchFamily="34" charset="-122"/>
                <a:sym typeface="+mn-ea"/>
              </a:rPr>
              <a:t>能</a:t>
            </a:r>
            <a:endParaRPr lang="zh-CN" altLang="en-US" sz="2000" b="1" dirty="0" smtClean="0">
              <a:latin typeface="微软雅黑" panose="020B0503020204020204" pitchFamily="34" charset="-122"/>
              <a:ea typeface="微软雅黑" panose="020B0503020204020204" pitchFamily="34" charset="-122"/>
            </a:endParaRPr>
          </a:p>
        </p:txBody>
      </p:sp>
      <p:sp>
        <p:nvSpPr>
          <p:cNvPr id="6" name="矩形 5"/>
          <p:cNvSpPr/>
          <p:nvPr/>
        </p:nvSpPr>
        <p:spPr>
          <a:xfrm>
            <a:off x="2748280" y="1350010"/>
            <a:ext cx="2510790" cy="860425"/>
          </a:xfrm>
          <a:prstGeom prst="rect">
            <a:avLst/>
          </a:prstGeom>
        </p:spPr>
        <p:txBody>
          <a:bodyPr wrap="square">
            <a:spAutoFit/>
          </a:bodyPr>
          <a:lstStyle/>
          <a:p>
            <a:pPr lvl="0" algn="ctr" fontAlgn="auto">
              <a:lnSpc>
                <a:spcPts val="2000"/>
              </a:lnSpc>
            </a:pPr>
            <a:r>
              <a:rPr lang="en-US" altLang="zh-CN" sz="1200" b="1" dirty="0">
                <a:solidFill>
                  <a:schemeClr val="bg1"/>
                </a:solidFill>
                <a:latin typeface="微软雅黑" panose="020B0503020204020204" pitchFamily="34" charset="-122"/>
                <a:ea typeface="微软雅黑" panose="020B0503020204020204" pitchFamily="34" charset="-122"/>
              </a:rPr>
              <a:t>要坚持把立德树人作为中心环节，把思想政治工作贯穿教育教学全过程，实现全程育人、全方位育人</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203597"/>
            <a:ext cx="9180000" cy="396142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1" name="直接箭头连接符 80"/>
          <p:cNvCxnSpPr/>
          <p:nvPr/>
        </p:nvCxnSpPr>
        <p:spPr>
          <a:xfrm>
            <a:off x="1403648" y="2240920"/>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6240"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1" name="直接箭头连接符 110"/>
          <p:cNvCxnSpPr/>
          <p:nvPr/>
        </p:nvCxnSpPr>
        <p:spPr>
          <a:xfrm>
            <a:off x="6876256" y="2232665"/>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407478" y="4025880"/>
            <a:ext cx="1198880" cy="39878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实现机制</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107950" y="1299210"/>
            <a:ext cx="2581910" cy="937260"/>
          </a:xfrm>
          <a:prstGeom prst="rect">
            <a:avLst/>
          </a:prstGeom>
        </p:spPr>
        <p:txBody>
          <a:bodyPr wrap="square">
            <a:spAutoFit/>
          </a:bodyPr>
          <a:lstStyle/>
          <a:p>
            <a:pPr lvl="0" algn="l" fontAlgn="auto">
              <a:lnSpc>
                <a:spcPts val="2200"/>
              </a:lnSpc>
              <a:buClrTx/>
              <a:buSzTx/>
              <a:buFontTx/>
            </a:pPr>
            <a:r>
              <a:rPr lang="en-US" altLang="zh-CN" sz="1200" b="1" dirty="0">
                <a:solidFill>
                  <a:schemeClr val="bg1"/>
                </a:solidFill>
                <a:latin typeface="微软雅黑" panose="020B0503020204020204" pitchFamily="34" charset="-122"/>
                <a:ea typeface="微软雅黑" panose="020B0503020204020204" pitchFamily="34" charset="-122"/>
              </a:rPr>
              <a:t>高校图书馆思想政治教育体系：思政课程与课程思政的结合——</a:t>
            </a:r>
            <a:r>
              <a:rPr lang="en-US" altLang="zh-CN" sz="1200" b="1" dirty="0">
                <a:solidFill>
                  <a:schemeClr val="bg1"/>
                </a:solidFill>
                <a:latin typeface="微软雅黑" panose="020B0503020204020204" pitchFamily="34" charset="-122"/>
                <a:ea typeface="微软雅黑" panose="020B0503020204020204" pitchFamily="34" charset="-122"/>
                <a:sym typeface="+mn-ea"/>
              </a:rPr>
              <a:t>在信息素质课程中如何设置思政内容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5762625" y="1273810"/>
            <a:ext cx="2240280" cy="937260"/>
          </a:xfrm>
          <a:prstGeom prst="rect">
            <a:avLst/>
          </a:prstGeom>
        </p:spPr>
        <p:txBody>
          <a:bodyPr wrap="square">
            <a:spAutoFit/>
          </a:bodyPr>
          <a:lstStyle/>
          <a:p>
            <a:pPr lvl="0" algn="ctr" fontAlgn="auto">
              <a:lnSpc>
                <a:spcPts val="2200"/>
              </a:lnSpc>
              <a:buClrTx/>
              <a:buSzTx/>
              <a:buFontTx/>
            </a:pPr>
            <a:r>
              <a:rPr lang="zh-CN" altLang="zh-CN" sz="1200" b="1" dirty="0" smtClean="0">
                <a:solidFill>
                  <a:schemeClr val="bg1"/>
                </a:solidFill>
                <a:latin typeface="微软雅黑" panose="020B0503020204020204" pitchFamily="34" charset="-122"/>
                <a:ea typeface="微软雅黑" panose="020B0503020204020204" pitchFamily="34" charset="-122"/>
                <a:sym typeface="+mn-ea"/>
              </a:rPr>
              <a:t>在</a:t>
            </a:r>
            <a:r>
              <a:rPr lang="en-US" altLang="zh-CN" sz="1200" b="1" dirty="0" smtClean="0">
                <a:solidFill>
                  <a:schemeClr val="bg1"/>
                </a:solidFill>
                <a:latin typeface="微软雅黑" panose="020B0503020204020204" pitchFamily="34" charset="-122"/>
                <a:ea typeface="微软雅黑" panose="020B0503020204020204" pitchFamily="34" charset="-122"/>
                <a:sym typeface="+mn-ea"/>
              </a:rPr>
              <a:t>“</a:t>
            </a:r>
            <a:r>
              <a:rPr lang="zh-CN" altLang="en-US" sz="1200" b="1" dirty="0" smtClean="0">
                <a:solidFill>
                  <a:schemeClr val="bg1"/>
                </a:solidFill>
                <a:latin typeface="微软雅黑" panose="020B0503020204020204" pitchFamily="34" charset="-122"/>
                <a:ea typeface="微软雅黑" panose="020B0503020204020204" pitchFamily="34" charset="-122"/>
                <a:sym typeface="+mn-ea"/>
              </a:rPr>
              <a:t>信息服务职能</a:t>
            </a:r>
            <a:r>
              <a:rPr lang="en-US" altLang="zh-CN" sz="1200" b="1" dirty="0" smtClean="0">
                <a:solidFill>
                  <a:schemeClr val="bg1"/>
                </a:solidFill>
                <a:latin typeface="微软雅黑" panose="020B0503020204020204" pitchFamily="34" charset="-122"/>
                <a:ea typeface="微软雅黑" panose="020B0503020204020204" pitchFamily="34" charset="-122"/>
                <a:sym typeface="+mn-ea"/>
              </a:rPr>
              <a:t>”</a:t>
            </a:r>
            <a:r>
              <a:rPr lang="zh-CN" altLang="en-US" sz="1200" b="1" dirty="0" smtClean="0">
                <a:solidFill>
                  <a:schemeClr val="bg1"/>
                </a:solidFill>
                <a:latin typeface="微软雅黑" panose="020B0503020204020204" pitchFamily="34" charset="-122"/>
                <a:ea typeface="微软雅黑" panose="020B0503020204020204" pitchFamily="34" charset="-122"/>
                <a:sym typeface="+mn-ea"/>
              </a:rPr>
              <a:t>中的每一个环节、方面、过程均</a:t>
            </a:r>
            <a:r>
              <a:rPr lang="en-US" altLang="zh-CN" sz="1200" b="1" dirty="0">
                <a:solidFill>
                  <a:schemeClr val="bg1"/>
                </a:solidFill>
                <a:latin typeface="微软雅黑" panose="020B0503020204020204" pitchFamily="34" charset="-122"/>
                <a:ea typeface="微软雅黑" panose="020B0503020204020204" pitchFamily="34" charset="-122"/>
                <a:sym typeface="+mn-ea"/>
              </a:rPr>
              <a:t>贯穿思想政治工作</a:t>
            </a:r>
            <a:endParaRPr lang="zh-CN" altLang="zh-CN" sz="1200" b="1" dirty="0" smtClean="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4004145"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64" name="矩形 63"/>
          <p:cNvSpPr/>
          <p:nvPr/>
        </p:nvSpPr>
        <p:spPr>
          <a:xfrm>
            <a:off x="1148080" y="758190"/>
            <a:ext cx="3279904" cy="398780"/>
          </a:xfrm>
          <a:prstGeom prst="rect">
            <a:avLst/>
          </a:prstGeom>
        </p:spPr>
        <p:txBody>
          <a:bodyPr wrap="square">
            <a:spAutoFit/>
          </a:bodyPr>
          <a:lstStyle/>
          <a:p>
            <a:pPr fontAlgn="base">
              <a:spcBef>
                <a:spcPts val="750"/>
              </a:spcBef>
            </a:pPr>
            <a:r>
              <a:rPr lang="zh-CN" altLang="en-US" sz="2000" b="1" dirty="0" smtClean="0">
                <a:latin typeface="微软雅黑" panose="020B0503020204020204" pitchFamily="34" charset="-122"/>
                <a:ea typeface="微软雅黑" panose="020B0503020204020204" pitchFamily="34" charset="-122"/>
              </a:rPr>
              <a:t>㈢实</a:t>
            </a:r>
            <a:r>
              <a:rPr lang="zh-CN" altLang="en-US" sz="2000" b="1" dirty="0" smtClean="0">
                <a:latin typeface="微软雅黑" panose="020B0503020204020204" pitchFamily="34" charset="-122"/>
                <a:ea typeface="微软雅黑" panose="020B0503020204020204" pitchFamily="34" charset="-122"/>
              </a:rPr>
              <a:t>现机</a:t>
            </a:r>
            <a:r>
              <a:rPr lang="zh-CN" altLang="en-US" sz="2000" b="1" dirty="0" smtClean="0">
                <a:latin typeface="微软雅黑" panose="020B0503020204020204" pitchFamily="34" charset="-122"/>
                <a:ea typeface="微软雅黑" panose="020B0503020204020204" pitchFamily="34" charset="-122"/>
              </a:rPr>
              <a:t>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sym typeface="+mn-ea"/>
              </a:rPr>
              <a:t>教育职</a:t>
            </a:r>
            <a:r>
              <a:rPr lang="zh-CN" altLang="en-US" sz="2000" b="1" dirty="0" smtClean="0">
                <a:latin typeface="微软雅黑" panose="020B0503020204020204" pitchFamily="34" charset="-122"/>
                <a:ea typeface="微软雅黑" panose="020B0503020204020204" pitchFamily="34" charset="-122"/>
                <a:sym typeface="+mn-ea"/>
              </a:rPr>
              <a:t>能</a:t>
            </a:r>
            <a:endParaRPr lang="zh-CN" altLang="en-US" sz="2000" b="1" dirty="0" smtClean="0">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2"/>
          <p:cNvSpPr txBox="1">
            <a:spLocks noChangeArrowheads="1"/>
          </p:cNvSpPr>
          <p:nvPr/>
        </p:nvSpPr>
        <p:spPr bwMode="auto">
          <a:xfrm>
            <a:off x="1187624" y="3219822"/>
            <a:ext cx="1871488" cy="400050"/>
          </a:xfrm>
          <a:prstGeom prst="rect">
            <a:avLst/>
          </a:prstGeom>
          <a:solidFill>
            <a:schemeClr val="tx2"/>
          </a:solidFill>
          <a:ln w="9525">
            <a:solidFill>
              <a:schemeClr val="bg1"/>
            </a:solidFill>
            <a:miter lim="800000"/>
          </a:ln>
        </p:spPr>
        <p:txBody>
          <a:bodyPr wrap="square">
            <a:spAutoFit/>
          </a:bodyPr>
          <a:lstStyle/>
          <a:p>
            <a:pPr algn="ctr" eaLnBrk="1" hangingPunct="1">
              <a:spcBef>
                <a:spcPts val="750"/>
              </a:spcBef>
              <a:defRPr/>
            </a:pPr>
            <a:r>
              <a:rPr lang="zh-CN" altLang="en-US" sz="2000" b="1" dirty="0">
                <a:solidFill>
                  <a:schemeClr val="bg1">
                    <a:lumMod val="95000"/>
                  </a:schemeClr>
                </a:solidFill>
                <a:latin typeface="微软雅黑" panose="020B0503020204020204" pitchFamily="34" charset="-122"/>
                <a:ea typeface="微软雅黑" panose="020B0503020204020204" pitchFamily="34" charset="-122"/>
              </a:rPr>
              <a:t>理论依据</a:t>
            </a:r>
            <a:endParaRPr lang="zh-CN" sz="2000" b="1" dirty="0">
              <a:solidFill>
                <a:schemeClr val="bg1">
                  <a:lumMod val="95000"/>
                </a:schemeClr>
              </a:solidFill>
              <a:latin typeface="微软雅黑" panose="020B0503020204020204" pitchFamily="34" charset="-122"/>
              <a:ea typeface="微软雅黑" panose="020B0503020204020204" pitchFamily="34" charset="-122"/>
            </a:endParaRPr>
          </a:p>
        </p:txBody>
      </p:sp>
      <p:grpSp>
        <p:nvGrpSpPr>
          <p:cNvPr id="2" name="组合 8"/>
          <p:cNvGrpSpPr/>
          <p:nvPr/>
        </p:nvGrpSpPr>
        <p:grpSpPr bwMode="auto">
          <a:xfrm>
            <a:off x="1579563" y="1657474"/>
            <a:ext cx="1128712" cy="1130300"/>
            <a:chOff x="0" y="0"/>
            <a:chExt cx="1129689" cy="1129689"/>
          </a:xfrm>
        </p:grpSpPr>
        <p:sp>
          <p:nvSpPr>
            <p:cNvPr id="76811" name="椭圆 1"/>
            <p:cNvSpPr>
              <a:spLocks noChangeArrowheads="1"/>
            </p:cNvSpPr>
            <p:nvPr/>
          </p:nvSpPr>
          <p:spPr bwMode="auto">
            <a:xfrm>
              <a:off x="0" y="0"/>
              <a:ext cx="1129689" cy="1129689"/>
            </a:xfrm>
            <a:prstGeom prst="ellipse">
              <a:avLst/>
            </a:prstGeom>
            <a:noFill/>
            <a:ln w="12700">
              <a:solidFill>
                <a:srgbClr val="262626"/>
              </a:solidFill>
              <a:round/>
            </a:ln>
          </p:spPr>
          <p:txBody>
            <a:bodyPr anchor="ctr"/>
            <a:lstStyle/>
            <a:p>
              <a:pPr algn="ctr" eaLnBrk="1" hangingPunct="1"/>
              <a:endParaRPr lang="zh-CN" altLang="zh-CN">
                <a:latin typeface="Arial" panose="020B0604020202020204" pitchFamily="34" charset="0"/>
              </a:endParaRPr>
            </a:p>
          </p:txBody>
        </p:sp>
        <p:sp>
          <p:nvSpPr>
            <p:cNvPr id="76812" name="Freeform 7"/>
            <p:cNvSpPr>
              <a:spLocks noEditPoints="1"/>
            </p:cNvSpPr>
            <p:nvPr/>
          </p:nvSpPr>
          <p:spPr bwMode="auto">
            <a:xfrm>
              <a:off x="180115" y="282508"/>
              <a:ext cx="751325" cy="615695"/>
            </a:xfrm>
            <a:custGeom>
              <a:avLst/>
              <a:gdLst>
                <a:gd name="T0" fmla="*/ 2147483646 w 563"/>
                <a:gd name="T1" fmla="*/ 2147483646 h 461"/>
                <a:gd name="T2" fmla="*/ 2147483646 w 563"/>
                <a:gd name="T3" fmla="*/ 2147483646 h 461"/>
                <a:gd name="T4" fmla="*/ 2147483646 w 563"/>
                <a:gd name="T5" fmla="*/ 2147483646 h 461"/>
                <a:gd name="T6" fmla="*/ 2147483646 w 563"/>
                <a:gd name="T7" fmla="*/ 2147483646 h 461"/>
                <a:gd name="T8" fmla="*/ 2147483646 w 563"/>
                <a:gd name="T9" fmla="*/ 2147483646 h 461"/>
                <a:gd name="T10" fmla="*/ 2147483646 w 563"/>
                <a:gd name="T11" fmla="*/ 2147483646 h 461"/>
                <a:gd name="T12" fmla="*/ 2147483646 w 563"/>
                <a:gd name="T13" fmla="*/ 2147483646 h 461"/>
                <a:gd name="T14" fmla="*/ 2147483646 w 563"/>
                <a:gd name="T15" fmla="*/ 2147483646 h 461"/>
                <a:gd name="T16" fmla="*/ 2147483646 w 563"/>
                <a:gd name="T17" fmla="*/ 2147483646 h 461"/>
                <a:gd name="T18" fmla="*/ 2147483646 w 563"/>
                <a:gd name="T19" fmla="*/ 2147483646 h 461"/>
                <a:gd name="T20" fmla="*/ 2147483646 w 563"/>
                <a:gd name="T21" fmla="*/ 2147483646 h 461"/>
                <a:gd name="T22" fmla="*/ 2147483646 w 563"/>
                <a:gd name="T23" fmla="*/ 2147483646 h 461"/>
                <a:gd name="T24" fmla="*/ 2147483646 w 563"/>
                <a:gd name="T25" fmla="*/ 2147483646 h 461"/>
                <a:gd name="T26" fmla="*/ 2147483646 w 563"/>
                <a:gd name="T27" fmla="*/ 2147483646 h 461"/>
                <a:gd name="T28" fmla="*/ 2147483646 w 563"/>
                <a:gd name="T29" fmla="*/ 2147483646 h 461"/>
                <a:gd name="T30" fmla="*/ 2147483646 w 563"/>
                <a:gd name="T31" fmla="*/ 2147483646 h 461"/>
                <a:gd name="T32" fmla="*/ 2147483646 w 563"/>
                <a:gd name="T33" fmla="*/ 2147483646 h 461"/>
                <a:gd name="T34" fmla="*/ 2147483646 w 563"/>
                <a:gd name="T35" fmla="*/ 2147483646 h 461"/>
                <a:gd name="T36" fmla="*/ 2147483646 w 563"/>
                <a:gd name="T37" fmla="*/ 2147483646 h 461"/>
                <a:gd name="T38" fmla="*/ 2147483646 w 563"/>
                <a:gd name="T39" fmla="*/ 2147483646 h 461"/>
                <a:gd name="T40" fmla="*/ 2147483646 w 563"/>
                <a:gd name="T41" fmla="*/ 2147483646 h 461"/>
                <a:gd name="T42" fmla="*/ 2147483646 w 563"/>
                <a:gd name="T43" fmla="*/ 2147483646 h 461"/>
                <a:gd name="T44" fmla="*/ 2147483646 w 563"/>
                <a:gd name="T45" fmla="*/ 2147483646 h 461"/>
                <a:gd name="T46" fmla="*/ 2147483646 w 563"/>
                <a:gd name="T47" fmla="*/ 2147483646 h 461"/>
                <a:gd name="T48" fmla="*/ 2147483646 w 563"/>
                <a:gd name="T49" fmla="*/ 2147483646 h 461"/>
                <a:gd name="T50" fmla="*/ 2147483646 w 563"/>
                <a:gd name="T51" fmla="*/ 2147483646 h 461"/>
                <a:gd name="T52" fmla="*/ 2147483646 w 563"/>
                <a:gd name="T53" fmla="*/ 2147483646 h 461"/>
                <a:gd name="T54" fmla="*/ 2147483646 w 563"/>
                <a:gd name="T55" fmla="*/ 2147483646 h 461"/>
                <a:gd name="T56" fmla="*/ 2147483646 w 563"/>
                <a:gd name="T57" fmla="*/ 2147483646 h 461"/>
                <a:gd name="T58" fmla="*/ 2147483646 w 563"/>
                <a:gd name="T59" fmla="*/ 2147483646 h 461"/>
                <a:gd name="T60" fmla="*/ 2147483646 w 563"/>
                <a:gd name="T61" fmla="*/ 2147483646 h 461"/>
                <a:gd name="T62" fmla="*/ 2147483646 w 563"/>
                <a:gd name="T63" fmla="*/ 2147483646 h 461"/>
                <a:gd name="T64" fmla="*/ 2147483646 w 563"/>
                <a:gd name="T65" fmla="*/ 2147483646 h 461"/>
                <a:gd name="T66" fmla="*/ 2147483646 w 563"/>
                <a:gd name="T67" fmla="*/ 2147483646 h 461"/>
                <a:gd name="T68" fmla="*/ 2147483646 w 563"/>
                <a:gd name="T69" fmla="*/ 2147483646 h 461"/>
                <a:gd name="T70" fmla="*/ 2147483646 w 563"/>
                <a:gd name="T71" fmla="*/ 2147483646 h 461"/>
                <a:gd name="T72" fmla="*/ 2147483646 w 563"/>
                <a:gd name="T73" fmla="*/ 2147483646 h 461"/>
                <a:gd name="T74" fmla="*/ 2147483646 w 563"/>
                <a:gd name="T75" fmla="*/ 2147483646 h 461"/>
                <a:gd name="T76" fmla="*/ 2147483646 w 563"/>
                <a:gd name="T77" fmla="*/ 2147483646 h 461"/>
                <a:gd name="T78" fmla="*/ 2147483646 w 563"/>
                <a:gd name="T79" fmla="*/ 2147483646 h 461"/>
                <a:gd name="T80" fmla="*/ 2147483646 w 563"/>
                <a:gd name="T81" fmla="*/ 2147483646 h 461"/>
                <a:gd name="T82" fmla="*/ 2147483646 w 563"/>
                <a:gd name="T83" fmla="*/ 2147483646 h 461"/>
                <a:gd name="T84" fmla="*/ 2147483646 w 563"/>
                <a:gd name="T85" fmla="*/ 2147483646 h 461"/>
                <a:gd name="T86" fmla="*/ 2147483646 w 563"/>
                <a:gd name="T87" fmla="*/ 2147483646 h 461"/>
                <a:gd name="T88" fmla="*/ 2147483646 w 563"/>
                <a:gd name="T89" fmla="*/ 2147483646 h 461"/>
                <a:gd name="T90" fmla="*/ 2147483646 w 563"/>
                <a:gd name="T91" fmla="*/ 2147483646 h 461"/>
                <a:gd name="T92" fmla="*/ 2147483646 w 563"/>
                <a:gd name="T93" fmla="*/ 2147483646 h 4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63" h="461">
                  <a:moveTo>
                    <a:pt x="310" y="372"/>
                  </a:moveTo>
                  <a:cubicBezTo>
                    <a:pt x="314" y="372"/>
                    <a:pt x="318" y="371"/>
                    <a:pt x="321" y="370"/>
                  </a:cubicBezTo>
                  <a:cubicBezTo>
                    <a:pt x="552" y="248"/>
                    <a:pt x="552" y="248"/>
                    <a:pt x="552" y="248"/>
                  </a:cubicBezTo>
                  <a:cubicBezTo>
                    <a:pt x="560" y="244"/>
                    <a:pt x="563" y="234"/>
                    <a:pt x="559" y="226"/>
                  </a:cubicBezTo>
                  <a:cubicBezTo>
                    <a:pt x="555" y="218"/>
                    <a:pt x="545" y="215"/>
                    <a:pt x="537" y="220"/>
                  </a:cubicBezTo>
                  <a:cubicBezTo>
                    <a:pt x="311" y="339"/>
                    <a:pt x="311" y="339"/>
                    <a:pt x="311" y="339"/>
                  </a:cubicBezTo>
                  <a:cubicBezTo>
                    <a:pt x="59" y="285"/>
                    <a:pt x="59" y="285"/>
                    <a:pt x="59" y="285"/>
                  </a:cubicBezTo>
                  <a:cubicBezTo>
                    <a:pt x="44" y="282"/>
                    <a:pt x="35" y="268"/>
                    <a:pt x="38" y="253"/>
                  </a:cubicBezTo>
                  <a:cubicBezTo>
                    <a:pt x="41" y="238"/>
                    <a:pt x="56" y="228"/>
                    <a:pt x="71" y="232"/>
                  </a:cubicBezTo>
                  <a:cubicBezTo>
                    <a:pt x="71" y="232"/>
                    <a:pt x="313" y="283"/>
                    <a:pt x="313" y="283"/>
                  </a:cubicBezTo>
                  <a:cubicBezTo>
                    <a:pt x="316" y="283"/>
                    <a:pt x="318" y="283"/>
                    <a:pt x="321" y="281"/>
                  </a:cubicBezTo>
                  <a:cubicBezTo>
                    <a:pt x="552" y="159"/>
                    <a:pt x="552" y="159"/>
                    <a:pt x="552" y="159"/>
                  </a:cubicBezTo>
                  <a:cubicBezTo>
                    <a:pt x="560" y="155"/>
                    <a:pt x="563" y="146"/>
                    <a:pt x="559" y="138"/>
                  </a:cubicBezTo>
                  <a:cubicBezTo>
                    <a:pt x="555" y="130"/>
                    <a:pt x="545" y="127"/>
                    <a:pt x="537" y="131"/>
                  </a:cubicBezTo>
                  <a:cubicBezTo>
                    <a:pt x="310" y="251"/>
                    <a:pt x="310" y="251"/>
                    <a:pt x="310" y="251"/>
                  </a:cubicBezTo>
                  <a:cubicBezTo>
                    <a:pt x="59" y="197"/>
                    <a:pt x="59" y="197"/>
                    <a:pt x="59" y="197"/>
                  </a:cubicBezTo>
                  <a:cubicBezTo>
                    <a:pt x="44" y="194"/>
                    <a:pt x="35" y="179"/>
                    <a:pt x="38" y="164"/>
                  </a:cubicBezTo>
                  <a:cubicBezTo>
                    <a:pt x="41" y="149"/>
                    <a:pt x="56" y="140"/>
                    <a:pt x="71" y="143"/>
                  </a:cubicBezTo>
                  <a:cubicBezTo>
                    <a:pt x="71" y="143"/>
                    <a:pt x="297" y="191"/>
                    <a:pt x="298" y="191"/>
                  </a:cubicBezTo>
                  <a:cubicBezTo>
                    <a:pt x="301" y="191"/>
                    <a:pt x="303" y="191"/>
                    <a:pt x="306" y="189"/>
                  </a:cubicBezTo>
                  <a:cubicBezTo>
                    <a:pt x="306" y="189"/>
                    <a:pt x="538" y="69"/>
                    <a:pt x="538" y="69"/>
                  </a:cubicBezTo>
                  <a:cubicBezTo>
                    <a:pt x="554" y="61"/>
                    <a:pt x="553" y="51"/>
                    <a:pt x="535" y="48"/>
                  </a:cubicBezTo>
                  <a:cubicBezTo>
                    <a:pt x="310" y="4"/>
                    <a:pt x="310" y="4"/>
                    <a:pt x="310" y="4"/>
                  </a:cubicBezTo>
                  <a:cubicBezTo>
                    <a:pt x="292" y="0"/>
                    <a:pt x="265" y="4"/>
                    <a:pt x="249" y="12"/>
                  </a:cubicBezTo>
                  <a:cubicBezTo>
                    <a:pt x="41" y="114"/>
                    <a:pt x="41" y="114"/>
                    <a:pt x="41" y="114"/>
                  </a:cubicBezTo>
                  <a:cubicBezTo>
                    <a:pt x="38" y="116"/>
                    <a:pt x="35" y="118"/>
                    <a:pt x="33" y="119"/>
                  </a:cubicBezTo>
                  <a:cubicBezTo>
                    <a:pt x="20" y="128"/>
                    <a:pt x="10" y="141"/>
                    <a:pt x="7" y="157"/>
                  </a:cubicBezTo>
                  <a:cubicBezTo>
                    <a:pt x="2" y="179"/>
                    <a:pt x="10" y="200"/>
                    <a:pt x="25" y="214"/>
                  </a:cubicBezTo>
                  <a:cubicBezTo>
                    <a:pt x="16" y="222"/>
                    <a:pt x="9" y="233"/>
                    <a:pt x="7" y="246"/>
                  </a:cubicBezTo>
                  <a:cubicBezTo>
                    <a:pt x="2" y="268"/>
                    <a:pt x="10" y="289"/>
                    <a:pt x="25" y="303"/>
                  </a:cubicBezTo>
                  <a:cubicBezTo>
                    <a:pt x="16" y="311"/>
                    <a:pt x="9" y="322"/>
                    <a:pt x="7" y="335"/>
                  </a:cubicBezTo>
                  <a:cubicBezTo>
                    <a:pt x="0" y="367"/>
                    <a:pt x="20" y="399"/>
                    <a:pt x="52" y="405"/>
                  </a:cubicBezTo>
                  <a:cubicBezTo>
                    <a:pt x="52" y="405"/>
                    <a:pt x="310" y="461"/>
                    <a:pt x="311" y="460"/>
                  </a:cubicBezTo>
                  <a:cubicBezTo>
                    <a:pt x="314" y="460"/>
                    <a:pt x="318" y="460"/>
                    <a:pt x="321" y="459"/>
                  </a:cubicBezTo>
                  <a:cubicBezTo>
                    <a:pt x="552" y="337"/>
                    <a:pt x="552" y="337"/>
                    <a:pt x="552" y="337"/>
                  </a:cubicBezTo>
                  <a:cubicBezTo>
                    <a:pt x="560" y="332"/>
                    <a:pt x="563" y="323"/>
                    <a:pt x="559" y="315"/>
                  </a:cubicBezTo>
                  <a:cubicBezTo>
                    <a:pt x="555" y="307"/>
                    <a:pt x="545" y="304"/>
                    <a:pt x="537" y="308"/>
                  </a:cubicBezTo>
                  <a:cubicBezTo>
                    <a:pt x="310" y="428"/>
                    <a:pt x="310" y="428"/>
                    <a:pt x="310" y="428"/>
                  </a:cubicBezTo>
                  <a:cubicBezTo>
                    <a:pt x="59" y="374"/>
                    <a:pt x="59" y="374"/>
                    <a:pt x="59" y="374"/>
                  </a:cubicBezTo>
                  <a:cubicBezTo>
                    <a:pt x="44" y="371"/>
                    <a:pt x="35" y="356"/>
                    <a:pt x="38" y="341"/>
                  </a:cubicBezTo>
                  <a:cubicBezTo>
                    <a:pt x="41" y="327"/>
                    <a:pt x="56" y="317"/>
                    <a:pt x="71" y="320"/>
                  </a:cubicBezTo>
                  <a:cubicBezTo>
                    <a:pt x="71" y="320"/>
                    <a:pt x="309" y="372"/>
                    <a:pt x="310" y="372"/>
                  </a:cubicBezTo>
                  <a:close/>
                  <a:moveTo>
                    <a:pt x="296" y="57"/>
                  </a:moveTo>
                  <a:cubicBezTo>
                    <a:pt x="404" y="78"/>
                    <a:pt x="404" y="78"/>
                    <a:pt x="404" y="78"/>
                  </a:cubicBezTo>
                  <a:cubicBezTo>
                    <a:pt x="357" y="101"/>
                    <a:pt x="357" y="101"/>
                    <a:pt x="357" y="101"/>
                  </a:cubicBezTo>
                  <a:cubicBezTo>
                    <a:pt x="249" y="79"/>
                    <a:pt x="249" y="79"/>
                    <a:pt x="249" y="79"/>
                  </a:cubicBezTo>
                  <a:lnTo>
                    <a:pt x="296" y="57"/>
                  </a:lnTo>
                  <a:close/>
                </a:path>
              </a:pathLst>
            </a:custGeom>
            <a:solidFill>
              <a:srgbClr val="3A3A3A"/>
            </a:solidFill>
            <a:ln w="9525">
              <a:noFill/>
              <a:round/>
            </a:ln>
          </p:spPr>
          <p:txBody>
            <a:bodyPr/>
            <a:lstStyle/>
            <a:p>
              <a:endParaRPr lang="zh-CN" altLang="en-US"/>
            </a:p>
          </p:txBody>
        </p:sp>
      </p:grpSp>
      <p:sp>
        <p:nvSpPr>
          <p:cNvPr id="76804" name="矩形 13"/>
          <p:cNvSpPr>
            <a:spLocks noChangeArrowheads="1"/>
          </p:cNvSpPr>
          <p:nvPr/>
        </p:nvSpPr>
        <p:spPr bwMode="auto">
          <a:xfrm>
            <a:off x="1120080" y="4414838"/>
            <a:ext cx="7056512" cy="312137"/>
          </a:xfrm>
          <a:prstGeom prst="rect">
            <a:avLst/>
          </a:prstGeom>
          <a:noFill/>
          <a:ln w="9525">
            <a:noFill/>
            <a:miter lim="800000"/>
          </a:ln>
        </p:spPr>
        <p:txBody>
          <a:bodyPr wrap="square">
            <a:spAutoFit/>
          </a:bodyPr>
          <a:lstStyle/>
          <a:p>
            <a:pPr algn="just" eaLnBrk="1" hangingPunct="1">
              <a:lnSpc>
                <a:spcPts val="2000"/>
              </a:lnSpc>
            </a:pPr>
            <a:r>
              <a:rPr lang="zh-CN" altLang="en-US" sz="900" dirty="0">
                <a:latin typeface="微软雅黑" panose="020B0503020204020204" pitchFamily="34" charset="-122"/>
                <a:ea typeface="微软雅黑" panose="020B0503020204020204" pitchFamily="34" charset="-122"/>
              </a:rPr>
              <a:t>何谓长尾效应？“头”（</a:t>
            </a:r>
            <a:r>
              <a:rPr lang="en-US" altLang="zh-CN" sz="900" dirty="0">
                <a:latin typeface="微软雅黑" panose="020B0503020204020204" pitchFamily="34" charset="-122"/>
                <a:ea typeface="微软雅黑" panose="020B0503020204020204" pitchFamily="34" charset="-122"/>
              </a:rPr>
              <a:t>head</a:t>
            </a:r>
            <a:r>
              <a:rPr lang="zh-CN" altLang="en-US" sz="900" dirty="0">
                <a:latin typeface="微软雅黑" panose="020B0503020204020204" pitchFamily="34" charset="-122"/>
                <a:ea typeface="微软雅黑" panose="020B0503020204020204" pitchFamily="34" charset="-122"/>
              </a:rPr>
              <a:t>）和“尾”（</a:t>
            </a:r>
            <a:r>
              <a:rPr lang="en-US" altLang="zh-CN" sz="900" dirty="0">
                <a:latin typeface="微软雅黑" panose="020B0503020204020204" pitchFamily="34" charset="-122"/>
                <a:ea typeface="微软雅黑" panose="020B0503020204020204" pitchFamily="34" charset="-122"/>
              </a:rPr>
              <a:t>tail</a:t>
            </a:r>
            <a:r>
              <a:rPr lang="zh-CN" altLang="en-US" sz="900" dirty="0">
                <a:latin typeface="微软雅黑" panose="020B0503020204020204" pitchFamily="34" charset="-122"/>
                <a:ea typeface="微软雅黑" panose="020B0503020204020204" pitchFamily="34" charset="-122"/>
              </a:rPr>
              <a:t>）是两个统计学名词。正态曲线中间的突起部分叫“头”；两边相对平缓的部分叫“尾</a:t>
            </a:r>
            <a:r>
              <a:rPr lang="zh-CN" altLang="en-US" sz="900" dirty="0" smtClean="0">
                <a:latin typeface="微软雅黑" panose="020B0503020204020204" pitchFamily="34" charset="-122"/>
                <a:ea typeface="微软雅黑" panose="020B0503020204020204" pitchFamily="34" charset="-122"/>
              </a:rPr>
              <a:t>”</a:t>
            </a:r>
            <a:endParaRPr lang="zh-CN" altLang="en-US" sz="900" dirty="0">
              <a:latin typeface="微软雅黑" panose="020B0503020204020204" pitchFamily="34" charset="-122"/>
              <a:ea typeface="微软雅黑" panose="020B0503020204020204" pitchFamily="34" charset="-122"/>
            </a:endParaRPr>
          </a:p>
        </p:txBody>
      </p:sp>
      <p:cxnSp>
        <p:nvCxnSpPr>
          <p:cNvPr id="8" name="直接连接符 60"/>
          <p:cNvCxnSpPr>
            <a:cxnSpLocks noChangeShapeType="1"/>
          </p:cNvCxnSpPr>
          <p:nvPr/>
        </p:nvCxnSpPr>
        <p:spPr bwMode="auto">
          <a:xfrm flipH="1">
            <a:off x="3365500" y="1203598"/>
            <a:ext cx="273" cy="2952328"/>
          </a:xfrm>
          <a:prstGeom prst="line">
            <a:avLst/>
          </a:prstGeom>
          <a:noFill/>
          <a:ln w="6350">
            <a:solidFill>
              <a:srgbClr val="262626"/>
            </a:solidFill>
            <a:round/>
          </a:ln>
        </p:spPr>
      </p:cxnSp>
      <p:pic>
        <p:nvPicPr>
          <p:cNvPr id="76806" name="imgPicture" descr="http://g.hiphotos.baidu.com/baike/c0%3Dbaike80%2C5%2C5%2C80%2C26/sign=95f7d25c8701a18be4e61a1dff466c6d/3801213fb80e7bec4ac457912f2eb9389b506ba7.jpg"/>
          <p:cNvPicPr>
            <a:picLocks noChangeAspect="1" noChangeArrowheads="1"/>
          </p:cNvPicPr>
          <p:nvPr/>
        </p:nvPicPr>
        <p:blipFill>
          <a:blip r:embed="rId1" cstate="print"/>
          <a:srcRect/>
          <a:stretch>
            <a:fillRect/>
          </a:stretch>
        </p:blipFill>
        <p:spPr bwMode="auto">
          <a:xfrm>
            <a:off x="3995738" y="1131590"/>
            <a:ext cx="4105275" cy="2952328"/>
          </a:xfrm>
          <a:prstGeom prst="rect">
            <a:avLst/>
          </a:prstGeom>
          <a:noFill/>
          <a:ln w="9525">
            <a:noFill/>
            <a:miter lim="800000"/>
            <a:headEnd/>
            <a:tailEnd/>
          </a:ln>
        </p:spPr>
      </p:pic>
      <p:grpSp>
        <p:nvGrpSpPr>
          <p:cNvPr id="3" name="组合 18"/>
          <p:cNvGrpSpPr/>
          <p:nvPr/>
        </p:nvGrpSpPr>
        <p:grpSpPr bwMode="auto">
          <a:xfrm>
            <a:off x="314325" y="328014"/>
            <a:ext cx="468313" cy="468312"/>
            <a:chOff x="0" y="0"/>
            <a:chExt cx="1129689" cy="1129689"/>
          </a:xfrm>
        </p:grpSpPr>
        <p:sp>
          <p:nvSpPr>
            <p:cNvPr id="16"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7"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51" name="矩形 50"/>
          <p:cNvSpPr/>
          <p:nvPr/>
        </p:nvSpPr>
        <p:spPr>
          <a:xfrm>
            <a:off x="1148080" y="758190"/>
            <a:ext cx="3567936" cy="400110"/>
          </a:xfrm>
          <a:prstGeom prst="rect">
            <a:avLst/>
          </a:prstGeom>
        </p:spPr>
        <p:txBody>
          <a:bodyPr wrap="square">
            <a:spAutoFit/>
          </a:bodyPr>
          <a:lstStyle/>
          <a:p>
            <a:pPr lvl="0"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㈢</a:t>
            </a:r>
            <a:r>
              <a:rPr lang="zh-CN" altLang="en-US" sz="2000" b="1" dirty="0" smtClean="0">
                <a:latin typeface="微软雅黑" panose="020B0503020204020204" pitchFamily="34" charset="-122"/>
                <a:ea typeface="微软雅黑" panose="020B0503020204020204" pitchFamily="34" charset="-122"/>
              </a:rPr>
              <a:t>实现机制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信息服务职</a:t>
            </a:r>
            <a:r>
              <a:rPr lang="zh-CN" altLang="en-US" sz="2000" b="1" dirty="0" smtClean="0">
                <a:latin typeface="微软雅黑" panose="020B0503020204020204" pitchFamily="34" charset="-122"/>
                <a:ea typeface="微软雅黑" panose="020B0503020204020204" pitchFamily="34" charset="-122"/>
              </a:rPr>
              <a:t>能</a:t>
            </a:r>
            <a:endParaRPr lang="zh-CN" altLang="en-US" sz="2000" b="1" dirty="0" smtClean="0">
              <a:latin typeface="微软雅黑" panose="020B0503020204020204" pitchFamily="34" charset="-122"/>
              <a:ea typeface="微软雅黑" panose="020B0503020204020204" pitchFamily="34" charset="-122"/>
            </a:endParaRPr>
          </a:p>
        </p:txBody>
      </p:sp>
      <p:sp>
        <p:nvSpPr>
          <p:cNvPr id="5"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4422">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203597"/>
            <a:ext cx="9180000" cy="396142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1" name="直接箭头连接符 80"/>
          <p:cNvCxnSpPr/>
          <p:nvPr/>
        </p:nvCxnSpPr>
        <p:spPr>
          <a:xfrm>
            <a:off x="1403648" y="2269495"/>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106" name="直接箭头连接符 105"/>
          <p:cNvCxnSpPr/>
          <p:nvPr/>
        </p:nvCxnSpPr>
        <p:spPr>
          <a:xfrm>
            <a:off x="3995936" y="223965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6240"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1" name="直接箭头连接符 110"/>
          <p:cNvCxnSpPr/>
          <p:nvPr/>
        </p:nvCxnSpPr>
        <p:spPr>
          <a:xfrm>
            <a:off x="6876256" y="2232665"/>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401624" y="4025880"/>
            <a:ext cx="1210588" cy="400110"/>
          </a:xfrm>
          <a:prstGeom prst="rect">
            <a:avLst/>
          </a:prstGeom>
        </p:spPr>
        <p:txBody>
          <a:bodyPr wrap="none">
            <a:spAutoFit/>
          </a:bodyPr>
          <a:lstStyle/>
          <a:p>
            <a:pPr lvl="0" algn="ctr"/>
            <a:r>
              <a:rPr lang="zh-CN" altLang="en-US" sz="2000" b="1" dirty="0" smtClean="0">
                <a:solidFill>
                  <a:schemeClr val="bg1"/>
                </a:solidFill>
                <a:latin typeface="微软雅黑" panose="020B0503020204020204" pitchFamily="34" charset="-122"/>
                <a:ea typeface="微软雅黑" panose="020B0503020204020204" pitchFamily="34" charset="-122"/>
              </a:rPr>
              <a:t>实现机制</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237175" y="1323231"/>
            <a:ext cx="2339102" cy="917046"/>
          </a:xfrm>
          <a:prstGeom prst="rect">
            <a:avLst/>
          </a:prstGeom>
        </p:spPr>
        <p:txBody>
          <a:bodyPr wrap="square">
            <a:spAutoFit/>
          </a:bodyPr>
          <a:lstStyle/>
          <a:p>
            <a:pPr lvl="0" algn="ctr" fontAlgn="auto">
              <a:lnSpc>
                <a:spcPts val="2200"/>
              </a:lnSpc>
            </a:pPr>
            <a:r>
              <a:rPr lang="zh-CN" altLang="en-US" sz="1600" b="1" dirty="0" smtClean="0">
                <a:solidFill>
                  <a:schemeClr val="bg1"/>
                </a:solidFill>
                <a:latin typeface="微软雅黑" panose="020B0503020204020204" pitchFamily="34" charset="-122"/>
                <a:ea typeface="微软雅黑" panose="020B0503020204020204" pitchFamily="34" charset="-122"/>
              </a:rPr>
              <a:t>面</a:t>
            </a:r>
            <a:r>
              <a:rPr lang="zh-CN" altLang="en-US" sz="1600" b="1" dirty="0" smtClean="0">
                <a:solidFill>
                  <a:schemeClr val="bg1"/>
                </a:solidFill>
                <a:latin typeface="微软雅黑" panose="020B0503020204020204" pitchFamily="34" charset="-122"/>
                <a:ea typeface="微软雅黑" panose="020B0503020204020204" pitchFamily="34" charset="-122"/>
              </a:rPr>
              <a:t>向图书馆的机制</a:t>
            </a:r>
            <a:r>
              <a:rPr lang="en-US" altLang="zh-CN" sz="1600" b="1" dirty="0" smtClean="0">
                <a:solidFill>
                  <a:schemeClr val="bg1"/>
                </a:solidFill>
                <a:latin typeface="微软雅黑" panose="020B0503020204020204" pitchFamily="34" charset="-122"/>
                <a:ea typeface="微软雅黑" panose="020B0503020204020204" pitchFamily="34" charset="-122"/>
              </a:rPr>
              <a:t>——</a:t>
            </a:r>
            <a:r>
              <a:rPr lang="zh-CN" altLang="en-US" sz="1600" b="1" dirty="0" smtClean="0">
                <a:solidFill>
                  <a:schemeClr val="bg1"/>
                </a:solidFill>
                <a:latin typeface="微软雅黑" panose="020B0503020204020204" pitchFamily="34" charset="-122"/>
                <a:ea typeface="微软雅黑" panose="020B0503020204020204" pitchFamily="34" charset="-122"/>
              </a:rPr>
              <a:t>拓展</a:t>
            </a:r>
            <a:r>
              <a:rPr lang="en-US" altLang="zh-CN" sz="1600" b="1" dirty="0" smtClean="0">
                <a:solidFill>
                  <a:schemeClr val="bg1"/>
                </a:solidFill>
                <a:latin typeface="微软雅黑" panose="020B0503020204020204" pitchFamily="34" charset="-122"/>
                <a:ea typeface="微软雅黑" panose="020B0503020204020204" pitchFamily="34" charset="-122"/>
              </a:rPr>
              <a:t>3</a:t>
            </a:r>
            <a:r>
              <a:rPr lang="zh-CN" altLang="en-US" sz="1600" b="1" dirty="0" smtClean="0">
                <a:solidFill>
                  <a:schemeClr val="bg1"/>
                </a:solidFill>
                <a:latin typeface="微软雅黑" panose="020B0503020204020204" pitchFamily="34" charset="-122"/>
                <a:ea typeface="微软雅黑" panose="020B0503020204020204" pitchFamily="34" charset="-122"/>
              </a:rPr>
              <a:t>大空</a:t>
            </a:r>
            <a:r>
              <a:rPr lang="zh-CN" altLang="en-US" sz="1600" b="1" dirty="0" smtClean="0">
                <a:solidFill>
                  <a:schemeClr val="bg1"/>
                </a:solidFill>
                <a:latin typeface="微软雅黑" panose="020B0503020204020204" pitchFamily="34" charset="-122"/>
                <a:ea typeface="微软雅黑" panose="020B0503020204020204" pitchFamily="34" charset="-122"/>
              </a:rPr>
              <a:t>间：</a:t>
            </a:r>
            <a:r>
              <a:rPr lang="en-US" altLang="zh-CN" sz="1600" b="1" dirty="0" smtClean="0">
                <a:solidFill>
                  <a:schemeClr val="bg1"/>
                </a:solidFill>
                <a:latin typeface="微软雅黑" panose="020B0503020204020204" pitchFamily="34" charset="-122"/>
                <a:ea typeface="微软雅黑" panose="020B0503020204020204" pitchFamily="34" charset="-122"/>
              </a:rPr>
              <a:t>31</a:t>
            </a:r>
            <a:r>
              <a:rPr lang="zh-CN" altLang="en-US" sz="1600" b="1" dirty="0" smtClean="0">
                <a:solidFill>
                  <a:schemeClr val="bg1"/>
                </a:solidFill>
                <a:latin typeface="微软雅黑" panose="020B0503020204020204" pitchFamily="34" charset="-122"/>
                <a:ea typeface="微软雅黑" panose="020B0503020204020204" pitchFamily="34" charset="-122"/>
              </a:rPr>
              <a:t>个育人机制</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4004145"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51" name="矩形 50"/>
          <p:cNvSpPr/>
          <p:nvPr/>
        </p:nvSpPr>
        <p:spPr>
          <a:xfrm>
            <a:off x="1148080" y="758190"/>
            <a:ext cx="3567936" cy="400110"/>
          </a:xfrm>
          <a:prstGeom prst="rect">
            <a:avLst/>
          </a:prstGeom>
        </p:spPr>
        <p:txBody>
          <a:bodyPr wrap="square">
            <a:spAutoFit/>
          </a:bodyPr>
          <a:lstStyle/>
          <a:p>
            <a:pPr fontAlgn="base">
              <a:spcBef>
                <a:spcPts val="750"/>
              </a:spcBef>
            </a:pPr>
            <a:r>
              <a:rPr lang="zh-CN" altLang="en-US" sz="2000" b="1" dirty="0" smtClean="0">
                <a:latin typeface="微软雅黑" panose="020B0503020204020204" pitchFamily="34" charset="-122"/>
                <a:ea typeface="微软雅黑" panose="020B0503020204020204" pitchFamily="34" charset="-122"/>
              </a:rPr>
              <a:t>㈢实</a:t>
            </a:r>
            <a:r>
              <a:rPr lang="zh-CN" altLang="en-US" sz="2000" b="1" dirty="0" smtClean="0">
                <a:latin typeface="微软雅黑" panose="020B0503020204020204" pitchFamily="34" charset="-122"/>
                <a:ea typeface="微软雅黑" panose="020B0503020204020204" pitchFamily="34" charset="-122"/>
              </a:rPr>
              <a:t>现机</a:t>
            </a:r>
            <a:r>
              <a:rPr lang="zh-CN" altLang="en-US" sz="2000" b="1" dirty="0" smtClean="0">
                <a:latin typeface="微软雅黑" panose="020B0503020204020204" pitchFamily="34" charset="-122"/>
                <a:ea typeface="微软雅黑" panose="020B0503020204020204" pitchFamily="34" charset="-122"/>
              </a:rPr>
              <a:t>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信息服务职能</a:t>
            </a:r>
            <a:endParaRPr lang="zh-CN" altLang="en-US" sz="2000" b="1" dirty="0" smtClean="0">
              <a:latin typeface="微软雅黑" panose="020B0503020204020204" pitchFamily="34" charset="-122"/>
              <a:ea typeface="微软雅黑" panose="020B0503020204020204" pitchFamily="34" charset="-122"/>
            </a:endParaRPr>
          </a:p>
        </p:txBody>
      </p:sp>
      <p:sp>
        <p:nvSpPr>
          <p:cNvPr id="64" name="矩形 63"/>
          <p:cNvSpPr/>
          <p:nvPr/>
        </p:nvSpPr>
        <p:spPr>
          <a:xfrm>
            <a:off x="2743225" y="1285131"/>
            <a:ext cx="2520280" cy="938719"/>
          </a:xfrm>
          <a:prstGeom prst="rect">
            <a:avLst/>
          </a:prstGeom>
        </p:spPr>
        <p:txBody>
          <a:bodyPr wrap="square">
            <a:spAutoFit/>
          </a:bodyPr>
          <a:lstStyle/>
          <a:p>
            <a:pPr lvl="0" algn="ctr" fontAlgn="auto">
              <a:lnSpc>
                <a:spcPts val="2200"/>
              </a:lnSpc>
            </a:pPr>
            <a:r>
              <a:rPr lang="zh-CN" altLang="en-US" sz="1600" b="1" dirty="0" smtClean="0">
                <a:solidFill>
                  <a:schemeClr val="bg1"/>
                </a:solidFill>
                <a:latin typeface="微软雅黑" panose="020B0503020204020204" pitchFamily="34" charset="-122"/>
                <a:ea typeface="微软雅黑" panose="020B0503020204020204" pitchFamily="34" charset="-122"/>
              </a:rPr>
              <a:t>面向读者（用户）的机制</a:t>
            </a:r>
            <a:r>
              <a:rPr lang="en-US" altLang="zh-CN" sz="1600" b="1" dirty="0" smtClean="0">
                <a:solidFill>
                  <a:schemeClr val="bg1"/>
                </a:solidFill>
                <a:latin typeface="微软雅黑" panose="020B0503020204020204" pitchFamily="34" charset="-122"/>
                <a:ea typeface="微软雅黑" panose="020B0503020204020204" pitchFamily="34" charset="-122"/>
              </a:rPr>
              <a:t>——</a:t>
            </a:r>
            <a:r>
              <a:rPr lang="zh-CN" altLang="en-US" sz="1600" b="1" dirty="0" smtClean="0">
                <a:solidFill>
                  <a:schemeClr val="bg1"/>
                </a:solidFill>
                <a:latin typeface="微软雅黑" panose="020B0503020204020204" pitchFamily="34" charset="-122"/>
                <a:ea typeface="微软雅黑" panose="020B0503020204020204" pitchFamily="34" charset="-122"/>
              </a:rPr>
              <a:t>搭建“</a:t>
            </a:r>
            <a:r>
              <a:rPr lang="en-US" altLang="zh-CN" sz="1600" b="1" dirty="0" smtClean="0">
                <a:solidFill>
                  <a:schemeClr val="bg1"/>
                </a:solidFill>
                <a:latin typeface="微软雅黑" panose="020B0503020204020204" pitchFamily="34" charset="-122"/>
                <a:ea typeface="微软雅黑" panose="020B0503020204020204" pitchFamily="34" charset="-122"/>
              </a:rPr>
              <a:t>344</a:t>
            </a:r>
            <a:r>
              <a:rPr lang="zh-CN" altLang="en-US" sz="1600" b="1" dirty="0" smtClean="0">
                <a:solidFill>
                  <a:schemeClr val="bg1"/>
                </a:solidFill>
                <a:latin typeface="微软雅黑" panose="020B0503020204020204" pitchFamily="34" charset="-122"/>
                <a:ea typeface="微软雅黑" panose="020B0503020204020204" pitchFamily="34" charset="-122"/>
              </a:rPr>
              <a:t>”平</a:t>
            </a:r>
            <a:r>
              <a:rPr lang="zh-CN" altLang="en-US" sz="1600" b="1" dirty="0" smtClean="0">
                <a:solidFill>
                  <a:schemeClr val="bg1"/>
                </a:solidFill>
                <a:latin typeface="微软雅黑" panose="020B0503020204020204" pitchFamily="34" charset="-122"/>
                <a:ea typeface="微软雅黑" panose="020B0503020204020204" pitchFamily="34" charset="-122"/>
              </a:rPr>
              <a:t>台：</a:t>
            </a:r>
            <a:r>
              <a:rPr lang="en-US" altLang="zh-CN" sz="1600" b="1" dirty="0" smtClean="0">
                <a:solidFill>
                  <a:schemeClr val="bg1"/>
                </a:solidFill>
                <a:latin typeface="微软雅黑" panose="020B0503020204020204" pitchFamily="34" charset="-122"/>
                <a:ea typeface="微软雅黑" panose="020B0503020204020204" pitchFamily="34" charset="-122"/>
              </a:rPr>
              <a:t>23</a:t>
            </a:r>
            <a:r>
              <a:rPr lang="zh-CN" altLang="en-US" sz="1600" b="1" dirty="0" smtClean="0">
                <a:solidFill>
                  <a:schemeClr val="bg1"/>
                </a:solidFill>
                <a:latin typeface="微软雅黑" panose="020B0503020204020204" pitchFamily="34" charset="-122"/>
                <a:ea typeface="微软雅黑" panose="020B0503020204020204" pitchFamily="34" charset="-122"/>
              </a:rPr>
              <a:t>个育人机制</a:t>
            </a:r>
            <a:endParaRPr lang="en-US" altLang="zh-CN" sz="1600" b="1" dirty="0" smtClean="0">
              <a:solidFill>
                <a:schemeClr val="bg1"/>
              </a:solidFill>
              <a:latin typeface="微软雅黑" panose="020B0503020204020204" pitchFamily="34" charset="-122"/>
              <a:ea typeface="微软雅黑" panose="020B0503020204020204" pitchFamily="34" charset="-122"/>
            </a:endParaRPr>
          </a:p>
        </p:txBody>
      </p:sp>
      <p:sp>
        <p:nvSpPr>
          <p:cNvPr id="72" name="矩形 71"/>
          <p:cNvSpPr/>
          <p:nvPr/>
        </p:nvSpPr>
        <p:spPr>
          <a:xfrm>
            <a:off x="5550396" y="1266081"/>
            <a:ext cx="2664296" cy="938719"/>
          </a:xfrm>
          <a:prstGeom prst="rect">
            <a:avLst/>
          </a:prstGeom>
        </p:spPr>
        <p:txBody>
          <a:bodyPr wrap="square">
            <a:spAutoFit/>
          </a:bodyPr>
          <a:lstStyle/>
          <a:p>
            <a:pPr lvl="0" algn="ctr" fontAlgn="auto">
              <a:lnSpc>
                <a:spcPts val="2200"/>
              </a:lnSpc>
            </a:pPr>
            <a:r>
              <a:rPr lang="zh-CN" altLang="en-US" sz="1600" b="1" dirty="0" smtClean="0">
                <a:solidFill>
                  <a:schemeClr val="bg1"/>
                </a:solidFill>
                <a:latin typeface="微软雅黑" panose="020B0503020204020204" pitchFamily="34" charset="-122"/>
                <a:ea typeface="微软雅黑" panose="020B0503020204020204" pitchFamily="34" charset="-122"/>
              </a:rPr>
              <a:t>面</a:t>
            </a:r>
            <a:r>
              <a:rPr lang="zh-CN" altLang="en-US" sz="1600" b="1" dirty="0" smtClean="0">
                <a:solidFill>
                  <a:schemeClr val="bg1"/>
                </a:solidFill>
                <a:latin typeface="微软雅黑" panose="020B0503020204020204" pitchFamily="34" charset="-122"/>
                <a:ea typeface="微软雅黑" panose="020B0503020204020204" pitchFamily="34" charset="-122"/>
              </a:rPr>
              <a:t>向馆员的</a:t>
            </a:r>
            <a:r>
              <a:rPr lang="zh-CN" altLang="en-US" sz="1600" b="1" dirty="0" smtClean="0">
                <a:solidFill>
                  <a:schemeClr val="bg1"/>
                </a:solidFill>
                <a:latin typeface="微软雅黑" panose="020B0503020204020204" pitchFamily="34" charset="-122"/>
                <a:ea typeface="微软雅黑" panose="020B0503020204020204" pitchFamily="34" charset="-122"/>
              </a:rPr>
              <a:t>机制</a:t>
            </a:r>
            <a:r>
              <a:rPr lang="en-US" altLang="zh-CN" sz="1600" b="1" dirty="0" smtClean="0">
                <a:solidFill>
                  <a:schemeClr val="bg1"/>
                </a:solidFill>
                <a:latin typeface="微软雅黑" panose="020B0503020204020204" pitchFamily="34" charset="-122"/>
                <a:ea typeface="微软雅黑" panose="020B0503020204020204" pitchFamily="34" charset="-122"/>
              </a:rPr>
              <a:t>——</a:t>
            </a:r>
            <a:r>
              <a:rPr lang="zh-CN" altLang="en-US" sz="1600" b="1" dirty="0" smtClean="0">
                <a:solidFill>
                  <a:schemeClr val="bg1"/>
                </a:solidFill>
                <a:latin typeface="微软雅黑" panose="020B0503020204020204" pitchFamily="34" charset="-122"/>
                <a:ea typeface="微软雅黑" panose="020B0503020204020204" pitchFamily="34" charset="-122"/>
              </a:rPr>
              <a:t>服务创新案例大赛、馆员素质能力提升培训班：</a:t>
            </a:r>
            <a:r>
              <a:rPr lang="en-US" altLang="zh-CN" sz="1600" b="1" dirty="0" smtClean="0">
                <a:solidFill>
                  <a:schemeClr val="bg1"/>
                </a:solidFill>
                <a:latin typeface="微软雅黑" panose="020B0503020204020204" pitchFamily="34" charset="-122"/>
                <a:ea typeface="微软雅黑" panose="020B0503020204020204" pitchFamily="34" charset="-122"/>
              </a:rPr>
              <a:t> </a:t>
            </a:r>
            <a:r>
              <a:rPr lang="en-US" altLang="zh-CN" sz="1600" b="1" dirty="0" smtClean="0">
                <a:solidFill>
                  <a:schemeClr val="bg1"/>
                </a:solidFill>
                <a:latin typeface="微软雅黑" panose="020B0503020204020204" pitchFamily="34" charset="-122"/>
                <a:ea typeface="微软雅黑" panose="020B0503020204020204" pitchFamily="34" charset="-122"/>
              </a:rPr>
              <a:t>2</a:t>
            </a:r>
            <a:r>
              <a:rPr lang="zh-CN" altLang="en-US" sz="1600" b="1" dirty="0" smtClean="0">
                <a:solidFill>
                  <a:schemeClr val="bg1"/>
                </a:solidFill>
                <a:latin typeface="微软雅黑" panose="020B0503020204020204" pitchFamily="34" charset="-122"/>
                <a:ea typeface="微软雅黑" panose="020B0503020204020204" pitchFamily="34" charset="-122"/>
              </a:rPr>
              <a:t>个</a:t>
            </a:r>
            <a:r>
              <a:rPr lang="zh-CN" altLang="en-US" sz="1600" b="1" dirty="0" smtClean="0">
                <a:solidFill>
                  <a:schemeClr val="bg1"/>
                </a:solidFill>
                <a:latin typeface="微软雅黑" panose="020B0503020204020204" pitchFamily="34" charset="-122"/>
                <a:ea typeface="微软雅黑" panose="020B0503020204020204" pitchFamily="34" charset="-122"/>
              </a:rPr>
              <a:t>育人机制</a:t>
            </a:r>
            <a:endParaRPr lang="en-US" altLang="zh-CN" sz="1600" b="1"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03598"/>
            <a:ext cx="9180000" cy="395078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140100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1403648" y="193555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6033836" y="4270325"/>
            <a:ext cx="1723549" cy="461665"/>
          </a:xfrm>
          <a:prstGeom prst="rect">
            <a:avLst/>
          </a:prstGeom>
        </p:spPr>
        <p:txBody>
          <a:bodyPr wrap="none">
            <a:spAutoFit/>
          </a:bodyPr>
          <a:lstStyle/>
          <a:p>
            <a:pPr lvl="0" algn="ctr"/>
            <a:r>
              <a:rPr lang="zh-CN" altLang="en-US" sz="2400" dirty="0" smtClean="0">
                <a:solidFill>
                  <a:schemeClr val="bg1"/>
                </a:solidFill>
                <a:latin typeface="微软雅黑" panose="020B0503020204020204" pitchFamily="34" charset="-122"/>
                <a:ea typeface="微软雅黑" panose="020B0503020204020204" pitchFamily="34" charset="-122"/>
              </a:rPr>
              <a:t>探索与实践</a:t>
            </a:r>
            <a:endParaRPr lang="en-US" altLang="zh-CN" sz="2400" dirty="0">
              <a:solidFill>
                <a:schemeClr val="bg1"/>
              </a:solidFill>
              <a:latin typeface="微软雅黑" panose="020B0503020204020204" pitchFamily="34" charset="-122"/>
              <a:ea typeface="微软雅黑" panose="020B0503020204020204" pitchFamily="34" charset="-122"/>
            </a:endParaRPr>
          </a:p>
        </p:txBody>
      </p:sp>
      <p:cxnSp>
        <p:nvCxnSpPr>
          <p:cNvPr id="104" name="直接箭头连接符 103"/>
          <p:cNvCxnSpPr/>
          <p:nvPr/>
        </p:nvCxnSpPr>
        <p:spPr>
          <a:xfrm flipH="1">
            <a:off x="3997858" y="336383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flipH="1">
            <a:off x="3995936" y="194007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9255"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33555"/>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1556048" y="301862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166098" y="4270325"/>
            <a:ext cx="1723549" cy="461665"/>
          </a:xfrm>
          <a:prstGeom prst="rect">
            <a:avLst/>
          </a:prstGeom>
        </p:spPr>
        <p:txBody>
          <a:bodyPr wrap="none">
            <a:spAutoFit/>
          </a:bodyPr>
          <a:lstStyle/>
          <a:p>
            <a:pPr lvl="0" algn="ctr"/>
            <a:r>
              <a:rPr lang="zh-CN" altLang="en-US" sz="2400" dirty="0" smtClean="0">
                <a:solidFill>
                  <a:schemeClr val="bg1"/>
                </a:solidFill>
                <a:latin typeface="微软雅黑" panose="020B0503020204020204" pitchFamily="34" charset="-122"/>
                <a:ea typeface="微软雅黑" panose="020B0503020204020204" pitchFamily="34" charset="-122"/>
              </a:rPr>
              <a:t>整合与融合</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509933" y="4270325"/>
            <a:ext cx="1723549" cy="461665"/>
          </a:xfrm>
          <a:prstGeom prst="rect">
            <a:avLst/>
          </a:prstGeom>
        </p:spPr>
        <p:txBody>
          <a:bodyPr wrap="none">
            <a:spAutoFit/>
          </a:bodyPr>
          <a:lstStyle/>
          <a:p>
            <a:pPr lvl="0" algn="ctr"/>
            <a:r>
              <a:rPr lang="zh-CN" altLang="en-US" sz="2400" dirty="0" smtClean="0">
                <a:solidFill>
                  <a:schemeClr val="bg1"/>
                </a:solidFill>
                <a:latin typeface="微软雅黑" panose="020B0503020204020204" pitchFamily="34" charset="-122"/>
                <a:ea typeface="微软雅黑" panose="020B0503020204020204" pitchFamily="34" charset="-122"/>
              </a:rPr>
              <a:t>变革与拓展</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6136429" y="1491630"/>
            <a:ext cx="1415772" cy="461665"/>
          </a:xfrm>
          <a:prstGeom prst="rect">
            <a:avLst/>
          </a:prstGeom>
        </p:spPr>
        <p:txBody>
          <a:bodyPr wrap="none">
            <a:spAutoFit/>
          </a:bodyPr>
          <a:lstStyle/>
          <a:p>
            <a:pPr lvl="0" algn="ctr"/>
            <a:r>
              <a:rPr lang="zh-CN" altLang="en-US" sz="2400" dirty="0" smtClean="0">
                <a:solidFill>
                  <a:schemeClr val="bg1"/>
                </a:solidFill>
                <a:latin typeface="微软雅黑" panose="020B0503020204020204" pitchFamily="34" charset="-122"/>
                <a:ea typeface="微软雅黑" panose="020B0503020204020204" pitchFamily="34" charset="-122"/>
              </a:rPr>
              <a:t>虚拟空间</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3256112" y="1491630"/>
            <a:ext cx="1415772" cy="461665"/>
          </a:xfrm>
          <a:prstGeom prst="rect">
            <a:avLst/>
          </a:prstGeom>
        </p:spPr>
        <p:txBody>
          <a:bodyPr wrap="none">
            <a:spAutoFit/>
          </a:bodyPr>
          <a:lstStyle/>
          <a:p>
            <a:pPr lvl="0" algn="ctr"/>
            <a:r>
              <a:rPr lang="zh-CN" altLang="en-US" sz="2400" dirty="0" smtClean="0">
                <a:solidFill>
                  <a:schemeClr val="bg1"/>
                </a:solidFill>
                <a:latin typeface="微软雅黑" panose="020B0503020204020204" pitchFamily="34" charset="-122"/>
                <a:ea typeface="微软雅黑" panose="020B0503020204020204" pitchFamily="34" charset="-122"/>
              </a:rPr>
              <a:t>数字空间</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663823" y="1491630"/>
            <a:ext cx="1415772" cy="461665"/>
          </a:xfrm>
          <a:prstGeom prst="rect">
            <a:avLst/>
          </a:prstGeom>
        </p:spPr>
        <p:txBody>
          <a:bodyPr wrap="none">
            <a:spAutoFit/>
          </a:bodyPr>
          <a:lstStyle/>
          <a:p>
            <a:pPr lvl="0" algn="ctr"/>
            <a:r>
              <a:rPr lang="zh-CN" altLang="en-US" sz="2400" dirty="0" smtClean="0">
                <a:solidFill>
                  <a:schemeClr val="bg1"/>
                </a:solidFill>
                <a:latin typeface="微软雅黑" panose="020B0503020204020204" pitchFamily="34" charset="-122"/>
                <a:ea typeface="微软雅黑" panose="020B0503020204020204" pitchFamily="34" charset="-122"/>
              </a:rPr>
              <a:t>实体空间</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74" name="矩形 73"/>
          <p:cNvSpPr/>
          <p:nvPr/>
        </p:nvSpPr>
        <p:spPr>
          <a:xfrm>
            <a:off x="1147764" y="762050"/>
            <a:ext cx="4488729" cy="400110"/>
          </a:xfrm>
          <a:prstGeom prst="rect">
            <a:avLst/>
          </a:prstGeom>
        </p:spPr>
        <p:txBody>
          <a:bodyPr wrap="non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⒈面向图书馆的机制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拓展</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大空间</a:t>
            </a:r>
            <a:endParaRPr lang="zh-CN" altLang="en-US" sz="2000" b="1" baseline="30000"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75606"/>
            <a:ext cx="9180000" cy="38787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6" name="矩形 95"/>
          <p:cNvSpPr/>
          <p:nvPr/>
        </p:nvSpPr>
        <p:spPr>
          <a:xfrm>
            <a:off x="360040" y="1523568"/>
            <a:ext cx="899592" cy="400110"/>
          </a:xfrm>
          <a:prstGeom prst="rect">
            <a:avLst/>
          </a:prstGeom>
        </p:spPr>
        <p:txBody>
          <a:bodyPr wrap="square">
            <a:spAutoFit/>
          </a:bodyPr>
          <a:lstStyle/>
          <a:p>
            <a:pPr lvl="0" algn="ctr"/>
            <a:r>
              <a:rPr lang="zh-CN" altLang="en-US" sz="2000" dirty="0" smtClean="0">
                <a:solidFill>
                  <a:schemeClr val="bg1"/>
                </a:solidFill>
                <a:latin typeface="隶书" panose="02010509060101010101" pitchFamily="49" charset="-122"/>
                <a:ea typeface="隶书" panose="02010509060101010101" pitchFamily="49" charset="-122"/>
              </a:rPr>
              <a:t>藏</a:t>
            </a:r>
            <a:endParaRPr lang="zh-CN" altLang="en-US" sz="2000" dirty="0">
              <a:solidFill>
                <a:schemeClr val="bg1"/>
              </a:solidFill>
              <a:latin typeface="隶书" panose="02010509060101010101" pitchFamily="49" charset="-122"/>
              <a:ea typeface="隶书" panose="02010509060101010101" pitchFamily="49" charset="-122"/>
            </a:endParaRPr>
          </a:p>
        </p:txBody>
      </p:sp>
      <p:cxnSp>
        <p:nvCxnSpPr>
          <p:cNvPr id="102" name="直接箭头连接符 101"/>
          <p:cNvCxnSpPr/>
          <p:nvPr/>
        </p:nvCxnSpPr>
        <p:spPr>
          <a:xfrm flipH="1">
            <a:off x="825344"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571750"/>
            <a:ext cx="9144000" cy="765699"/>
            <a:chOff x="0" y="2571750"/>
            <a:chExt cx="9144000" cy="765699"/>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48376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2920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5801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44420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66023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619672"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796136" y="2571750"/>
              <a:ext cx="0" cy="51100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直接连接符 63"/>
          <p:cNvCxnSpPr/>
          <p:nvPr/>
        </p:nvCxnSpPr>
        <p:spPr>
          <a:xfrm flipV="1">
            <a:off x="1619672" y="2571750"/>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V="1">
            <a:off x="61156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flipH="1">
            <a:off x="1617432"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93" name="矩形 92"/>
          <p:cNvSpPr/>
          <p:nvPr/>
        </p:nvSpPr>
        <p:spPr>
          <a:xfrm>
            <a:off x="144016" y="3939902"/>
            <a:ext cx="29878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普遍性、流行性</a:t>
            </a:r>
            <a:r>
              <a:rPr lang="zh-CN" altLang="en-US" sz="2000" b="1" dirty="0" smtClean="0">
                <a:solidFill>
                  <a:srgbClr val="00B0F0"/>
                </a:solidFill>
                <a:latin typeface="隶书" panose="02010509060101010101" pitchFamily="49" charset="-122"/>
                <a:ea typeface="隶书" panose="02010509060101010101" pitchFamily="49" charset="-122"/>
              </a:rPr>
              <a:t>供给</a:t>
            </a:r>
            <a:endParaRPr lang="zh-CN" altLang="en-US" sz="2000" b="1" dirty="0" smtClean="0">
              <a:solidFill>
                <a:srgbClr val="00B0F0"/>
              </a:solidFill>
              <a:latin typeface="隶书" panose="02010509060101010101" pitchFamily="49" charset="-122"/>
              <a:ea typeface="隶书" panose="02010509060101010101" pitchFamily="49" charset="-122"/>
            </a:endParaRPr>
          </a:p>
        </p:txBody>
      </p:sp>
      <p:cxnSp>
        <p:nvCxnSpPr>
          <p:cNvPr id="101" name="直接连接符 100"/>
          <p:cNvCxnSpPr/>
          <p:nvPr/>
        </p:nvCxnSpPr>
        <p:spPr>
          <a:xfrm flipV="1">
            <a:off x="269979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flipH="1">
            <a:off x="241176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a:off x="5793898" y="336383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V="1">
            <a:off x="579613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827584" y="2571750"/>
            <a:ext cx="1584176"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9" name="直接箭头连接符 138"/>
          <p:cNvCxnSpPr/>
          <p:nvPr/>
        </p:nvCxnSpPr>
        <p:spPr>
          <a:xfrm flipH="1">
            <a:off x="1619672"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1152128" y="1523568"/>
            <a:ext cx="899592" cy="400110"/>
          </a:xfrm>
          <a:prstGeom prst="rect">
            <a:avLst/>
          </a:prstGeom>
        </p:spPr>
        <p:txBody>
          <a:bodyPr wrap="square">
            <a:spAutoFit/>
          </a:bodyPr>
          <a:lstStyle/>
          <a:p>
            <a:pPr lvl="0" algn="ctr"/>
            <a:r>
              <a:rPr lang="zh-CN" altLang="en-US" sz="2000" dirty="0" smtClean="0">
                <a:solidFill>
                  <a:schemeClr val="bg1"/>
                </a:solidFill>
                <a:latin typeface="隶书" panose="02010509060101010101" pitchFamily="49" charset="-122"/>
                <a:ea typeface="隶书" panose="02010509060101010101" pitchFamily="49" charset="-122"/>
              </a:rPr>
              <a:t>借</a:t>
            </a:r>
            <a:endParaRPr lang="zh-CN" altLang="en-US" sz="2000" dirty="0">
              <a:solidFill>
                <a:schemeClr val="bg1"/>
              </a:solidFill>
              <a:latin typeface="隶书" panose="02010509060101010101" pitchFamily="49" charset="-122"/>
              <a:ea typeface="隶书" panose="02010509060101010101" pitchFamily="49" charset="-122"/>
            </a:endParaRPr>
          </a:p>
        </p:txBody>
      </p:sp>
      <p:cxnSp>
        <p:nvCxnSpPr>
          <p:cNvPr id="141" name="直接连接符 140"/>
          <p:cNvCxnSpPr/>
          <p:nvPr/>
        </p:nvCxnSpPr>
        <p:spPr>
          <a:xfrm>
            <a:off x="547936" y="3075806"/>
            <a:ext cx="2520280"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1979712" y="1523568"/>
            <a:ext cx="899592" cy="400110"/>
          </a:xfrm>
          <a:prstGeom prst="rect">
            <a:avLst/>
          </a:prstGeom>
        </p:spPr>
        <p:txBody>
          <a:bodyPr wrap="square">
            <a:spAutoFit/>
          </a:bodyPr>
          <a:lstStyle/>
          <a:p>
            <a:pPr lvl="0" algn="ctr"/>
            <a:r>
              <a:rPr lang="zh-CN" altLang="en-US" sz="2000" dirty="0" smtClean="0">
                <a:solidFill>
                  <a:schemeClr val="bg1"/>
                </a:solidFill>
                <a:latin typeface="隶书" panose="02010509060101010101" pitchFamily="49" charset="-122"/>
                <a:ea typeface="隶书" panose="02010509060101010101" pitchFamily="49" charset="-122"/>
              </a:rPr>
              <a:t>阅</a:t>
            </a:r>
            <a:endParaRPr lang="zh-CN" altLang="en-US" sz="2000" dirty="0">
              <a:solidFill>
                <a:schemeClr val="bg1"/>
              </a:solidFill>
              <a:latin typeface="隶书" panose="02010509060101010101" pitchFamily="49" charset="-122"/>
              <a:ea typeface="隶书" panose="02010509060101010101" pitchFamily="49" charset="-122"/>
            </a:endParaRPr>
          </a:p>
        </p:txBody>
      </p:sp>
      <p:sp>
        <p:nvSpPr>
          <p:cNvPr id="148" name="矩形 147"/>
          <p:cNvSpPr/>
          <p:nvPr/>
        </p:nvSpPr>
        <p:spPr>
          <a:xfrm>
            <a:off x="4320480" y="3939902"/>
            <a:ext cx="29878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个性化、非流行性</a:t>
            </a:r>
            <a:r>
              <a:rPr lang="zh-CN" altLang="en-US" sz="2000" b="1" dirty="0" smtClean="0">
                <a:solidFill>
                  <a:srgbClr val="00B0F0"/>
                </a:solidFill>
                <a:latin typeface="隶书" panose="02010509060101010101" pitchFamily="49" charset="-122"/>
                <a:ea typeface="隶书" panose="02010509060101010101" pitchFamily="49" charset="-122"/>
              </a:rPr>
              <a:t>供给</a:t>
            </a:r>
            <a:endParaRPr lang="zh-CN" altLang="en-US" sz="2000" b="1" dirty="0" smtClean="0">
              <a:solidFill>
                <a:srgbClr val="00B0F0"/>
              </a:solidFill>
              <a:latin typeface="隶书" panose="02010509060101010101" pitchFamily="49" charset="-122"/>
              <a:ea typeface="隶书" panose="02010509060101010101" pitchFamily="49" charset="-122"/>
            </a:endParaRPr>
          </a:p>
        </p:txBody>
      </p:sp>
      <p:cxnSp>
        <p:nvCxnSpPr>
          <p:cNvPr id="149" name="直接连接符 148"/>
          <p:cNvCxnSpPr/>
          <p:nvPr/>
        </p:nvCxnSpPr>
        <p:spPr>
          <a:xfrm>
            <a:off x="3131840" y="2571750"/>
            <a:ext cx="5616624"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5" name="直接箭头连接符 154"/>
          <p:cNvCxnSpPr/>
          <p:nvPr/>
        </p:nvCxnSpPr>
        <p:spPr>
          <a:xfrm flipH="1">
            <a:off x="312960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6" name="直接箭头连接符 155"/>
          <p:cNvCxnSpPr/>
          <p:nvPr/>
        </p:nvCxnSpPr>
        <p:spPr>
          <a:xfrm flipH="1">
            <a:off x="384968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H="1">
            <a:off x="4497752"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8" name="直接箭头连接符 157"/>
          <p:cNvCxnSpPr/>
          <p:nvPr/>
        </p:nvCxnSpPr>
        <p:spPr>
          <a:xfrm flipH="1">
            <a:off x="7666104"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9" name="直接箭头连接符 158"/>
          <p:cNvCxnSpPr/>
          <p:nvPr/>
        </p:nvCxnSpPr>
        <p:spPr>
          <a:xfrm flipH="1">
            <a:off x="5145824"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0" name="直接箭头连接符 159"/>
          <p:cNvCxnSpPr/>
          <p:nvPr/>
        </p:nvCxnSpPr>
        <p:spPr>
          <a:xfrm flipH="1">
            <a:off x="817016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1" name="直接箭头连接符 160"/>
          <p:cNvCxnSpPr/>
          <p:nvPr/>
        </p:nvCxnSpPr>
        <p:spPr>
          <a:xfrm flipH="1">
            <a:off x="5793896"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2" name="直接箭头连接符 161"/>
          <p:cNvCxnSpPr/>
          <p:nvPr/>
        </p:nvCxnSpPr>
        <p:spPr>
          <a:xfrm flipH="1">
            <a:off x="6441968"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4" name="直接箭头连接符 163"/>
          <p:cNvCxnSpPr/>
          <p:nvPr/>
        </p:nvCxnSpPr>
        <p:spPr>
          <a:xfrm flipH="1">
            <a:off x="7020272"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7" name="直接箭头连接符 166"/>
          <p:cNvCxnSpPr/>
          <p:nvPr/>
        </p:nvCxnSpPr>
        <p:spPr>
          <a:xfrm>
            <a:off x="8748464" y="1995686"/>
            <a:ext cx="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69" name="矩形 168"/>
          <p:cNvSpPr/>
          <p:nvPr/>
        </p:nvSpPr>
        <p:spPr>
          <a:xfrm>
            <a:off x="2915816" y="1585124"/>
            <a:ext cx="432048" cy="338554"/>
          </a:xfrm>
          <a:prstGeom prst="rect">
            <a:avLst/>
          </a:prstGeom>
        </p:spPr>
        <p:txBody>
          <a:bodyPr wrap="square">
            <a:spAutoFit/>
          </a:bodyPr>
          <a:lstStyle/>
          <a:p>
            <a:pPr lvl="0" algn="ctr"/>
            <a:r>
              <a:rPr lang="zh-CN" altLang="zh-CN" sz="1600" dirty="0" smtClean="0">
                <a:solidFill>
                  <a:schemeClr val="bg1"/>
                </a:solidFill>
                <a:latin typeface="隶书" panose="02010509060101010101" pitchFamily="49" charset="-122"/>
                <a:ea typeface="隶书" panose="02010509060101010101" pitchFamily="49" charset="-122"/>
              </a:rPr>
              <a:t>咨</a:t>
            </a:r>
            <a:endParaRPr lang="zh-CN" altLang="en-US" sz="1600" dirty="0">
              <a:solidFill>
                <a:schemeClr val="bg1"/>
              </a:solidFill>
              <a:latin typeface="隶书" panose="02010509060101010101" pitchFamily="49" charset="-122"/>
              <a:ea typeface="隶书" panose="02010509060101010101" pitchFamily="49" charset="-122"/>
            </a:endParaRPr>
          </a:p>
        </p:txBody>
      </p:sp>
      <p:sp>
        <p:nvSpPr>
          <p:cNvPr id="171" name="矩形 170"/>
          <p:cNvSpPr/>
          <p:nvPr/>
        </p:nvSpPr>
        <p:spPr>
          <a:xfrm>
            <a:off x="3563888"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学习</a:t>
            </a:r>
            <a:endParaRPr lang="zh-CN" altLang="en-US" sz="1100" dirty="0">
              <a:solidFill>
                <a:schemeClr val="bg1"/>
              </a:solidFill>
              <a:latin typeface="隶书" panose="02010509060101010101" pitchFamily="49" charset="-122"/>
              <a:ea typeface="隶书" panose="02010509060101010101" pitchFamily="49" charset="-122"/>
            </a:endParaRPr>
          </a:p>
        </p:txBody>
      </p:sp>
      <p:cxnSp>
        <p:nvCxnSpPr>
          <p:cNvPr id="183" name="直接连接符 182"/>
          <p:cNvCxnSpPr/>
          <p:nvPr/>
        </p:nvCxnSpPr>
        <p:spPr>
          <a:xfrm flipV="1">
            <a:off x="752432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8" name="矩形 187"/>
          <p:cNvSpPr/>
          <p:nvPr/>
        </p:nvSpPr>
        <p:spPr>
          <a:xfrm>
            <a:off x="4211960"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交流</a:t>
            </a:r>
            <a:endParaRPr lang="zh-CN" altLang="en-US" sz="1100" dirty="0">
              <a:solidFill>
                <a:schemeClr val="bg1"/>
              </a:solidFill>
              <a:latin typeface="隶书" panose="02010509060101010101" pitchFamily="49" charset="-122"/>
              <a:ea typeface="隶书" panose="02010509060101010101" pitchFamily="49" charset="-122"/>
            </a:endParaRPr>
          </a:p>
        </p:txBody>
      </p:sp>
      <p:sp>
        <p:nvSpPr>
          <p:cNvPr id="189" name="矩形 188"/>
          <p:cNvSpPr/>
          <p:nvPr/>
        </p:nvSpPr>
        <p:spPr>
          <a:xfrm>
            <a:off x="4860032"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研讨</a:t>
            </a:r>
            <a:endParaRPr lang="zh-CN" altLang="en-US" sz="1100" dirty="0">
              <a:solidFill>
                <a:schemeClr val="bg1"/>
              </a:solidFill>
              <a:latin typeface="隶书" panose="02010509060101010101" pitchFamily="49" charset="-122"/>
              <a:ea typeface="隶书" panose="02010509060101010101" pitchFamily="49" charset="-122"/>
            </a:endParaRPr>
          </a:p>
        </p:txBody>
      </p:sp>
      <p:sp>
        <p:nvSpPr>
          <p:cNvPr id="190" name="矩形 189"/>
          <p:cNvSpPr/>
          <p:nvPr/>
        </p:nvSpPr>
        <p:spPr>
          <a:xfrm>
            <a:off x="5508104"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报告</a:t>
            </a:r>
            <a:endParaRPr lang="zh-CN" altLang="en-US" sz="1100" dirty="0">
              <a:solidFill>
                <a:schemeClr val="bg1"/>
              </a:solidFill>
              <a:latin typeface="隶书" panose="02010509060101010101" pitchFamily="49" charset="-122"/>
              <a:ea typeface="隶书" panose="02010509060101010101" pitchFamily="49" charset="-122"/>
            </a:endParaRPr>
          </a:p>
        </p:txBody>
      </p:sp>
      <p:sp>
        <p:nvSpPr>
          <p:cNvPr id="191" name="矩形 190"/>
          <p:cNvSpPr/>
          <p:nvPr/>
        </p:nvSpPr>
        <p:spPr>
          <a:xfrm>
            <a:off x="6156176"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培训</a:t>
            </a:r>
            <a:endParaRPr lang="zh-CN" altLang="en-US" sz="1100" dirty="0">
              <a:solidFill>
                <a:schemeClr val="bg1"/>
              </a:solidFill>
              <a:latin typeface="隶书" panose="02010509060101010101" pitchFamily="49" charset="-122"/>
              <a:ea typeface="隶书" panose="02010509060101010101" pitchFamily="49" charset="-122"/>
            </a:endParaRPr>
          </a:p>
        </p:txBody>
      </p:sp>
      <p:sp>
        <p:nvSpPr>
          <p:cNvPr id="192" name="矩形 191"/>
          <p:cNvSpPr/>
          <p:nvPr/>
        </p:nvSpPr>
        <p:spPr>
          <a:xfrm>
            <a:off x="6732240"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教育</a:t>
            </a:r>
            <a:endParaRPr lang="zh-CN" altLang="en-US" sz="1100" dirty="0">
              <a:solidFill>
                <a:schemeClr val="bg1"/>
              </a:solidFill>
              <a:latin typeface="隶书" panose="02010509060101010101" pitchFamily="49" charset="-122"/>
              <a:ea typeface="隶书" panose="02010509060101010101" pitchFamily="49" charset="-122"/>
            </a:endParaRPr>
          </a:p>
        </p:txBody>
      </p:sp>
      <p:sp>
        <p:nvSpPr>
          <p:cNvPr id="193" name="矩形 192"/>
          <p:cNvSpPr/>
          <p:nvPr/>
        </p:nvSpPr>
        <p:spPr>
          <a:xfrm>
            <a:off x="7380312"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创业</a:t>
            </a:r>
            <a:endParaRPr lang="zh-CN" altLang="en-US" sz="1100" dirty="0">
              <a:solidFill>
                <a:schemeClr val="bg1"/>
              </a:solidFill>
              <a:latin typeface="隶书" panose="02010509060101010101" pitchFamily="49" charset="-122"/>
              <a:ea typeface="隶书" panose="02010509060101010101" pitchFamily="49" charset="-122"/>
            </a:endParaRPr>
          </a:p>
        </p:txBody>
      </p:sp>
      <p:sp>
        <p:nvSpPr>
          <p:cNvPr id="194" name="矩形 193"/>
          <p:cNvSpPr/>
          <p:nvPr/>
        </p:nvSpPr>
        <p:spPr>
          <a:xfrm>
            <a:off x="7884368"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创客</a:t>
            </a:r>
            <a:endParaRPr lang="zh-CN" altLang="en-US" sz="1100" dirty="0">
              <a:solidFill>
                <a:schemeClr val="bg1"/>
              </a:solidFill>
              <a:latin typeface="隶书" panose="02010509060101010101" pitchFamily="49" charset="-122"/>
              <a:ea typeface="隶书" panose="02010509060101010101" pitchFamily="49" charset="-122"/>
            </a:endParaRPr>
          </a:p>
        </p:txBody>
      </p:sp>
      <p:sp>
        <p:nvSpPr>
          <p:cNvPr id="195" name="矩形 194"/>
          <p:cNvSpPr/>
          <p:nvPr/>
        </p:nvSpPr>
        <p:spPr>
          <a:xfrm>
            <a:off x="8460432" y="1635646"/>
            <a:ext cx="576064" cy="261610"/>
          </a:xfrm>
          <a:prstGeom prst="rect">
            <a:avLst/>
          </a:prstGeom>
        </p:spPr>
        <p:txBody>
          <a:bodyPr wrap="square">
            <a:spAutoFit/>
          </a:bodyPr>
          <a:lstStyle/>
          <a:p>
            <a:pPr lvl="0" algn="ctr"/>
            <a:r>
              <a:rPr lang="zh-CN" altLang="en-US" sz="1100" dirty="0" smtClean="0">
                <a:solidFill>
                  <a:schemeClr val="bg1"/>
                </a:solidFill>
                <a:latin typeface="隶书" panose="02010509060101010101" pitchFamily="49" charset="-122"/>
                <a:ea typeface="隶书" panose="02010509060101010101" pitchFamily="49" charset="-122"/>
              </a:rPr>
              <a:t>休闲</a:t>
            </a:r>
            <a:endParaRPr lang="zh-CN" altLang="en-US" sz="1100" dirty="0">
              <a:solidFill>
                <a:schemeClr val="bg1"/>
              </a:solidFill>
              <a:latin typeface="隶书" panose="02010509060101010101" pitchFamily="49" charset="-122"/>
              <a:ea typeface="隶书" panose="02010509060101010101" pitchFamily="49" charset="-122"/>
            </a:endParaRPr>
          </a:p>
        </p:txBody>
      </p:sp>
      <p:cxnSp>
        <p:nvCxnSpPr>
          <p:cNvPr id="196" name="直接连接符 195"/>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flipV="1">
            <a:off x="687625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flipV="1">
            <a:off x="42119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7" name="矩形 86"/>
          <p:cNvSpPr/>
          <p:nvPr/>
        </p:nvSpPr>
        <p:spPr>
          <a:xfrm>
            <a:off x="1147764" y="785800"/>
            <a:ext cx="5224436"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⒈面向图书馆的机制</a:t>
            </a:r>
            <a:r>
              <a:rPr lang="en-US" altLang="zh-CN" sz="2000" b="1" dirty="0" smtClean="0">
                <a:latin typeface="微软雅黑" panose="020B0503020204020204" pitchFamily="34" charset="-122"/>
                <a:ea typeface="微软雅黑" panose="020B0503020204020204" pitchFamily="34" charset="-122"/>
              </a:rPr>
              <a:t>——⑴</a:t>
            </a:r>
            <a:r>
              <a:rPr lang="zh-CN" altLang="en-US" sz="2000" b="1" dirty="0" smtClean="0">
                <a:latin typeface="微软雅黑" panose="020B0503020204020204" pitchFamily="34" charset="-122"/>
                <a:ea typeface="微软雅黑" panose="020B0503020204020204" pitchFamily="34" charset="-122"/>
              </a:rPr>
              <a:t>实体空间的拓展</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848729"/>
            <a:ext cx="9180000" cy="429994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2046804"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2047538" y="197365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5991370" y="4270325"/>
            <a:ext cx="1783080" cy="368300"/>
          </a:xfrm>
          <a:prstGeom prst="rect">
            <a:avLst/>
          </a:prstGeom>
        </p:spPr>
        <p:txBody>
          <a:bodyPr wrap="none">
            <a:spAutoFit/>
          </a:bodyPr>
          <a:lstStyle/>
          <a:p>
            <a:pPr lvl="0" algn="ctr"/>
            <a:r>
              <a:rPr lang="zh-CN" altLang="en-US" dirty="0">
                <a:solidFill>
                  <a:srgbClr val="00B0F0"/>
                </a:solidFill>
                <a:latin typeface="微软雅黑" panose="020B0503020204020204" pitchFamily="34" charset="-122"/>
                <a:ea typeface="微软雅黑" panose="020B0503020204020204" pitchFamily="34" charset="-122"/>
              </a:rPr>
              <a:t>规划育人路线图</a:t>
            </a:r>
            <a:endParaRPr lang="zh-CN" altLang="en-US" dirty="0">
              <a:solidFill>
                <a:srgbClr val="00B0F0"/>
              </a:solidFill>
              <a:latin typeface="微软雅黑" panose="020B0503020204020204" pitchFamily="34" charset="-122"/>
              <a:ea typeface="微软雅黑" panose="020B0503020204020204" pitchFamily="34" charset="-122"/>
            </a:endParaRPr>
          </a:p>
        </p:txBody>
      </p: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405925" y="285419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2049443"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2049443"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65305"/>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400228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5" name="矩形 114"/>
          <p:cNvSpPr/>
          <p:nvPr/>
        </p:nvSpPr>
        <p:spPr>
          <a:xfrm>
            <a:off x="1043411" y="4270325"/>
            <a:ext cx="2011680" cy="368300"/>
          </a:xfrm>
          <a:prstGeom prst="rect">
            <a:avLst/>
          </a:prstGeom>
        </p:spPr>
        <p:txBody>
          <a:bodyPr wrap="none">
            <a:spAutoFit/>
          </a:bodyPr>
          <a:lstStyle/>
          <a:p>
            <a:pPr lvl="0" algn="ctr"/>
            <a:r>
              <a:rPr lang="en-US" altLang="zh-CN" dirty="0">
                <a:solidFill>
                  <a:srgbClr val="00B0F0"/>
                </a:solidFill>
                <a:latin typeface="微软雅黑" panose="020B0503020204020204" pitchFamily="34" charset="-122"/>
                <a:ea typeface="微软雅黑" panose="020B0503020204020204" pitchFamily="34" charset="-122"/>
              </a:rPr>
              <a:t>标注</a:t>
            </a:r>
            <a:r>
              <a:rPr lang="zh-CN" altLang="en-US" dirty="0">
                <a:solidFill>
                  <a:srgbClr val="00B0F0"/>
                </a:solidFill>
                <a:latin typeface="微软雅黑" panose="020B0503020204020204" pitchFamily="34" charset="-122"/>
                <a:ea typeface="微软雅黑" panose="020B0503020204020204" pitchFamily="34" charset="-122"/>
              </a:rPr>
              <a:t>育人</a:t>
            </a:r>
            <a:r>
              <a:rPr lang="en-US" altLang="zh-CN" dirty="0">
                <a:solidFill>
                  <a:srgbClr val="00B0F0"/>
                </a:solidFill>
                <a:latin typeface="微软雅黑" panose="020B0503020204020204" pitchFamily="34" charset="-122"/>
                <a:ea typeface="微软雅黑" panose="020B0503020204020204" pitchFamily="34" charset="-122"/>
              </a:rPr>
              <a:t>时代坐标</a:t>
            </a:r>
            <a:endParaRPr lang="en-US" altLang="zh-CN" dirty="0">
              <a:solidFill>
                <a:srgbClr val="00B0F0"/>
              </a:solidFill>
              <a:latin typeface="微软雅黑" panose="020B0503020204020204" pitchFamily="34" charset="-122"/>
              <a:ea typeface="微软雅黑" panose="020B0503020204020204" pitchFamily="34" charset="-122"/>
            </a:endParaRPr>
          </a:p>
        </p:txBody>
      </p:sp>
      <p:sp>
        <p:nvSpPr>
          <p:cNvPr id="116" name="矩形 115"/>
          <p:cNvSpPr/>
          <p:nvPr/>
        </p:nvSpPr>
        <p:spPr>
          <a:xfrm>
            <a:off x="5896450" y="1235348"/>
            <a:ext cx="1960880" cy="706755"/>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高校图书馆未来</a:t>
            </a:r>
            <a:endParaRPr lang="en-US" altLang="zh-CN" sz="2000" dirty="0" smtClean="0">
              <a:solidFill>
                <a:schemeClr val="bg1"/>
              </a:solidFill>
              <a:latin typeface="微软雅黑" panose="020B0503020204020204" pitchFamily="34" charset="-122"/>
              <a:ea typeface="微软雅黑" panose="020B0503020204020204" pitchFamily="34" charset="-122"/>
            </a:endParaRPr>
          </a:p>
          <a:p>
            <a:pPr lvl="0" algn="ctr"/>
            <a:r>
              <a:rPr lang="zh-CN" altLang="en-US" sz="2000" dirty="0" smtClean="0">
                <a:solidFill>
                  <a:schemeClr val="bg1"/>
                </a:solidFill>
                <a:latin typeface="微软雅黑" panose="020B0503020204020204" pitchFamily="34" charset="-122"/>
                <a:ea typeface="微软雅黑" panose="020B0503020204020204" pitchFamily="34" charset="-122"/>
              </a:rPr>
              <a:t>如何育人</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1075987" y="1235415"/>
            <a:ext cx="1960880" cy="706755"/>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高校图书馆育人</a:t>
            </a:r>
            <a:endParaRPr lang="en-US" altLang="zh-CN" sz="2000" dirty="0" smtClean="0">
              <a:solidFill>
                <a:schemeClr val="bg1"/>
              </a:solidFill>
              <a:latin typeface="微软雅黑" panose="020B0503020204020204" pitchFamily="34" charset="-122"/>
              <a:ea typeface="微软雅黑" panose="020B0503020204020204" pitchFamily="34" charset="-122"/>
            </a:endParaRPr>
          </a:p>
          <a:p>
            <a:pPr lvl="0" algn="ctr"/>
            <a:r>
              <a:rPr lang="zh-CN" altLang="en-US" sz="2000" dirty="0" smtClean="0">
                <a:solidFill>
                  <a:schemeClr val="bg1"/>
                </a:solidFill>
                <a:latin typeface="微软雅黑" panose="020B0503020204020204" pitchFamily="34" charset="-122"/>
                <a:ea typeface="微软雅黑" panose="020B0503020204020204" pitchFamily="34" charset="-122"/>
              </a:rPr>
              <a:t>的时代背景</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119" name="文本框 2"/>
          <p:cNvSpPr txBox="1">
            <a:spLocks noChangeArrowheads="1"/>
          </p:cNvSpPr>
          <p:nvPr/>
        </p:nvSpPr>
        <p:spPr bwMode="auto">
          <a:xfrm>
            <a:off x="899592" y="299432"/>
            <a:ext cx="2160240" cy="400110"/>
          </a:xfrm>
          <a:prstGeom prst="rect">
            <a:avLst/>
          </a:prstGeom>
          <a:solidFill>
            <a:schemeClr val="tx2"/>
          </a:solidFill>
          <a:ln w="9525">
            <a:solidFill>
              <a:schemeClr val="bg1"/>
            </a:solidFill>
            <a:miter lim="800000"/>
          </a:ln>
        </p:spPr>
        <p:txBody>
          <a:bodyPr vert="horz" wrap="square" lIns="91440" tIns="45720" rIns="91440" bIns="45720" numCol="1" anchor="t" anchorCtr="0" compatLnSpc="1">
            <a:spAutoFit/>
          </a:bodyPr>
          <a:lstStyle/>
          <a:p>
            <a:pPr algn="ctr" fontAlgn="base">
              <a:spcBef>
                <a:spcPts val="750"/>
              </a:spcBef>
              <a:spcAft>
                <a:spcPct val="0"/>
              </a:spcAft>
            </a:pPr>
            <a:r>
              <a:rPr lang="zh-CN" altLang="en-US" sz="2000" b="1" dirty="0" smtClean="0">
                <a:solidFill>
                  <a:schemeClr val="bg1">
                    <a:lumMod val="95000"/>
                  </a:schemeClr>
                </a:solidFill>
                <a:latin typeface="微软雅黑" panose="020B0503020204020204" pitchFamily="34" charset="-122"/>
                <a:ea typeface="微软雅黑" panose="020B0503020204020204" pitchFamily="34" charset="-122"/>
              </a:rPr>
              <a:t>逻辑体系</a:t>
            </a:r>
            <a:endParaRPr kumimoji="0" lang="zh-CN" sz="2000" b="1" i="0" u="none" strike="noStrike" cap="none" normalizeH="0" baseline="0" dirty="0">
              <a:ln>
                <a:noFill/>
              </a:ln>
              <a:solidFill>
                <a:schemeClr val="bg1">
                  <a:lumMod val="95000"/>
                </a:schemeClr>
              </a:solidFill>
              <a:effectLst/>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75606"/>
            <a:ext cx="9180000" cy="38787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6" name="矩形 95"/>
          <p:cNvSpPr/>
          <p:nvPr/>
        </p:nvSpPr>
        <p:spPr>
          <a:xfrm>
            <a:off x="251520" y="1701207"/>
            <a:ext cx="1008112" cy="246221"/>
          </a:xfrm>
          <a:prstGeom prst="rect">
            <a:avLst/>
          </a:prstGeom>
        </p:spPr>
        <p:txBody>
          <a:bodyPr wrap="square">
            <a:spAutoFit/>
          </a:bodyPr>
          <a:lstStyle/>
          <a:p>
            <a:pPr lvl="0" algn="ctr"/>
            <a:r>
              <a:rPr lang="zh-CN" altLang="en-US" sz="1000" dirty="0" smtClean="0">
                <a:solidFill>
                  <a:schemeClr val="bg1"/>
                </a:solidFill>
                <a:latin typeface="隶书" panose="02010509060101010101" pitchFamily="49" charset="-122"/>
                <a:ea typeface="隶书" panose="02010509060101010101" pitchFamily="49" charset="-122"/>
              </a:rPr>
              <a:t>查收查引查新</a:t>
            </a:r>
            <a:endParaRPr lang="zh-CN" altLang="en-US" sz="1000" dirty="0">
              <a:solidFill>
                <a:schemeClr val="bg1"/>
              </a:solidFill>
              <a:latin typeface="隶书" panose="02010509060101010101" pitchFamily="49" charset="-122"/>
              <a:ea typeface="隶书" panose="02010509060101010101" pitchFamily="49" charset="-122"/>
            </a:endParaRPr>
          </a:p>
        </p:txBody>
      </p:sp>
      <p:cxnSp>
        <p:nvCxnSpPr>
          <p:cNvPr id="102" name="直接箭头连接符 101"/>
          <p:cNvCxnSpPr/>
          <p:nvPr/>
        </p:nvCxnSpPr>
        <p:spPr>
          <a:xfrm flipH="1">
            <a:off x="825344"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571750"/>
            <a:ext cx="9144000" cy="765699"/>
            <a:chOff x="0" y="2571750"/>
            <a:chExt cx="9144000" cy="765699"/>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48376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2920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5801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44420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66023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619672"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796136" y="2571750"/>
              <a:ext cx="0" cy="51100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直接连接符 63"/>
          <p:cNvCxnSpPr/>
          <p:nvPr/>
        </p:nvCxnSpPr>
        <p:spPr>
          <a:xfrm flipV="1">
            <a:off x="1619672" y="2571750"/>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V="1">
            <a:off x="61156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flipH="1">
            <a:off x="1617432"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93" name="矩形 92"/>
          <p:cNvSpPr/>
          <p:nvPr/>
        </p:nvSpPr>
        <p:spPr>
          <a:xfrm>
            <a:off x="144016" y="3939902"/>
            <a:ext cx="29878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普遍性、流行性</a:t>
            </a:r>
            <a:r>
              <a:rPr lang="zh-CN" altLang="en-US" sz="2000" b="1" dirty="0" smtClean="0">
                <a:solidFill>
                  <a:srgbClr val="00B0F0"/>
                </a:solidFill>
                <a:latin typeface="隶书" panose="02010509060101010101" pitchFamily="49" charset="-122"/>
                <a:ea typeface="隶书" panose="02010509060101010101" pitchFamily="49" charset="-122"/>
              </a:rPr>
              <a:t>供给</a:t>
            </a:r>
            <a:endParaRPr lang="zh-CN" altLang="en-US" sz="2000" b="1" dirty="0" smtClean="0">
              <a:solidFill>
                <a:srgbClr val="00B0F0"/>
              </a:solidFill>
              <a:latin typeface="隶书" panose="02010509060101010101" pitchFamily="49" charset="-122"/>
              <a:ea typeface="隶书" panose="02010509060101010101" pitchFamily="49" charset="-122"/>
            </a:endParaRPr>
          </a:p>
        </p:txBody>
      </p:sp>
      <p:cxnSp>
        <p:nvCxnSpPr>
          <p:cNvPr id="101" name="直接连接符 100"/>
          <p:cNvCxnSpPr/>
          <p:nvPr/>
        </p:nvCxnSpPr>
        <p:spPr>
          <a:xfrm flipV="1">
            <a:off x="269979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flipH="1">
            <a:off x="241176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a:off x="5793898" y="336383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V="1">
            <a:off x="579613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827584" y="2571750"/>
            <a:ext cx="1584176"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9" name="直接箭头连接符 138"/>
          <p:cNvCxnSpPr/>
          <p:nvPr/>
        </p:nvCxnSpPr>
        <p:spPr>
          <a:xfrm flipH="1">
            <a:off x="1619672"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0" name="矩形 139"/>
          <p:cNvSpPr/>
          <p:nvPr/>
        </p:nvSpPr>
        <p:spPr>
          <a:xfrm>
            <a:off x="1164003" y="1694179"/>
            <a:ext cx="899592" cy="246221"/>
          </a:xfrm>
          <a:prstGeom prst="rect">
            <a:avLst/>
          </a:prstGeom>
        </p:spPr>
        <p:txBody>
          <a:bodyPr wrap="square">
            <a:spAutoFit/>
          </a:bodyPr>
          <a:lstStyle/>
          <a:p>
            <a:pPr lvl="0" algn="ctr"/>
            <a:r>
              <a:rPr lang="zh-CN" altLang="en-US" sz="1000" dirty="0" smtClean="0">
                <a:solidFill>
                  <a:schemeClr val="bg1"/>
                </a:solidFill>
                <a:latin typeface="隶书" panose="02010509060101010101" pitchFamily="49" charset="-122"/>
                <a:ea typeface="隶书" panose="02010509060101010101" pitchFamily="49" charset="-122"/>
              </a:rPr>
              <a:t>文献传递</a:t>
            </a:r>
            <a:endParaRPr lang="zh-CN" altLang="en-US" sz="1000" dirty="0">
              <a:solidFill>
                <a:schemeClr val="bg1"/>
              </a:solidFill>
              <a:latin typeface="隶书" panose="02010509060101010101" pitchFamily="49" charset="-122"/>
              <a:ea typeface="隶书" panose="02010509060101010101" pitchFamily="49" charset="-122"/>
            </a:endParaRPr>
          </a:p>
        </p:txBody>
      </p:sp>
      <p:cxnSp>
        <p:nvCxnSpPr>
          <p:cNvPr id="141" name="直接连接符 140"/>
          <p:cNvCxnSpPr/>
          <p:nvPr/>
        </p:nvCxnSpPr>
        <p:spPr>
          <a:xfrm>
            <a:off x="547936" y="3075806"/>
            <a:ext cx="2520280"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1936750" y="1701165"/>
            <a:ext cx="956310" cy="245110"/>
          </a:xfrm>
          <a:prstGeom prst="rect">
            <a:avLst/>
          </a:prstGeom>
        </p:spPr>
        <p:txBody>
          <a:bodyPr wrap="square">
            <a:spAutoFit/>
          </a:bodyPr>
          <a:lstStyle/>
          <a:p>
            <a:pPr lvl="0" algn="ctr"/>
            <a:r>
              <a:rPr lang="zh-CN" altLang="en-US" sz="1000" dirty="0" smtClean="0">
                <a:solidFill>
                  <a:schemeClr val="bg1"/>
                </a:solidFill>
                <a:latin typeface="隶书" panose="02010509060101010101" pitchFamily="49" charset="-122"/>
                <a:ea typeface="隶书" panose="02010509060101010101" pitchFamily="49" charset="-122"/>
              </a:rPr>
              <a:t>信息素养课程</a:t>
            </a:r>
            <a:endParaRPr lang="zh-CN" altLang="en-US" sz="1000" dirty="0">
              <a:solidFill>
                <a:schemeClr val="bg1"/>
              </a:solidFill>
              <a:latin typeface="隶书" panose="02010509060101010101" pitchFamily="49" charset="-122"/>
              <a:ea typeface="隶书" panose="02010509060101010101" pitchFamily="49" charset="-122"/>
            </a:endParaRPr>
          </a:p>
        </p:txBody>
      </p:sp>
      <p:sp>
        <p:nvSpPr>
          <p:cNvPr id="148" name="矩形 147"/>
          <p:cNvSpPr/>
          <p:nvPr/>
        </p:nvSpPr>
        <p:spPr>
          <a:xfrm>
            <a:off x="4320480" y="3939902"/>
            <a:ext cx="29878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个性化、非流行性</a:t>
            </a:r>
            <a:r>
              <a:rPr lang="zh-CN" altLang="en-US" sz="2000" b="1" dirty="0" smtClean="0">
                <a:solidFill>
                  <a:srgbClr val="00B0F0"/>
                </a:solidFill>
                <a:latin typeface="隶书" panose="02010509060101010101" pitchFamily="49" charset="-122"/>
                <a:ea typeface="隶书" panose="02010509060101010101" pitchFamily="49" charset="-122"/>
              </a:rPr>
              <a:t>供给</a:t>
            </a:r>
            <a:endParaRPr lang="zh-CN" altLang="en-US" sz="2000" b="1" dirty="0" smtClean="0">
              <a:solidFill>
                <a:srgbClr val="00B0F0"/>
              </a:solidFill>
              <a:latin typeface="隶书" panose="02010509060101010101" pitchFamily="49" charset="-122"/>
              <a:ea typeface="隶书" panose="02010509060101010101" pitchFamily="49" charset="-122"/>
            </a:endParaRPr>
          </a:p>
        </p:txBody>
      </p:sp>
      <p:cxnSp>
        <p:nvCxnSpPr>
          <p:cNvPr id="149" name="直接连接符 148"/>
          <p:cNvCxnSpPr/>
          <p:nvPr/>
        </p:nvCxnSpPr>
        <p:spPr>
          <a:xfrm>
            <a:off x="3131840" y="2571750"/>
            <a:ext cx="5616624"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5" name="直接箭头连接符 154"/>
          <p:cNvCxnSpPr/>
          <p:nvPr/>
        </p:nvCxnSpPr>
        <p:spPr>
          <a:xfrm flipH="1">
            <a:off x="312960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6" name="直接箭头连接符 155"/>
          <p:cNvCxnSpPr/>
          <p:nvPr/>
        </p:nvCxnSpPr>
        <p:spPr>
          <a:xfrm flipH="1">
            <a:off x="384968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H="1">
            <a:off x="4497752"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8" name="直接箭头连接符 157"/>
          <p:cNvCxnSpPr/>
          <p:nvPr/>
        </p:nvCxnSpPr>
        <p:spPr>
          <a:xfrm flipH="1">
            <a:off x="7666104"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9" name="直接箭头连接符 158"/>
          <p:cNvCxnSpPr/>
          <p:nvPr/>
        </p:nvCxnSpPr>
        <p:spPr>
          <a:xfrm flipH="1">
            <a:off x="5145824"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0" name="直接箭头连接符 159"/>
          <p:cNvCxnSpPr/>
          <p:nvPr/>
        </p:nvCxnSpPr>
        <p:spPr>
          <a:xfrm flipH="1">
            <a:off x="8170160"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1" name="直接箭头连接符 160"/>
          <p:cNvCxnSpPr/>
          <p:nvPr/>
        </p:nvCxnSpPr>
        <p:spPr>
          <a:xfrm flipH="1">
            <a:off x="5793896"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2" name="直接箭头连接符 161"/>
          <p:cNvCxnSpPr/>
          <p:nvPr/>
        </p:nvCxnSpPr>
        <p:spPr>
          <a:xfrm flipH="1">
            <a:off x="6441968"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4" name="直接箭头连接符 163"/>
          <p:cNvCxnSpPr/>
          <p:nvPr/>
        </p:nvCxnSpPr>
        <p:spPr>
          <a:xfrm flipH="1">
            <a:off x="7020272" y="1995686"/>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7" name="直接箭头连接符 166"/>
          <p:cNvCxnSpPr/>
          <p:nvPr/>
        </p:nvCxnSpPr>
        <p:spPr>
          <a:xfrm>
            <a:off x="8748464" y="1995686"/>
            <a:ext cx="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69" name="矩形 168"/>
          <p:cNvSpPr/>
          <p:nvPr/>
        </p:nvSpPr>
        <p:spPr>
          <a:xfrm>
            <a:off x="2843808" y="1657132"/>
            <a:ext cx="576064"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服务进院系</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71" name="矩形 170"/>
          <p:cNvSpPr/>
          <p:nvPr/>
        </p:nvSpPr>
        <p:spPr>
          <a:xfrm>
            <a:off x="3528263" y="1635646"/>
            <a:ext cx="648072"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服务进职能部门</a:t>
            </a:r>
            <a:endParaRPr lang="zh-CN" altLang="en-US" sz="800" dirty="0">
              <a:solidFill>
                <a:schemeClr val="bg1"/>
              </a:solidFill>
              <a:latin typeface="隶书" panose="02010509060101010101" pitchFamily="49" charset="-122"/>
              <a:ea typeface="隶书" panose="02010509060101010101" pitchFamily="49" charset="-122"/>
            </a:endParaRPr>
          </a:p>
        </p:txBody>
      </p:sp>
      <p:cxnSp>
        <p:nvCxnSpPr>
          <p:cNvPr id="183" name="直接连接符 182"/>
          <p:cNvCxnSpPr/>
          <p:nvPr/>
        </p:nvCxnSpPr>
        <p:spPr>
          <a:xfrm flipV="1">
            <a:off x="752432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8" name="矩形 187"/>
          <p:cNvSpPr/>
          <p:nvPr/>
        </p:nvSpPr>
        <p:spPr>
          <a:xfrm>
            <a:off x="4211960" y="1635646"/>
            <a:ext cx="576064"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服务进课题组</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89" name="矩形 188"/>
          <p:cNvSpPr/>
          <p:nvPr/>
        </p:nvSpPr>
        <p:spPr>
          <a:xfrm>
            <a:off x="4848157" y="1515380"/>
            <a:ext cx="576064" cy="461665"/>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服务进重点实验室</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90" name="矩形 189"/>
          <p:cNvSpPr/>
          <p:nvPr/>
        </p:nvSpPr>
        <p:spPr>
          <a:xfrm>
            <a:off x="5508104" y="1635646"/>
            <a:ext cx="576064"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学科</a:t>
            </a:r>
            <a:endParaRPr lang="en-US" altLang="zh-CN" sz="800" dirty="0" smtClean="0">
              <a:solidFill>
                <a:schemeClr val="bg1"/>
              </a:solidFill>
              <a:latin typeface="隶书" panose="02010509060101010101" pitchFamily="49" charset="-122"/>
              <a:ea typeface="隶书" panose="02010509060101010101" pitchFamily="49" charset="-122"/>
            </a:endParaRPr>
          </a:p>
          <a:p>
            <a:pPr lvl="0" algn="ctr"/>
            <a:r>
              <a:rPr lang="zh-CN" altLang="en-US" sz="800" dirty="0" smtClean="0">
                <a:solidFill>
                  <a:schemeClr val="bg1"/>
                </a:solidFill>
                <a:latin typeface="隶书" panose="02010509060101010101" pitchFamily="49" charset="-122"/>
                <a:ea typeface="隶书" panose="02010509060101010101" pitchFamily="49" charset="-122"/>
              </a:rPr>
              <a:t>服务</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91" name="矩形 190"/>
          <p:cNvSpPr/>
          <p:nvPr/>
        </p:nvSpPr>
        <p:spPr>
          <a:xfrm>
            <a:off x="6156176" y="1635646"/>
            <a:ext cx="576064"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人才</a:t>
            </a:r>
            <a:endParaRPr lang="en-US" altLang="zh-CN" sz="800" dirty="0" smtClean="0">
              <a:solidFill>
                <a:schemeClr val="bg1"/>
              </a:solidFill>
              <a:latin typeface="隶书" panose="02010509060101010101" pitchFamily="49" charset="-122"/>
              <a:ea typeface="隶书" panose="02010509060101010101" pitchFamily="49" charset="-122"/>
            </a:endParaRPr>
          </a:p>
          <a:p>
            <a:pPr lvl="0" algn="ctr"/>
            <a:r>
              <a:rPr lang="zh-CN" altLang="en-US" sz="800" dirty="0" smtClean="0">
                <a:solidFill>
                  <a:schemeClr val="bg1"/>
                </a:solidFill>
                <a:latin typeface="隶书" panose="02010509060101010101" pitchFamily="49" charset="-122"/>
                <a:ea typeface="隶书" panose="02010509060101010101" pitchFamily="49" charset="-122"/>
              </a:rPr>
              <a:t>评价</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92" name="矩形 191"/>
          <p:cNvSpPr/>
          <p:nvPr/>
        </p:nvSpPr>
        <p:spPr>
          <a:xfrm>
            <a:off x="6732240" y="1635646"/>
            <a:ext cx="576064"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项目</a:t>
            </a:r>
            <a:endParaRPr lang="en-US" altLang="zh-CN" sz="800" dirty="0" smtClean="0">
              <a:solidFill>
                <a:schemeClr val="bg1"/>
              </a:solidFill>
              <a:latin typeface="隶书" panose="02010509060101010101" pitchFamily="49" charset="-122"/>
              <a:ea typeface="隶书" panose="02010509060101010101" pitchFamily="49" charset="-122"/>
            </a:endParaRPr>
          </a:p>
          <a:p>
            <a:pPr lvl="0" algn="ctr"/>
            <a:r>
              <a:rPr lang="zh-CN" altLang="en-US" sz="800" dirty="0" smtClean="0">
                <a:solidFill>
                  <a:schemeClr val="bg1"/>
                </a:solidFill>
                <a:latin typeface="隶书" panose="02010509060101010101" pitchFamily="49" charset="-122"/>
                <a:ea typeface="隶书" panose="02010509060101010101" pitchFamily="49" charset="-122"/>
              </a:rPr>
              <a:t>评审</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93" name="矩形 192"/>
          <p:cNvSpPr/>
          <p:nvPr/>
        </p:nvSpPr>
        <p:spPr>
          <a:xfrm>
            <a:off x="7380312" y="1635646"/>
            <a:ext cx="576064"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机构</a:t>
            </a:r>
            <a:endParaRPr lang="en-US" altLang="zh-CN" sz="800" dirty="0" smtClean="0">
              <a:solidFill>
                <a:schemeClr val="bg1"/>
              </a:solidFill>
              <a:latin typeface="隶书" panose="02010509060101010101" pitchFamily="49" charset="-122"/>
              <a:ea typeface="隶书" panose="02010509060101010101" pitchFamily="49" charset="-122"/>
            </a:endParaRPr>
          </a:p>
          <a:p>
            <a:pPr lvl="0" algn="ctr"/>
            <a:r>
              <a:rPr lang="zh-CN" altLang="en-US" sz="800" dirty="0" smtClean="0">
                <a:solidFill>
                  <a:schemeClr val="bg1"/>
                </a:solidFill>
                <a:latin typeface="隶书" panose="02010509060101010101" pitchFamily="49" charset="-122"/>
                <a:ea typeface="隶书" panose="02010509060101010101" pitchFamily="49" charset="-122"/>
              </a:rPr>
              <a:t>评估</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94" name="矩形 193"/>
          <p:cNvSpPr/>
          <p:nvPr/>
        </p:nvSpPr>
        <p:spPr>
          <a:xfrm>
            <a:off x="7884368" y="1623013"/>
            <a:ext cx="576064" cy="337185"/>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嵌入</a:t>
            </a:r>
            <a:endParaRPr lang="zh-CN" altLang="en-US" sz="800" dirty="0" smtClean="0">
              <a:solidFill>
                <a:schemeClr val="bg1"/>
              </a:solidFill>
              <a:latin typeface="隶书" panose="02010509060101010101" pitchFamily="49" charset="-122"/>
              <a:ea typeface="隶书" panose="02010509060101010101" pitchFamily="49" charset="-122"/>
            </a:endParaRPr>
          </a:p>
          <a:p>
            <a:pPr lvl="0" algn="ctr"/>
            <a:r>
              <a:rPr lang="zh-CN" altLang="en-US" sz="800" dirty="0" smtClean="0">
                <a:solidFill>
                  <a:schemeClr val="bg1"/>
                </a:solidFill>
                <a:latin typeface="隶书" panose="02010509060101010101" pitchFamily="49" charset="-122"/>
                <a:ea typeface="隶书" panose="02010509060101010101" pitchFamily="49" charset="-122"/>
              </a:rPr>
              <a:t>教学</a:t>
            </a:r>
            <a:endParaRPr lang="zh-CN" altLang="en-US" sz="800" dirty="0">
              <a:solidFill>
                <a:schemeClr val="bg1"/>
              </a:solidFill>
              <a:latin typeface="隶书" panose="02010509060101010101" pitchFamily="49" charset="-122"/>
              <a:ea typeface="隶书" panose="02010509060101010101" pitchFamily="49" charset="-122"/>
            </a:endParaRPr>
          </a:p>
        </p:txBody>
      </p:sp>
      <p:sp>
        <p:nvSpPr>
          <p:cNvPr id="195" name="矩形 194"/>
          <p:cNvSpPr/>
          <p:nvPr/>
        </p:nvSpPr>
        <p:spPr>
          <a:xfrm>
            <a:off x="8460432" y="1635646"/>
            <a:ext cx="576064" cy="338554"/>
          </a:xfrm>
          <a:prstGeom prst="rect">
            <a:avLst/>
          </a:prstGeom>
        </p:spPr>
        <p:txBody>
          <a:bodyPr wrap="square">
            <a:spAutoFit/>
          </a:bodyPr>
          <a:lstStyle/>
          <a:p>
            <a:pPr lvl="0" algn="ctr"/>
            <a:r>
              <a:rPr lang="zh-CN" altLang="en-US" sz="800" dirty="0" smtClean="0">
                <a:solidFill>
                  <a:schemeClr val="bg1"/>
                </a:solidFill>
                <a:latin typeface="隶书" panose="02010509060101010101" pitchFamily="49" charset="-122"/>
                <a:ea typeface="隶书" panose="02010509060101010101" pitchFamily="49" charset="-122"/>
              </a:rPr>
              <a:t>一小时培训</a:t>
            </a:r>
            <a:endParaRPr lang="zh-CN" altLang="en-US" sz="800" dirty="0">
              <a:solidFill>
                <a:schemeClr val="bg1"/>
              </a:solidFill>
              <a:latin typeface="隶书" panose="02010509060101010101" pitchFamily="49" charset="-122"/>
              <a:ea typeface="隶书" panose="02010509060101010101" pitchFamily="49" charset="-122"/>
            </a:endParaRPr>
          </a:p>
        </p:txBody>
      </p:sp>
      <p:cxnSp>
        <p:nvCxnSpPr>
          <p:cNvPr id="196" name="直接连接符 195"/>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flipV="1">
            <a:off x="687625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flipV="1">
            <a:off x="42119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7" name="矩形 86"/>
          <p:cNvSpPr/>
          <p:nvPr/>
        </p:nvSpPr>
        <p:spPr>
          <a:xfrm>
            <a:off x="1147764" y="785800"/>
            <a:ext cx="5224436"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⒈面向图书馆的机制</a:t>
            </a:r>
            <a:r>
              <a:rPr lang="en-US" altLang="zh-CN" sz="2000" b="1" dirty="0" smtClean="0">
                <a:latin typeface="微软雅黑" panose="020B0503020204020204" pitchFamily="34" charset="-122"/>
                <a:ea typeface="微软雅黑" panose="020B0503020204020204" pitchFamily="34" charset="-122"/>
              </a:rPr>
              <a:t>——⑵</a:t>
            </a:r>
            <a:r>
              <a:rPr lang="zh-CN" altLang="en-US" sz="2000" b="1" dirty="0" smtClean="0">
                <a:latin typeface="微软雅黑" panose="020B0503020204020204" pitchFamily="34" charset="-122"/>
                <a:ea typeface="微软雅黑" panose="020B0503020204020204" pitchFamily="34" charset="-122"/>
              </a:rPr>
              <a:t>数字空间的拓展</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03598"/>
            <a:ext cx="9180000" cy="395078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95"/>
          <p:cNvSpPr/>
          <p:nvPr/>
        </p:nvSpPr>
        <p:spPr>
          <a:xfrm>
            <a:off x="-96645" y="1587388"/>
            <a:ext cx="1547664" cy="584775"/>
          </a:xfrm>
          <a:prstGeom prst="rect">
            <a:avLst/>
          </a:prstGeom>
        </p:spPr>
        <p:txBody>
          <a:bodyPr wrap="square">
            <a:spAutoFit/>
          </a:bodyPr>
          <a:lstStyle/>
          <a:p>
            <a:pPr lvl="0" algn="ctr"/>
            <a:r>
              <a:rPr lang="zh-CN" altLang="en-US" sz="1600" b="1" dirty="0" smtClean="0">
                <a:solidFill>
                  <a:schemeClr val="bg1"/>
                </a:solidFill>
                <a:latin typeface="隶书" panose="02010509060101010101" pitchFamily="49" charset="-122"/>
                <a:ea typeface="隶书" panose="02010509060101010101" pitchFamily="49" charset="-122"/>
              </a:rPr>
              <a:t>官方（洛洛）</a:t>
            </a:r>
            <a:endParaRPr lang="en-US" altLang="zh-CN" sz="1600" b="1" dirty="0" smtClean="0">
              <a:solidFill>
                <a:schemeClr val="bg1"/>
              </a:solidFill>
              <a:latin typeface="隶书" panose="02010509060101010101" pitchFamily="49" charset="-122"/>
              <a:ea typeface="隶书" panose="02010509060101010101" pitchFamily="49" charset="-122"/>
            </a:endParaRPr>
          </a:p>
          <a:p>
            <a:pPr lvl="0" algn="ctr"/>
            <a:r>
              <a:rPr lang="zh-CN" altLang="en-US" sz="1600" b="1" dirty="0" smtClean="0">
                <a:solidFill>
                  <a:schemeClr val="bg1"/>
                </a:solidFill>
                <a:latin typeface="隶书" panose="02010509060101010101" pitchFamily="49" charset="-122"/>
                <a:ea typeface="隶书" panose="02010509060101010101" pitchFamily="49" charset="-122"/>
              </a:rPr>
              <a:t>民间（图图）</a:t>
            </a:r>
            <a:endParaRPr lang="zh-CN" altLang="en-US" sz="1600" b="1" dirty="0">
              <a:solidFill>
                <a:schemeClr val="bg1"/>
              </a:solidFill>
              <a:latin typeface="隶书" panose="02010509060101010101" pitchFamily="49" charset="-122"/>
              <a:ea typeface="隶书" panose="02010509060101010101" pitchFamily="49" charset="-122"/>
            </a:endParaRPr>
          </a:p>
        </p:txBody>
      </p:sp>
      <p:cxnSp>
        <p:nvCxnSpPr>
          <p:cNvPr id="102" name="直接箭头连接符 101"/>
          <p:cNvCxnSpPr/>
          <p:nvPr/>
        </p:nvCxnSpPr>
        <p:spPr>
          <a:xfrm flipH="1">
            <a:off x="681328"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11"/>
          <p:cNvGrpSpPr/>
          <p:nvPr/>
        </p:nvGrpSpPr>
        <p:grpSpPr>
          <a:xfrm>
            <a:off x="0" y="2817364"/>
            <a:ext cx="9144000" cy="517446"/>
            <a:chOff x="0" y="2817364"/>
            <a:chExt cx="9144000" cy="517446"/>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83568"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0679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28396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2920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55801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27655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2758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4499992"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65162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1" name="直接箭头连接符 110"/>
          <p:cNvCxnSpPr/>
          <p:nvPr/>
        </p:nvCxnSpPr>
        <p:spPr>
          <a:xfrm flipH="1">
            <a:off x="8314178" y="2211710"/>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flipH="1">
            <a:off x="681328"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683568"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0" name="矩形 79"/>
          <p:cNvSpPr/>
          <p:nvPr/>
        </p:nvSpPr>
        <p:spPr>
          <a:xfrm>
            <a:off x="91058" y="3978002"/>
            <a:ext cx="11876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微信</a:t>
            </a:r>
            <a:endParaRPr lang="zh-CN" altLang="en-US" sz="2000" b="1" dirty="0">
              <a:solidFill>
                <a:schemeClr val="bg1"/>
              </a:solidFill>
              <a:latin typeface="隶书" panose="02010509060101010101" pitchFamily="49" charset="-122"/>
              <a:ea typeface="隶书" panose="02010509060101010101" pitchFamily="49" charset="-122"/>
            </a:endParaRPr>
          </a:p>
        </p:txBody>
      </p:sp>
      <p:cxnSp>
        <p:nvCxnSpPr>
          <p:cNvPr id="88" name="直接连接符 8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248376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V="1">
            <a:off x="2483768"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flipH="1">
            <a:off x="2483768"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3" name="直接箭头连接符 112"/>
          <p:cNvCxnSpPr/>
          <p:nvPr/>
        </p:nvCxnSpPr>
        <p:spPr>
          <a:xfrm flipH="1">
            <a:off x="2483768"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V="1">
            <a:off x="4499992"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8" name="直接箭头连接符 117"/>
          <p:cNvCxnSpPr/>
          <p:nvPr/>
        </p:nvCxnSpPr>
        <p:spPr>
          <a:xfrm flipH="1">
            <a:off x="4497752"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9" name="直接箭头连接符 118"/>
          <p:cNvCxnSpPr/>
          <p:nvPr/>
        </p:nvCxnSpPr>
        <p:spPr>
          <a:xfrm flipH="1">
            <a:off x="4497752"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20" name="矩形 119"/>
          <p:cNvSpPr/>
          <p:nvPr/>
        </p:nvSpPr>
        <p:spPr>
          <a:xfrm>
            <a:off x="3779912" y="1595670"/>
            <a:ext cx="1440160" cy="583565"/>
          </a:xfrm>
          <a:prstGeom prst="rect">
            <a:avLst/>
          </a:prstGeom>
        </p:spPr>
        <p:txBody>
          <a:bodyPr wrap="square">
            <a:spAutoFit/>
          </a:bodyPr>
          <a:lstStyle/>
          <a:p>
            <a:pPr lvl="0" algn="ctr"/>
            <a:r>
              <a:rPr lang="zh-CN" altLang="en-US" sz="1600" b="1" dirty="0" smtClean="0">
                <a:solidFill>
                  <a:schemeClr val="bg1"/>
                </a:solidFill>
                <a:latin typeface="隶书" panose="02010509060101010101" pitchFamily="49" charset="-122"/>
                <a:ea typeface="隶书" panose="02010509060101010101" pitchFamily="49" charset="-122"/>
              </a:rPr>
              <a:t>第七届微视频、微电影大赛</a:t>
            </a:r>
            <a:endParaRPr lang="zh-CN" altLang="en-US" sz="1600" b="1" dirty="0">
              <a:solidFill>
                <a:schemeClr val="bg1"/>
              </a:solidFill>
              <a:latin typeface="隶书" panose="02010509060101010101" pitchFamily="49" charset="-122"/>
              <a:ea typeface="隶书" panose="02010509060101010101" pitchFamily="49" charset="-122"/>
            </a:endParaRPr>
          </a:p>
        </p:txBody>
      </p:sp>
      <p:cxnSp>
        <p:nvCxnSpPr>
          <p:cNvPr id="124" name="直接箭头连接符 123"/>
          <p:cNvCxnSpPr/>
          <p:nvPr/>
        </p:nvCxnSpPr>
        <p:spPr>
          <a:xfrm flipH="1">
            <a:off x="6516216" y="2211710"/>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V="1">
            <a:off x="651621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1" name="矩形 130"/>
          <p:cNvSpPr/>
          <p:nvPr/>
        </p:nvSpPr>
        <p:spPr>
          <a:xfrm>
            <a:off x="5790867" y="1750045"/>
            <a:ext cx="1475084" cy="400110"/>
          </a:xfrm>
          <a:prstGeom prst="rect">
            <a:avLst/>
          </a:prstGeom>
        </p:spPr>
        <p:txBody>
          <a:bodyPr wrap="non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移动图书馆</a:t>
            </a:r>
            <a:endParaRPr lang="zh-CN" altLang="en-US" sz="2000" b="1" dirty="0">
              <a:solidFill>
                <a:schemeClr val="bg1"/>
              </a:solidFill>
              <a:latin typeface="隶书" panose="02010509060101010101" pitchFamily="49" charset="-122"/>
              <a:ea typeface="隶书" panose="02010509060101010101" pitchFamily="49" charset="-122"/>
            </a:endParaRPr>
          </a:p>
        </p:txBody>
      </p:sp>
      <p:cxnSp>
        <p:nvCxnSpPr>
          <p:cNvPr id="133" name="直接箭头连接符 132"/>
          <p:cNvCxnSpPr/>
          <p:nvPr/>
        </p:nvCxnSpPr>
        <p:spPr>
          <a:xfrm flipH="1">
            <a:off x="6516216" y="336383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4" name="直接箭头连接符 133"/>
          <p:cNvCxnSpPr/>
          <p:nvPr/>
        </p:nvCxnSpPr>
        <p:spPr>
          <a:xfrm flipH="1">
            <a:off x="8314178" y="336383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flipV="1">
            <a:off x="831641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a:xfrm flipV="1">
            <a:off x="161967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flipV="1">
            <a:off x="269979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矩形 169"/>
          <p:cNvSpPr/>
          <p:nvPr/>
        </p:nvSpPr>
        <p:spPr>
          <a:xfrm>
            <a:off x="1888654" y="3971840"/>
            <a:ext cx="11876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微博</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71" name="矩形 170"/>
          <p:cNvSpPr/>
          <p:nvPr/>
        </p:nvSpPr>
        <p:spPr>
          <a:xfrm>
            <a:off x="5940152" y="3971840"/>
            <a:ext cx="11876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移动端</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72" name="矩形 171"/>
          <p:cNvSpPr/>
          <p:nvPr/>
        </p:nvSpPr>
        <p:spPr>
          <a:xfrm>
            <a:off x="3888432" y="3939902"/>
            <a:ext cx="1187624" cy="400110"/>
          </a:xfrm>
          <a:prstGeom prst="rect">
            <a:avLst/>
          </a:prstGeom>
        </p:spPr>
        <p:txBody>
          <a:bodyPr wrap="square">
            <a:spAutoFit/>
          </a:bodyPr>
          <a:lstStyle/>
          <a:p>
            <a:pPr lvl="0" algn="ctr"/>
            <a:r>
              <a:rPr lang="zh-CN" altLang="en-US" sz="2000" b="1" dirty="0" smtClean="0">
                <a:solidFill>
                  <a:schemeClr val="bg1"/>
                </a:solidFill>
                <a:latin typeface="隶书" panose="02010509060101010101" pitchFamily="49" charset="-122"/>
                <a:ea typeface="隶书" panose="02010509060101010101" pitchFamily="49" charset="-122"/>
              </a:rPr>
              <a:t>微视频</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73" name="矩形 172"/>
          <p:cNvSpPr/>
          <p:nvPr/>
        </p:nvSpPr>
        <p:spPr>
          <a:xfrm>
            <a:off x="7704856" y="3939902"/>
            <a:ext cx="1187624" cy="400110"/>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QQ</a:t>
            </a:r>
            <a:r>
              <a:rPr lang="zh-CN" altLang="en-US" sz="2000" b="1" dirty="0" smtClean="0">
                <a:solidFill>
                  <a:schemeClr val="bg1"/>
                </a:solidFill>
                <a:latin typeface="隶书" panose="02010509060101010101" pitchFamily="49" charset="-122"/>
                <a:ea typeface="隶书" panose="02010509060101010101" pitchFamily="49" charset="-122"/>
              </a:rPr>
              <a:t>群</a:t>
            </a:r>
            <a:endParaRPr lang="zh-CN" altLang="en-US" sz="2000" b="1" dirty="0">
              <a:solidFill>
                <a:schemeClr val="bg1"/>
              </a:solidFill>
              <a:latin typeface="隶书" panose="02010509060101010101" pitchFamily="49" charset="-122"/>
              <a:ea typeface="隶书" panose="02010509060101010101" pitchFamily="49" charset="-122"/>
            </a:endParaRPr>
          </a:p>
        </p:txBody>
      </p:sp>
      <p:grpSp>
        <p:nvGrpSpPr>
          <p:cNvPr id="3" name="组合 18"/>
          <p:cNvGrpSpPr/>
          <p:nvPr/>
        </p:nvGrpSpPr>
        <p:grpSpPr bwMode="auto">
          <a:xfrm>
            <a:off x="314325" y="277813"/>
            <a:ext cx="468313" cy="468312"/>
            <a:chOff x="0" y="0"/>
            <a:chExt cx="1129689" cy="1129689"/>
          </a:xfrm>
        </p:grpSpPr>
        <p:sp>
          <p:nvSpPr>
            <p:cNvPr id="85"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7"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82" name="矩形 81"/>
          <p:cNvSpPr/>
          <p:nvPr/>
        </p:nvSpPr>
        <p:spPr>
          <a:xfrm>
            <a:off x="1141414" y="730655"/>
            <a:ext cx="5086770"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⒈面向图书馆的机制</a:t>
            </a:r>
            <a:r>
              <a:rPr lang="en-US" altLang="zh-CN" sz="2000" b="1" dirty="0" smtClean="0">
                <a:latin typeface="微软雅黑" panose="020B0503020204020204" pitchFamily="34" charset="-122"/>
                <a:ea typeface="微软雅黑" panose="020B0503020204020204" pitchFamily="34" charset="-122"/>
              </a:rPr>
              <a:t>——⑶</a:t>
            </a:r>
            <a:r>
              <a:rPr lang="zh-CN" altLang="en-US" sz="2000" b="1" dirty="0" smtClean="0">
                <a:latin typeface="微软雅黑" panose="020B0503020204020204" pitchFamily="34" charset="-122"/>
                <a:ea typeface="微软雅黑" panose="020B0503020204020204" pitchFamily="34" charset="-122"/>
              </a:rPr>
              <a:t>虚拟空间的拓展</a:t>
            </a:r>
            <a:endParaRPr lang="zh-CN" altLang="en-US" sz="2000" b="1" dirty="0" smtClean="0">
              <a:latin typeface="微软雅黑" panose="020B0503020204020204" pitchFamily="34" charset="-122"/>
              <a:ea typeface="微软雅黑" panose="020B0503020204020204" pitchFamily="34" charset="-122"/>
            </a:endParaRPr>
          </a:p>
        </p:txBody>
      </p:sp>
      <p:sp>
        <p:nvSpPr>
          <p:cNvPr id="83" name="矩形 82"/>
          <p:cNvSpPr/>
          <p:nvPr/>
        </p:nvSpPr>
        <p:spPr>
          <a:xfrm>
            <a:off x="1704442" y="1587388"/>
            <a:ext cx="1547664" cy="584775"/>
          </a:xfrm>
          <a:prstGeom prst="rect">
            <a:avLst/>
          </a:prstGeom>
        </p:spPr>
        <p:txBody>
          <a:bodyPr wrap="square">
            <a:spAutoFit/>
          </a:bodyPr>
          <a:lstStyle/>
          <a:p>
            <a:pPr lvl="0" algn="ctr"/>
            <a:r>
              <a:rPr lang="zh-CN" altLang="en-US" sz="1600" b="1" dirty="0" smtClean="0">
                <a:solidFill>
                  <a:schemeClr val="bg1"/>
                </a:solidFill>
                <a:latin typeface="隶书" panose="02010509060101010101" pitchFamily="49" charset="-122"/>
                <a:ea typeface="隶书" panose="02010509060101010101" pitchFamily="49" charset="-122"/>
              </a:rPr>
              <a:t>官方（洛洛）</a:t>
            </a:r>
            <a:endParaRPr lang="en-US" altLang="zh-CN" sz="1600" b="1" dirty="0" smtClean="0">
              <a:solidFill>
                <a:schemeClr val="bg1"/>
              </a:solidFill>
              <a:latin typeface="隶书" panose="02010509060101010101" pitchFamily="49" charset="-122"/>
              <a:ea typeface="隶书" panose="02010509060101010101" pitchFamily="49" charset="-122"/>
            </a:endParaRPr>
          </a:p>
          <a:p>
            <a:pPr lvl="0" algn="ctr"/>
            <a:r>
              <a:rPr lang="zh-CN" altLang="en-US" sz="1600" b="1" dirty="0" smtClean="0">
                <a:solidFill>
                  <a:schemeClr val="bg1"/>
                </a:solidFill>
                <a:latin typeface="隶书" panose="02010509060101010101" pitchFamily="49" charset="-122"/>
                <a:ea typeface="隶书" panose="02010509060101010101" pitchFamily="49" charset="-122"/>
              </a:rPr>
              <a:t>民间（图图）</a:t>
            </a:r>
            <a:endParaRPr lang="zh-CN" altLang="en-US" sz="1600" b="1" dirty="0">
              <a:solidFill>
                <a:schemeClr val="bg1"/>
              </a:solidFill>
              <a:latin typeface="隶书" panose="02010509060101010101" pitchFamily="49" charset="-122"/>
              <a:ea typeface="隶书" panose="02010509060101010101" pitchFamily="49" charset="-122"/>
            </a:endParaRPr>
          </a:p>
        </p:txBody>
      </p:sp>
      <p:cxnSp>
        <p:nvCxnSpPr>
          <p:cNvPr id="4" name="直接连接符 3"/>
          <p:cNvCxnSpPr/>
          <p:nvPr/>
        </p:nvCxnSpPr>
        <p:spPr>
          <a:xfrm flipV="1">
            <a:off x="6996058" y="284327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81" name="矩形 80"/>
          <p:cNvSpPr/>
          <p:nvPr/>
        </p:nvSpPr>
        <p:spPr>
          <a:xfrm>
            <a:off x="7540649" y="1588835"/>
            <a:ext cx="1547664" cy="584775"/>
          </a:xfrm>
          <a:prstGeom prst="rect">
            <a:avLst/>
          </a:prstGeom>
        </p:spPr>
        <p:txBody>
          <a:bodyPr wrap="square">
            <a:spAutoFit/>
          </a:bodyPr>
          <a:lstStyle/>
          <a:p>
            <a:pPr lvl="0" algn="ctr"/>
            <a:r>
              <a:rPr lang="zh-CN" altLang="en-US" sz="1600" b="1" dirty="0" smtClean="0">
                <a:solidFill>
                  <a:schemeClr val="bg1"/>
                </a:solidFill>
                <a:latin typeface="隶书" panose="02010509060101010101" pitchFamily="49" charset="-122"/>
                <a:ea typeface="隶书" panose="02010509060101010101" pitchFamily="49" charset="-122"/>
              </a:rPr>
              <a:t>官方（洛洛）</a:t>
            </a:r>
            <a:endParaRPr lang="en-US" altLang="zh-CN" sz="1600" b="1" dirty="0" smtClean="0">
              <a:solidFill>
                <a:schemeClr val="bg1"/>
              </a:solidFill>
              <a:latin typeface="隶书" panose="02010509060101010101" pitchFamily="49" charset="-122"/>
              <a:ea typeface="隶书" panose="02010509060101010101" pitchFamily="49" charset="-122"/>
            </a:endParaRPr>
          </a:p>
          <a:p>
            <a:pPr lvl="0" algn="ctr"/>
            <a:r>
              <a:rPr lang="zh-CN" altLang="en-US" sz="1600" b="1" dirty="0" smtClean="0">
                <a:solidFill>
                  <a:schemeClr val="bg1"/>
                </a:solidFill>
                <a:latin typeface="隶书" panose="02010509060101010101" pitchFamily="49" charset="-122"/>
                <a:ea typeface="隶书" panose="02010509060101010101" pitchFamily="49" charset="-122"/>
              </a:rPr>
              <a:t>民间（图图）</a:t>
            </a:r>
            <a:endParaRPr lang="zh-CN" altLang="en-US" sz="1600" b="1" dirty="0">
              <a:solidFill>
                <a:schemeClr val="bg1"/>
              </a:solidFill>
              <a:latin typeface="隶书" panose="02010509060101010101" pitchFamily="49" charset="-122"/>
              <a:ea typeface="隶书" panose="02010509060101010101" pitchFamily="49" charset="-122"/>
            </a:endParaRPr>
          </a:p>
        </p:txBody>
      </p:sp>
    </p:spTree>
  </p:cSld>
  <p:clrMapOvr>
    <a:masterClrMapping/>
  </p:clrMapOvr>
  <p:transition advTm="21469">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03598"/>
            <a:ext cx="9180000" cy="395078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140100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1403648" y="193555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6671177" y="4258450"/>
            <a:ext cx="425117" cy="584775"/>
          </a:xfrm>
          <a:prstGeom prst="rect">
            <a:avLst/>
          </a:prstGeom>
        </p:spPr>
        <p:txBody>
          <a:bodyPr wrap="none">
            <a:spAutoFit/>
          </a:bodyPr>
          <a:lstStyle/>
          <a:p>
            <a:pPr lvl="0" algn="ctr"/>
            <a:r>
              <a:rPr lang="en-US" altLang="zh-CN" sz="3200" dirty="0" smtClean="0">
                <a:solidFill>
                  <a:schemeClr val="bg1"/>
                </a:solidFill>
                <a:latin typeface="微软雅黑" panose="020B0503020204020204" pitchFamily="34" charset="-122"/>
                <a:ea typeface="微软雅黑" panose="020B0503020204020204" pitchFamily="34" charset="-122"/>
              </a:rPr>
              <a:t>4</a:t>
            </a:r>
            <a:endParaRPr lang="en-US" altLang="zh-CN" sz="3200" dirty="0">
              <a:solidFill>
                <a:schemeClr val="bg1"/>
              </a:solidFill>
              <a:latin typeface="微软雅黑" panose="020B0503020204020204" pitchFamily="34" charset="-122"/>
              <a:ea typeface="微软雅黑" panose="020B0503020204020204" pitchFamily="34" charset="-122"/>
            </a:endParaRPr>
          </a:p>
        </p:txBody>
      </p:sp>
      <p:cxnSp>
        <p:nvCxnSpPr>
          <p:cNvPr id="104" name="直接箭头连接符 103"/>
          <p:cNvCxnSpPr/>
          <p:nvPr/>
        </p:nvCxnSpPr>
        <p:spPr>
          <a:xfrm flipH="1">
            <a:off x="4010558" y="336383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flipH="1">
            <a:off x="4007811" y="194007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4011955"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33555"/>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1556048" y="301862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4007811"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803440" y="4270325"/>
            <a:ext cx="425117" cy="584775"/>
          </a:xfrm>
          <a:prstGeom prst="rect">
            <a:avLst/>
          </a:prstGeom>
        </p:spPr>
        <p:txBody>
          <a:bodyPr wrap="none">
            <a:spAutoFit/>
          </a:bodyPr>
          <a:lstStyle/>
          <a:p>
            <a:pPr lvl="0" algn="ctr"/>
            <a:r>
              <a:rPr lang="en-US" altLang="zh-CN" sz="3200" dirty="0" smtClean="0">
                <a:solidFill>
                  <a:schemeClr val="bg1"/>
                </a:solidFill>
                <a:latin typeface="微软雅黑" panose="020B0503020204020204" pitchFamily="34" charset="-122"/>
                <a:ea typeface="微软雅黑" panose="020B0503020204020204" pitchFamily="34" charset="-122"/>
              </a:rPr>
              <a:t>4</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1194774" y="4282200"/>
            <a:ext cx="425116" cy="584775"/>
          </a:xfrm>
          <a:prstGeom prst="rect">
            <a:avLst/>
          </a:prstGeom>
        </p:spPr>
        <p:txBody>
          <a:bodyPr wrap="none">
            <a:spAutoFit/>
          </a:bodyPr>
          <a:lstStyle/>
          <a:p>
            <a:pPr lvl="0" algn="ctr"/>
            <a:r>
              <a:rPr lang="en-US" altLang="zh-CN" sz="3200" dirty="0" smtClean="0">
                <a:solidFill>
                  <a:schemeClr val="bg1"/>
                </a:solidFill>
                <a:latin typeface="微软雅黑" panose="020B0503020204020204" pitchFamily="34" charset="-122"/>
                <a:ea typeface="微软雅黑" panose="020B0503020204020204" pitchFamily="34" charset="-122"/>
              </a:rPr>
              <a:t>3</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5619820" y="1432255"/>
            <a:ext cx="2520241" cy="461665"/>
          </a:xfrm>
          <a:prstGeom prst="rect">
            <a:avLst/>
          </a:prstGeom>
        </p:spPr>
        <p:txBody>
          <a:bodyPr wrap="none">
            <a:spAutoFit/>
          </a:bodyPr>
          <a:lstStyle/>
          <a:p>
            <a:pPr lvl="0" algn="ctr"/>
            <a:r>
              <a:rPr lang="en-US" altLang="zh-CN" sz="2400" dirty="0" smtClean="0">
                <a:solidFill>
                  <a:schemeClr val="bg1"/>
                </a:solidFill>
                <a:latin typeface="微软雅黑" panose="020B0503020204020204" pitchFamily="34" charset="-122"/>
                <a:ea typeface="微软雅黑" panose="020B0503020204020204" pitchFamily="34" charset="-122"/>
              </a:rPr>
              <a:t>4</a:t>
            </a:r>
            <a:r>
              <a:rPr lang="zh-CN" altLang="en-US" sz="2400" dirty="0" smtClean="0">
                <a:solidFill>
                  <a:schemeClr val="bg1"/>
                </a:solidFill>
                <a:latin typeface="微软雅黑" panose="020B0503020204020204" pitchFamily="34" charset="-122"/>
                <a:ea typeface="微软雅黑" panose="020B0503020204020204" pitchFamily="34" charset="-122"/>
              </a:rPr>
              <a:t>个学生创业平台</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2640417" y="1419622"/>
            <a:ext cx="2736304" cy="461665"/>
          </a:xfrm>
          <a:prstGeom prst="rect">
            <a:avLst/>
          </a:prstGeom>
        </p:spPr>
        <p:txBody>
          <a:bodyPr wrap="square">
            <a:spAutoFit/>
          </a:bodyPr>
          <a:lstStyle/>
          <a:p>
            <a:pPr lvl="0" algn="ctr"/>
            <a:r>
              <a:rPr lang="en-US" altLang="zh-CN" sz="2400" dirty="0" smtClean="0">
                <a:solidFill>
                  <a:schemeClr val="bg1"/>
                </a:solidFill>
                <a:latin typeface="微软雅黑" panose="020B0503020204020204" pitchFamily="34" charset="-122"/>
                <a:ea typeface="微软雅黑" panose="020B0503020204020204" pitchFamily="34" charset="-122"/>
              </a:rPr>
              <a:t>4</a:t>
            </a:r>
            <a:r>
              <a:rPr lang="zh-CN" altLang="en-US" sz="2400" dirty="0" smtClean="0">
                <a:solidFill>
                  <a:schemeClr val="bg1"/>
                </a:solidFill>
                <a:latin typeface="微软雅黑" panose="020B0503020204020204" pitchFamily="34" charset="-122"/>
                <a:ea typeface="微软雅黑" panose="020B0503020204020204" pitchFamily="34" charset="-122"/>
              </a:rPr>
              <a:t>个学生创客团队</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454988" y="1432255"/>
            <a:ext cx="1904689" cy="461665"/>
          </a:xfrm>
          <a:prstGeom prst="rect">
            <a:avLst/>
          </a:prstGeom>
        </p:spPr>
        <p:txBody>
          <a:bodyPr wrap="none">
            <a:spAutoFit/>
          </a:bodyPr>
          <a:lstStyle/>
          <a:p>
            <a:pPr lvl="0" algn="ctr"/>
            <a:r>
              <a:rPr lang="en-US" altLang="zh-CN" sz="2400" dirty="0" smtClean="0">
                <a:solidFill>
                  <a:schemeClr val="bg1"/>
                </a:solidFill>
                <a:latin typeface="微软雅黑" panose="020B0503020204020204" pitchFamily="34" charset="-122"/>
                <a:ea typeface="微软雅黑" panose="020B0503020204020204" pitchFamily="34" charset="-122"/>
              </a:rPr>
              <a:t>3</a:t>
            </a:r>
            <a:r>
              <a:rPr lang="zh-CN" altLang="en-US" sz="2400" dirty="0" smtClean="0">
                <a:solidFill>
                  <a:schemeClr val="bg1"/>
                </a:solidFill>
                <a:latin typeface="微软雅黑" panose="020B0503020204020204" pitchFamily="34" charset="-122"/>
                <a:ea typeface="微软雅黑" panose="020B0503020204020204" pitchFamily="34" charset="-122"/>
              </a:rPr>
              <a:t>大文化品牌</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74" name="矩形 73"/>
          <p:cNvSpPr/>
          <p:nvPr/>
        </p:nvSpPr>
        <p:spPr>
          <a:xfrm>
            <a:off x="1147764" y="762050"/>
            <a:ext cx="5832046" cy="400110"/>
          </a:xfrm>
          <a:prstGeom prst="rect">
            <a:avLst/>
          </a:prstGeom>
        </p:spPr>
        <p:txBody>
          <a:bodyPr wrap="non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⒉面向读者（用户）的机制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搭建“</a:t>
            </a:r>
            <a:r>
              <a:rPr lang="en-US" altLang="zh-CN" sz="2000" b="1" dirty="0" smtClean="0">
                <a:latin typeface="微软雅黑" panose="020B0503020204020204" pitchFamily="34" charset="-122"/>
                <a:ea typeface="微软雅黑" panose="020B0503020204020204" pitchFamily="34" charset="-122"/>
              </a:rPr>
              <a:t>344</a:t>
            </a:r>
            <a:r>
              <a:rPr lang="zh-CN" altLang="en-US" sz="2000" b="1" dirty="0" smtClean="0">
                <a:latin typeface="微软雅黑" panose="020B0503020204020204" pitchFamily="34" charset="-122"/>
                <a:ea typeface="微软雅黑" panose="020B0503020204020204" pitchFamily="34" charset="-122"/>
              </a:rPr>
              <a:t>”平台</a:t>
            </a:r>
            <a:endParaRPr lang="zh-CN" altLang="en-US" sz="2000" b="1" baseline="30000"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203597"/>
            <a:ext cx="9180000" cy="396142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a:off x="1403648" y="3435846"/>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a:off x="1403648" y="2211710"/>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6239018"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青禾悦读</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106" name="直接箭头连接符 105"/>
          <p:cNvCxnSpPr/>
          <p:nvPr/>
        </p:nvCxnSpPr>
        <p:spPr>
          <a:xfrm>
            <a:off x="3995936" y="221171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8013"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6256" y="3424634"/>
            <a:ext cx="1" cy="587276"/>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a:off x="6876256" y="2211710"/>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371283"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青禾书店</a:t>
            </a:r>
            <a:endParaRPr lang="en-US" altLang="zh-CN" sz="22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736179"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青禾讲坛</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3998620"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pic>
        <p:nvPicPr>
          <p:cNvPr id="74" name="图片 73" descr="青禾书店.jpg"/>
          <p:cNvPicPr>
            <a:picLocks noChangeAspect="1"/>
          </p:cNvPicPr>
          <p:nvPr/>
        </p:nvPicPr>
        <p:blipFill>
          <a:blip r:embed="rId1" cstate="print"/>
          <a:stretch>
            <a:fillRect/>
          </a:stretch>
        </p:blipFill>
        <p:spPr>
          <a:xfrm>
            <a:off x="3391462" y="1347614"/>
            <a:ext cx="1214446" cy="847606"/>
          </a:xfrm>
          <a:prstGeom prst="rect">
            <a:avLst/>
          </a:prstGeom>
        </p:spPr>
      </p:pic>
      <p:pic>
        <p:nvPicPr>
          <p:cNvPr id="82" name="Picture 3" descr="C:\Users\User\Desktop\青禾讲坛LOGO.jpg"/>
          <p:cNvPicPr>
            <a:picLocks noChangeAspect="1" noChangeArrowheads="1"/>
          </p:cNvPicPr>
          <p:nvPr/>
        </p:nvPicPr>
        <p:blipFill>
          <a:blip r:embed="rId2" cstate="print"/>
          <a:srcRect/>
          <a:stretch>
            <a:fillRect/>
          </a:stretch>
        </p:blipFill>
        <p:spPr bwMode="auto">
          <a:xfrm>
            <a:off x="899592" y="1347614"/>
            <a:ext cx="1008112" cy="857746"/>
          </a:xfrm>
          <a:prstGeom prst="rect">
            <a:avLst/>
          </a:prstGeom>
          <a:noFill/>
        </p:spPr>
      </p:pic>
      <p:pic>
        <p:nvPicPr>
          <p:cNvPr id="83" name="Picture 2"/>
          <p:cNvPicPr>
            <a:picLocks noChangeAspect="1" noChangeArrowheads="1"/>
          </p:cNvPicPr>
          <p:nvPr/>
        </p:nvPicPr>
        <p:blipFill>
          <a:blip r:embed="rId3" cstate="print"/>
          <a:srcRect/>
          <a:stretch>
            <a:fillRect/>
          </a:stretch>
        </p:blipFill>
        <p:spPr bwMode="auto">
          <a:xfrm>
            <a:off x="6331942" y="1419622"/>
            <a:ext cx="1080120" cy="771550"/>
          </a:xfrm>
          <a:prstGeom prst="rect">
            <a:avLst/>
          </a:prstGeom>
          <a:noFill/>
          <a:ln w="9525">
            <a:noFill/>
            <a:miter lim="800000"/>
            <a:headEnd/>
            <a:tailEnd/>
          </a:ln>
        </p:spPr>
      </p:pic>
      <p:sp>
        <p:nvSpPr>
          <p:cNvPr id="87" name="矩形 86"/>
          <p:cNvSpPr/>
          <p:nvPr/>
        </p:nvSpPr>
        <p:spPr>
          <a:xfrm>
            <a:off x="1147764" y="742530"/>
            <a:ext cx="5512468"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——⑴</a:t>
            </a:r>
            <a:r>
              <a:rPr lang="zh-CN" altLang="en-US" sz="2000" b="1" dirty="0" smtClean="0">
                <a:latin typeface="微软雅黑" panose="020B0503020204020204" pitchFamily="34" charset="-122"/>
                <a:ea typeface="微软雅黑" panose="020B0503020204020204" pitchFamily="34" charset="-122"/>
              </a:rPr>
              <a:t>打造</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大文化品牌</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131591"/>
            <a:ext cx="9180000" cy="40334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a:off x="1403648" y="3435846"/>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a:off x="1403648" y="2211710"/>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6239018"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青禾悦读</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106" name="直接箭头连接符 105"/>
          <p:cNvCxnSpPr/>
          <p:nvPr/>
        </p:nvCxnSpPr>
        <p:spPr>
          <a:xfrm>
            <a:off x="3995936" y="221171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718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6256" y="3424634"/>
            <a:ext cx="1" cy="587276"/>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a:off x="6876256" y="2211710"/>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371283"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青禾书店</a:t>
            </a:r>
            <a:endParaRPr lang="en-US" altLang="zh-CN" sz="22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736179"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青禾讲坛</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4004145"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388645" y="1131590"/>
            <a:ext cx="2031325" cy="1118255"/>
          </a:xfrm>
          <a:prstGeom prst="rect">
            <a:avLst/>
          </a:prstGeom>
        </p:spPr>
        <p:txBody>
          <a:bodyPr wrap="square">
            <a:spAutoFit/>
          </a:bodyPr>
          <a:lstStyle/>
          <a:p>
            <a:pPr lvl="0" algn="ctr">
              <a:lnSpc>
                <a:spcPts val="2000"/>
              </a:lnSpc>
            </a:pPr>
            <a:r>
              <a:rPr lang="zh-CN" altLang="zh-CN" sz="1200" dirty="0" smtClean="0">
                <a:solidFill>
                  <a:schemeClr val="bg1"/>
                </a:solidFill>
                <a:latin typeface="隶书" panose="02010509060101010101" pitchFamily="49" charset="-122"/>
                <a:ea typeface="隶书" panose="02010509060101010101" pitchFamily="49" charset="-122"/>
              </a:rPr>
              <a:t>对话作者，服务读者；以作者的视角，拓展读者的视野；以著者思想的深度，提升读者理论的高度</a:t>
            </a:r>
            <a:endParaRPr lang="en-US" altLang="zh-CN" sz="1200" dirty="0">
              <a:solidFill>
                <a:schemeClr val="bg1"/>
              </a:solidFill>
              <a:latin typeface="隶书" panose="02010509060101010101" pitchFamily="49" charset="-122"/>
              <a:ea typeface="隶书" panose="02010509060101010101" pitchFamily="49" charset="-122"/>
            </a:endParaRPr>
          </a:p>
        </p:txBody>
      </p:sp>
      <p:sp>
        <p:nvSpPr>
          <p:cNvPr id="90" name="矩形 89"/>
          <p:cNvSpPr/>
          <p:nvPr/>
        </p:nvSpPr>
        <p:spPr>
          <a:xfrm>
            <a:off x="2843808" y="1330826"/>
            <a:ext cx="2304255" cy="938719"/>
          </a:xfrm>
          <a:prstGeom prst="rect">
            <a:avLst/>
          </a:prstGeom>
        </p:spPr>
        <p:txBody>
          <a:bodyPr wrap="square">
            <a:spAutoFit/>
          </a:bodyPr>
          <a:lstStyle/>
          <a:p>
            <a:pPr lvl="0" algn="ctr">
              <a:lnSpc>
                <a:spcPts val="3300"/>
              </a:lnSpc>
            </a:pPr>
            <a:r>
              <a:rPr lang="zh-CN" altLang="zh-CN" sz="2000" dirty="0" smtClean="0">
                <a:solidFill>
                  <a:schemeClr val="bg1"/>
                </a:solidFill>
                <a:latin typeface="隶书" panose="02010509060101010101" pitchFamily="49" charset="-122"/>
                <a:ea typeface="隶书" panose="02010509060101010101" pitchFamily="49" charset="-122"/>
              </a:rPr>
              <a:t>让读者“第一时间读到新书”</a:t>
            </a:r>
            <a:endParaRPr lang="en-US" altLang="zh-CN" sz="2000" dirty="0" smtClean="0">
              <a:solidFill>
                <a:schemeClr val="bg1"/>
              </a:solidFill>
              <a:latin typeface="隶书" panose="02010509060101010101" pitchFamily="49" charset="-122"/>
              <a:ea typeface="隶书" panose="02010509060101010101" pitchFamily="49" charset="-122"/>
            </a:endParaRPr>
          </a:p>
        </p:txBody>
      </p:sp>
      <p:sp>
        <p:nvSpPr>
          <p:cNvPr id="91" name="矩形 90"/>
          <p:cNvSpPr/>
          <p:nvPr/>
        </p:nvSpPr>
        <p:spPr>
          <a:xfrm>
            <a:off x="5660629" y="1260291"/>
            <a:ext cx="2448271" cy="938719"/>
          </a:xfrm>
          <a:prstGeom prst="rect">
            <a:avLst/>
          </a:prstGeom>
        </p:spPr>
        <p:txBody>
          <a:bodyPr wrap="square">
            <a:spAutoFit/>
          </a:bodyPr>
          <a:lstStyle/>
          <a:p>
            <a:pPr lvl="0" algn="ctr">
              <a:lnSpc>
                <a:spcPts val="2200"/>
              </a:lnSpc>
            </a:pPr>
            <a:r>
              <a:rPr lang="zh-CN" altLang="zh-CN" sz="1300" dirty="0" smtClean="0">
                <a:solidFill>
                  <a:schemeClr val="bg1"/>
                </a:solidFill>
                <a:latin typeface="隶书" panose="02010509060101010101" pitchFamily="49" charset="-122"/>
                <a:ea typeface="隶书" panose="02010509060101010101" pitchFamily="49" charset="-122"/>
              </a:rPr>
              <a:t>让读书创作成为一种习惯，成为一种生活方式，成为大学生日常生活中不可或缺的部分</a:t>
            </a:r>
            <a:endParaRPr lang="en-US" altLang="zh-CN" sz="1300" dirty="0" smtClean="0">
              <a:solidFill>
                <a:schemeClr val="bg1"/>
              </a:solidFill>
              <a:latin typeface="隶书" panose="02010509060101010101" pitchFamily="49" charset="-122"/>
              <a:ea typeface="隶书" panose="02010509060101010101" pitchFamily="49" charset="-122"/>
            </a:endParaRPr>
          </a:p>
        </p:txBody>
      </p:sp>
      <p:sp>
        <p:nvSpPr>
          <p:cNvPr id="74" name="矩形 73"/>
          <p:cNvSpPr/>
          <p:nvPr/>
        </p:nvSpPr>
        <p:spPr>
          <a:xfrm>
            <a:off x="1147764" y="742530"/>
            <a:ext cx="5512468"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——⑴</a:t>
            </a:r>
            <a:r>
              <a:rPr lang="zh-CN" altLang="en-US" sz="2000" b="1" dirty="0" smtClean="0">
                <a:latin typeface="微软雅黑" panose="020B0503020204020204" pitchFamily="34" charset="-122"/>
                <a:ea typeface="微软雅黑" panose="020B0503020204020204" pitchFamily="34" charset="-122"/>
              </a:rPr>
              <a:t>打造</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大文化品牌</a:t>
            </a:r>
            <a:endParaRPr lang="zh-CN" altLang="en-US" sz="2000" b="1" dirty="0" smtClean="0">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131591"/>
            <a:ext cx="9180000" cy="40334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a:off x="1403648" y="3435846"/>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a:off x="1403648" y="2211710"/>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6239018"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青禾悦读</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106" name="直接箭头连接符 105"/>
          <p:cNvCxnSpPr/>
          <p:nvPr/>
        </p:nvCxnSpPr>
        <p:spPr>
          <a:xfrm>
            <a:off x="3995936" y="221171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718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6256" y="3424634"/>
            <a:ext cx="1" cy="587276"/>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a:off x="6876256" y="2211710"/>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371283"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青禾书店</a:t>
            </a:r>
            <a:endParaRPr lang="en-US" altLang="zh-CN" sz="22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736179"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青禾讲坛</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4004145"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195114" y="1141596"/>
            <a:ext cx="2419970" cy="1052830"/>
          </a:xfrm>
          <a:prstGeom prst="rect">
            <a:avLst/>
          </a:prstGeom>
        </p:spPr>
        <p:txBody>
          <a:bodyPr wrap="square">
            <a:spAutoFit/>
          </a:bodyPr>
          <a:lstStyle/>
          <a:p>
            <a:pPr lvl="0" algn="just">
              <a:lnSpc>
                <a:spcPts val="1500"/>
              </a:lnSpc>
            </a:pPr>
            <a:r>
              <a:rPr lang="en-US" altLang="zh-CN" sz="1300" dirty="0" smtClean="0">
                <a:solidFill>
                  <a:schemeClr val="bg1"/>
                </a:solidFill>
                <a:latin typeface="隶书" panose="02010509060101010101" pitchFamily="49" charset="-122"/>
                <a:ea typeface="隶书" panose="02010509060101010101" pitchFamily="49" charset="-122"/>
              </a:rPr>
              <a:t>2016</a:t>
            </a:r>
            <a:r>
              <a:rPr lang="zh-CN" altLang="en-US" sz="1300" dirty="0" smtClean="0">
                <a:solidFill>
                  <a:schemeClr val="bg1"/>
                </a:solidFill>
                <a:latin typeface="隶书" panose="02010509060101010101" pitchFamily="49" charset="-122"/>
                <a:ea typeface="隶书" panose="02010509060101010101" pitchFamily="49" charset="-122"/>
              </a:rPr>
              <a:t>年</a:t>
            </a:r>
            <a:r>
              <a:rPr lang="en-US" altLang="zh-CN" sz="1300" dirty="0" smtClean="0">
                <a:solidFill>
                  <a:schemeClr val="bg1"/>
                </a:solidFill>
                <a:latin typeface="隶书" panose="02010509060101010101" pitchFamily="49" charset="-122"/>
                <a:ea typeface="隶书" panose="02010509060101010101" pitchFamily="49" charset="-122"/>
              </a:rPr>
              <a:t>4</a:t>
            </a:r>
            <a:r>
              <a:rPr lang="zh-CN" altLang="en-US" sz="1300" dirty="0" smtClean="0">
                <a:solidFill>
                  <a:schemeClr val="bg1"/>
                </a:solidFill>
                <a:latin typeface="隶书" panose="02010509060101010101" pitchFamily="49" charset="-122"/>
                <a:ea typeface="隶书" panose="02010509060101010101" pitchFamily="49" charset="-122"/>
              </a:rPr>
              <a:t>月</a:t>
            </a:r>
            <a:r>
              <a:rPr lang="en-US" altLang="zh-CN" sz="1300" dirty="0" smtClean="0">
                <a:solidFill>
                  <a:schemeClr val="bg1"/>
                </a:solidFill>
                <a:latin typeface="隶书" panose="02010509060101010101" pitchFamily="49" charset="-122"/>
                <a:ea typeface="隶书" panose="02010509060101010101" pitchFamily="49" charset="-122"/>
              </a:rPr>
              <a:t>20</a:t>
            </a:r>
            <a:r>
              <a:rPr lang="zh-CN" altLang="en-US" sz="1300" dirty="0" smtClean="0">
                <a:solidFill>
                  <a:schemeClr val="bg1"/>
                </a:solidFill>
                <a:latin typeface="隶书" panose="02010509060101010101" pitchFamily="49" charset="-122"/>
                <a:ea typeface="隶书" panose="02010509060101010101" pitchFamily="49" charset="-122"/>
              </a:rPr>
              <a:t>日开讲，至今开讲</a:t>
            </a:r>
            <a:r>
              <a:rPr lang="en-US" altLang="zh-CN" sz="1300" dirty="0" smtClean="0">
                <a:solidFill>
                  <a:schemeClr val="bg1"/>
                </a:solidFill>
                <a:latin typeface="隶书" panose="02010509060101010101" pitchFamily="49" charset="-122"/>
                <a:ea typeface="隶书" panose="02010509060101010101" pitchFamily="49" charset="-122"/>
              </a:rPr>
              <a:t>24</a:t>
            </a:r>
            <a:r>
              <a:rPr lang="zh-CN" altLang="en-US" sz="1300" dirty="0" smtClean="0">
                <a:solidFill>
                  <a:schemeClr val="bg1"/>
                </a:solidFill>
                <a:latin typeface="隶书" panose="02010509060101010101" pitchFamily="49" charset="-122"/>
                <a:ea typeface="隶书" panose="02010509060101010101" pitchFamily="49" charset="-122"/>
              </a:rPr>
              <a:t>讲，先后邀请了院士秦伯益、郑永飞；学者姚中秋、徐雁、郭淑新、王新才；作家闫红、</a:t>
            </a:r>
            <a:r>
              <a:rPr lang="zh-CN" altLang="zh-CN" sz="1300" dirty="0" smtClean="0">
                <a:solidFill>
                  <a:schemeClr val="bg1"/>
                </a:solidFill>
                <a:latin typeface="隶书" panose="02010509060101010101" pitchFamily="49" charset="-122"/>
                <a:ea typeface="隶书" panose="02010509060101010101" pitchFamily="49" charset="-122"/>
              </a:rPr>
              <a:t>许辉</a:t>
            </a:r>
            <a:r>
              <a:rPr lang="zh-CN" altLang="en-US" sz="1300" dirty="0" smtClean="0">
                <a:solidFill>
                  <a:schemeClr val="bg1"/>
                </a:solidFill>
                <a:latin typeface="隶书" panose="02010509060101010101" pitchFamily="49" charset="-122"/>
                <a:ea typeface="隶书" panose="02010509060101010101" pitchFamily="49" charset="-122"/>
              </a:rPr>
              <a:t>来校讲座。</a:t>
            </a:r>
            <a:r>
              <a:rPr lang="en-US" altLang="zh-CN" sz="1300" dirty="0" smtClean="0">
                <a:solidFill>
                  <a:schemeClr val="bg1"/>
                </a:solidFill>
                <a:latin typeface="隶书" panose="02010509060101010101" pitchFamily="49" charset="-122"/>
                <a:ea typeface="隶书" panose="02010509060101010101" pitchFamily="49" charset="-122"/>
              </a:rPr>
              <a:t>1</a:t>
            </a:r>
            <a:r>
              <a:rPr lang="zh-CN" altLang="en-US" sz="1300" dirty="0" smtClean="0">
                <a:solidFill>
                  <a:schemeClr val="bg1"/>
                </a:solidFill>
                <a:latin typeface="隶书" panose="02010509060101010101" pitchFamily="49" charset="-122"/>
                <a:ea typeface="隶书" panose="02010509060101010101" pitchFamily="49" charset="-122"/>
              </a:rPr>
              <a:t>万多师生参与</a:t>
            </a:r>
            <a:endParaRPr lang="en-US" altLang="zh-CN" sz="1300" dirty="0">
              <a:solidFill>
                <a:schemeClr val="bg1"/>
              </a:solidFill>
              <a:latin typeface="隶书" panose="02010509060101010101" pitchFamily="49" charset="-122"/>
              <a:ea typeface="隶书" panose="02010509060101010101" pitchFamily="49" charset="-122"/>
            </a:endParaRPr>
          </a:p>
        </p:txBody>
      </p:sp>
      <p:sp>
        <p:nvSpPr>
          <p:cNvPr id="89" name="矩形 88"/>
          <p:cNvSpPr/>
          <p:nvPr/>
        </p:nvSpPr>
        <p:spPr>
          <a:xfrm>
            <a:off x="2784500" y="1347614"/>
            <a:ext cx="2419970" cy="861774"/>
          </a:xfrm>
          <a:prstGeom prst="rect">
            <a:avLst/>
          </a:prstGeom>
        </p:spPr>
        <p:txBody>
          <a:bodyPr wrap="square">
            <a:spAutoFit/>
          </a:bodyPr>
          <a:lstStyle/>
          <a:p>
            <a:pPr lvl="0" algn="just">
              <a:lnSpc>
                <a:spcPts val="2000"/>
              </a:lnSpc>
            </a:pPr>
            <a:r>
              <a:rPr lang="en-US" altLang="zh-CN" sz="1600" dirty="0" smtClean="0">
                <a:solidFill>
                  <a:schemeClr val="bg1"/>
                </a:solidFill>
                <a:latin typeface="隶书" panose="02010509060101010101" pitchFamily="49" charset="-122"/>
                <a:ea typeface="隶书" panose="02010509060101010101" pitchFamily="49" charset="-122"/>
              </a:rPr>
              <a:t>2016</a:t>
            </a:r>
            <a:r>
              <a:rPr lang="zh-CN" altLang="en-US" sz="1600" dirty="0" smtClean="0">
                <a:solidFill>
                  <a:schemeClr val="bg1"/>
                </a:solidFill>
                <a:latin typeface="隶书" panose="02010509060101010101" pitchFamily="49" charset="-122"/>
                <a:ea typeface="隶书" panose="02010509060101010101" pitchFamily="49" charset="-122"/>
              </a:rPr>
              <a:t>年</a:t>
            </a:r>
            <a:r>
              <a:rPr lang="en-US" altLang="zh-CN" sz="1600" dirty="0" smtClean="0">
                <a:solidFill>
                  <a:schemeClr val="bg1"/>
                </a:solidFill>
                <a:latin typeface="隶书" panose="02010509060101010101" pitchFamily="49" charset="-122"/>
                <a:ea typeface="隶书" panose="02010509060101010101" pitchFamily="49" charset="-122"/>
              </a:rPr>
              <a:t>4</a:t>
            </a:r>
            <a:r>
              <a:rPr lang="zh-CN" altLang="en-US" sz="1600" dirty="0" smtClean="0">
                <a:solidFill>
                  <a:schemeClr val="bg1"/>
                </a:solidFill>
                <a:latin typeface="隶书" panose="02010509060101010101" pitchFamily="49" charset="-122"/>
                <a:ea typeface="隶书" panose="02010509060101010101" pitchFamily="49" charset="-122"/>
              </a:rPr>
              <a:t>月</a:t>
            </a:r>
            <a:r>
              <a:rPr lang="en-US" altLang="zh-CN" sz="1600" dirty="0" smtClean="0">
                <a:solidFill>
                  <a:schemeClr val="bg1"/>
                </a:solidFill>
                <a:latin typeface="隶书" panose="02010509060101010101" pitchFamily="49" charset="-122"/>
                <a:ea typeface="隶书" panose="02010509060101010101" pitchFamily="49" charset="-122"/>
              </a:rPr>
              <a:t>20</a:t>
            </a:r>
            <a:r>
              <a:rPr lang="zh-CN" altLang="en-US" sz="1600" dirty="0" smtClean="0">
                <a:solidFill>
                  <a:schemeClr val="bg1"/>
                </a:solidFill>
                <a:latin typeface="隶书" panose="02010509060101010101" pitchFamily="49" charset="-122"/>
                <a:ea typeface="隶书" panose="02010509060101010101" pitchFamily="49" charset="-122"/>
              </a:rPr>
              <a:t>日开业，每季度更新，有新书</a:t>
            </a:r>
            <a:r>
              <a:rPr lang="en-US" altLang="zh-CN" sz="1600" dirty="0" smtClean="0">
                <a:solidFill>
                  <a:schemeClr val="bg1"/>
                </a:solidFill>
                <a:latin typeface="隶书" panose="02010509060101010101" pitchFamily="49" charset="-122"/>
                <a:ea typeface="隶书" panose="02010509060101010101" pitchFamily="49" charset="-122"/>
              </a:rPr>
              <a:t>1.3</a:t>
            </a:r>
            <a:r>
              <a:rPr lang="zh-CN" altLang="en-US" sz="1600" dirty="0" smtClean="0">
                <a:solidFill>
                  <a:schemeClr val="bg1"/>
                </a:solidFill>
                <a:latin typeface="隶书" panose="02010509060101010101" pitchFamily="49" charset="-122"/>
                <a:ea typeface="隶书" panose="02010509060101010101" pitchFamily="49" charset="-122"/>
              </a:rPr>
              <a:t>万册；举办读书沙龙</a:t>
            </a:r>
            <a:r>
              <a:rPr lang="en-US" altLang="zh-CN" sz="1600" dirty="0" smtClean="0">
                <a:solidFill>
                  <a:schemeClr val="bg1"/>
                </a:solidFill>
                <a:latin typeface="隶书" panose="02010509060101010101" pitchFamily="49" charset="-122"/>
                <a:ea typeface="隶书" panose="02010509060101010101" pitchFamily="49" charset="-122"/>
              </a:rPr>
              <a:t>30</a:t>
            </a:r>
            <a:r>
              <a:rPr lang="zh-CN" altLang="en-US" sz="1600" dirty="0" smtClean="0">
                <a:solidFill>
                  <a:schemeClr val="bg1"/>
                </a:solidFill>
                <a:latin typeface="隶书" panose="02010509060101010101" pitchFamily="49" charset="-122"/>
                <a:ea typeface="隶书" panose="02010509060101010101" pitchFamily="49" charset="-122"/>
              </a:rPr>
              <a:t>余场</a:t>
            </a:r>
            <a:endParaRPr lang="en-US" altLang="zh-CN" sz="1600" dirty="0">
              <a:solidFill>
                <a:schemeClr val="bg1"/>
              </a:solidFill>
              <a:latin typeface="隶书" panose="02010509060101010101" pitchFamily="49" charset="-122"/>
              <a:ea typeface="隶书" panose="02010509060101010101" pitchFamily="49" charset="-122"/>
            </a:endParaRPr>
          </a:p>
        </p:txBody>
      </p:sp>
      <p:sp>
        <p:nvSpPr>
          <p:cNvPr id="78" name="矩形 77"/>
          <p:cNvSpPr/>
          <p:nvPr/>
        </p:nvSpPr>
        <p:spPr>
          <a:xfrm>
            <a:off x="1147764" y="742530"/>
            <a:ext cx="5512468"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——⑴</a:t>
            </a:r>
            <a:r>
              <a:rPr lang="zh-CN" altLang="en-US" sz="2000" b="1" dirty="0" smtClean="0">
                <a:latin typeface="微软雅黑" panose="020B0503020204020204" pitchFamily="34" charset="-122"/>
                <a:ea typeface="微软雅黑" panose="020B0503020204020204" pitchFamily="34" charset="-122"/>
              </a:rPr>
              <a:t>打造</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大文化品牌</a:t>
            </a:r>
            <a:endParaRPr lang="zh-CN" altLang="en-US" sz="2000" b="1" dirty="0" smtClean="0">
              <a:latin typeface="微软雅黑" panose="020B0503020204020204" pitchFamily="34" charset="-122"/>
              <a:ea typeface="微软雅黑" panose="020B0503020204020204" pitchFamily="34" charset="-122"/>
            </a:endParaRPr>
          </a:p>
        </p:txBody>
      </p:sp>
      <p:sp>
        <p:nvSpPr>
          <p:cNvPr id="4" name="矩形 3"/>
          <p:cNvSpPr/>
          <p:nvPr/>
        </p:nvSpPr>
        <p:spPr>
          <a:xfrm>
            <a:off x="5453380" y="1283335"/>
            <a:ext cx="3651885" cy="924560"/>
          </a:xfrm>
          <a:prstGeom prst="rect">
            <a:avLst/>
          </a:prstGeom>
        </p:spPr>
        <p:txBody>
          <a:bodyPr wrap="square">
            <a:spAutoFit/>
          </a:bodyPr>
          <a:lstStyle/>
          <a:p>
            <a:pPr lvl="0" algn="dist">
              <a:lnSpc>
                <a:spcPts val="1300"/>
              </a:lnSpc>
            </a:pPr>
            <a:r>
              <a:rPr lang="en-US" altLang="zh-CN" sz="1400" dirty="0" smtClean="0">
                <a:solidFill>
                  <a:schemeClr val="bg1"/>
                </a:solidFill>
                <a:latin typeface="隶书" panose="02010509060101010101" pitchFamily="49" charset="-122"/>
                <a:ea typeface="隶书" panose="02010509060101010101" pitchFamily="49" charset="-122"/>
              </a:rPr>
              <a:t>2019</a:t>
            </a:r>
            <a:r>
              <a:rPr lang="zh-CN" altLang="en-US" sz="1400" dirty="0" smtClean="0">
                <a:solidFill>
                  <a:schemeClr val="bg1"/>
                </a:solidFill>
                <a:latin typeface="隶书" panose="02010509060101010101" pitchFamily="49" charset="-122"/>
                <a:ea typeface="隶书" panose="02010509060101010101" pitchFamily="49" charset="-122"/>
              </a:rPr>
              <a:t>年第三届，</a:t>
            </a:r>
            <a:r>
              <a:rPr lang="zh-CN" altLang="zh-CN" sz="1400" dirty="0" smtClean="0">
                <a:solidFill>
                  <a:schemeClr val="bg1"/>
                </a:solidFill>
                <a:latin typeface="隶书" panose="02010509060101010101" pitchFamily="49" charset="-122"/>
                <a:ea typeface="隶书" panose="02010509060101010101" pitchFamily="49" charset="-122"/>
              </a:rPr>
              <a:t>举办</a:t>
            </a:r>
            <a:r>
              <a:rPr lang="zh-CN" altLang="zh-CN" sz="1400" dirty="0" smtClean="0">
                <a:solidFill>
                  <a:srgbClr val="FFFF00"/>
                </a:solidFill>
                <a:latin typeface="隶书" panose="02010509060101010101" pitchFamily="49" charset="-122"/>
                <a:ea typeface="隶书" panose="02010509060101010101" pitchFamily="49" charset="-122"/>
              </a:rPr>
              <a:t>读书分享会、互联网阅读活动、微电影大赛、微视频大赛、经典朗诵大赛、诗词歌咏才艺大赛、图书馆文化节、英语口语风采展示、国学知识竞赛、文学创作大赛、校园读书创作</a:t>
            </a:r>
            <a:r>
              <a:rPr lang="zh-CN" altLang="zh-CN" sz="1400" dirty="0" smtClean="0">
                <a:solidFill>
                  <a:schemeClr val="bg1"/>
                </a:solidFill>
                <a:latin typeface="隶书" panose="02010509060101010101" pitchFamily="49" charset="-122"/>
                <a:ea typeface="隶书" panose="02010509060101010101" pitchFamily="49" charset="-122"/>
              </a:rPr>
              <a:t>等</a:t>
            </a:r>
            <a:r>
              <a:rPr lang="en-US" altLang="zh-CN" sz="1400" dirty="0" smtClean="0">
                <a:solidFill>
                  <a:schemeClr val="bg1"/>
                </a:solidFill>
                <a:latin typeface="隶书" panose="02010509060101010101" pitchFamily="49" charset="-122"/>
                <a:ea typeface="隶书" panose="02010509060101010101" pitchFamily="49" charset="-122"/>
              </a:rPr>
              <a:t>24</a:t>
            </a:r>
            <a:r>
              <a:rPr lang="zh-CN" altLang="zh-CN" sz="1400" dirty="0" smtClean="0">
                <a:solidFill>
                  <a:schemeClr val="bg1"/>
                </a:solidFill>
                <a:latin typeface="隶书" panose="02010509060101010101" pitchFamily="49" charset="-122"/>
                <a:ea typeface="隶书" panose="02010509060101010101" pitchFamily="49" charset="-122"/>
              </a:rPr>
              <a:t>大主题活动</a:t>
            </a:r>
            <a:endParaRPr lang="en-US" altLang="zh-CN" sz="1400" dirty="0" smtClean="0">
              <a:solidFill>
                <a:schemeClr val="bg1"/>
              </a:solidFill>
              <a:latin typeface="隶书" panose="02010509060101010101" pitchFamily="49" charset="-122"/>
              <a:ea typeface="隶书" panose="02010509060101010101" pitchFamily="49"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21266" y="1131591"/>
            <a:ext cx="9180000" cy="403342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a:off x="1403648" y="3435846"/>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a:off x="1403648" y="2211710"/>
            <a:ext cx="1" cy="58784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6239018"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青禾悦读</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106" name="直接箭头连接符 105"/>
          <p:cNvCxnSpPr/>
          <p:nvPr/>
        </p:nvCxnSpPr>
        <p:spPr>
          <a:xfrm>
            <a:off x="3995936" y="2211710"/>
            <a:ext cx="1" cy="592363"/>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718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6256" y="3424634"/>
            <a:ext cx="1" cy="587276"/>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a:off x="6876256" y="2211710"/>
            <a:ext cx="1"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3371283"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青禾书店</a:t>
            </a:r>
            <a:endParaRPr lang="en-US" altLang="zh-CN" sz="22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736179" y="4011910"/>
            <a:ext cx="1313180"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青禾讲坛</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94" name="直接箭头连接符 93"/>
          <p:cNvCxnSpPr/>
          <p:nvPr/>
        </p:nvCxnSpPr>
        <p:spPr>
          <a:xfrm>
            <a:off x="4004145" y="3406370"/>
            <a:ext cx="1" cy="575968"/>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195114" y="1141596"/>
            <a:ext cx="2419970" cy="861774"/>
          </a:xfrm>
          <a:prstGeom prst="rect">
            <a:avLst/>
          </a:prstGeom>
        </p:spPr>
        <p:txBody>
          <a:bodyPr wrap="square">
            <a:spAutoFit/>
          </a:bodyPr>
          <a:lstStyle/>
          <a:p>
            <a:pPr lvl="0" algn="just">
              <a:lnSpc>
                <a:spcPts val="1500"/>
              </a:lnSpc>
            </a:pPr>
            <a:r>
              <a:rPr lang="zh-CN" altLang="zh-CN" sz="1300" dirty="0" smtClean="0">
                <a:solidFill>
                  <a:schemeClr val="bg1"/>
                </a:solidFill>
                <a:latin typeface="隶书" panose="02010509060101010101" pitchFamily="49" charset="-122"/>
                <a:ea typeface="隶书" panose="02010509060101010101" pitchFamily="49" charset="-122"/>
              </a:rPr>
              <a:t>“青禾讲坛”正式上升为学校文化品牌（校党字〔</a:t>
            </a:r>
            <a:r>
              <a:rPr lang="en-US" altLang="zh-CN" sz="1300" dirty="0" smtClean="0">
                <a:solidFill>
                  <a:schemeClr val="bg1"/>
                </a:solidFill>
                <a:latin typeface="隶书" panose="02010509060101010101" pitchFamily="49" charset="-122"/>
                <a:ea typeface="隶书" panose="02010509060101010101" pitchFamily="49" charset="-122"/>
              </a:rPr>
              <a:t>2018</a:t>
            </a:r>
            <a:r>
              <a:rPr lang="zh-CN" altLang="zh-CN" sz="1300" dirty="0" smtClean="0">
                <a:solidFill>
                  <a:schemeClr val="bg1"/>
                </a:solidFill>
                <a:latin typeface="隶书" panose="02010509060101010101" pitchFamily="49" charset="-122"/>
                <a:ea typeface="隶书" panose="02010509060101010101" pitchFamily="49" charset="-122"/>
              </a:rPr>
              <a:t>〕</a:t>
            </a:r>
            <a:r>
              <a:rPr lang="en-US" altLang="zh-CN" sz="1300" dirty="0" smtClean="0">
                <a:solidFill>
                  <a:schemeClr val="bg1"/>
                </a:solidFill>
                <a:latin typeface="隶书" panose="02010509060101010101" pitchFamily="49" charset="-122"/>
                <a:ea typeface="隶书" panose="02010509060101010101" pitchFamily="49" charset="-122"/>
              </a:rPr>
              <a:t>40</a:t>
            </a:r>
            <a:r>
              <a:rPr lang="zh-CN" altLang="zh-CN" sz="1300" dirty="0" smtClean="0">
                <a:solidFill>
                  <a:schemeClr val="bg1"/>
                </a:solidFill>
                <a:latin typeface="隶书" panose="02010509060101010101" pitchFamily="49" charset="-122"/>
                <a:ea typeface="隶书" panose="02010509060101010101" pitchFamily="49" charset="-122"/>
              </a:rPr>
              <a:t>号）</a:t>
            </a:r>
            <a:r>
              <a:rPr lang="zh-CN" altLang="en-US" sz="1300" dirty="0" smtClean="0">
                <a:solidFill>
                  <a:schemeClr val="bg1"/>
                </a:solidFill>
                <a:latin typeface="隶书" panose="02010509060101010101" pitchFamily="49" charset="-122"/>
                <a:ea typeface="隶书" panose="02010509060101010101" pitchFamily="49" charset="-122"/>
              </a:rPr>
              <a:t>；</a:t>
            </a:r>
            <a:r>
              <a:rPr lang="zh-CN" altLang="zh-CN" sz="1300" dirty="0" smtClean="0">
                <a:solidFill>
                  <a:schemeClr val="bg1"/>
                </a:solidFill>
                <a:latin typeface="隶书" panose="02010509060101010101" pitchFamily="49" charset="-122"/>
                <a:ea typeface="隶书" panose="02010509060101010101" pitchFamily="49" charset="-122"/>
              </a:rPr>
              <a:t>新安晚报、安徽青年报</a:t>
            </a:r>
            <a:r>
              <a:rPr lang="zh-CN" altLang="en-US" sz="1300" dirty="0" smtClean="0">
                <a:solidFill>
                  <a:schemeClr val="bg1"/>
                </a:solidFill>
                <a:latin typeface="隶书" panose="02010509060101010101" pitchFamily="49" charset="-122"/>
                <a:ea typeface="隶书" panose="02010509060101010101" pitchFamily="49" charset="-122"/>
              </a:rPr>
              <a:t>等多家媒体报道。</a:t>
            </a:r>
            <a:endParaRPr lang="en-US" altLang="zh-CN" sz="1300" dirty="0" smtClean="0">
              <a:solidFill>
                <a:schemeClr val="bg1"/>
              </a:solidFill>
              <a:latin typeface="隶书" panose="02010509060101010101" pitchFamily="49" charset="-122"/>
              <a:ea typeface="隶书" panose="02010509060101010101" pitchFamily="49" charset="-122"/>
            </a:endParaRPr>
          </a:p>
        </p:txBody>
      </p:sp>
      <p:sp>
        <p:nvSpPr>
          <p:cNvPr id="89" name="矩形 88"/>
          <p:cNvSpPr/>
          <p:nvPr/>
        </p:nvSpPr>
        <p:spPr>
          <a:xfrm>
            <a:off x="2784500" y="1114167"/>
            <a:ext cx="2419970" cy="1169551"/>
          </a:xfrm>
          <a:prstGeom prst="rect">
            <a:avLst/>
          </a:prstGeom>
        </p:spPr>
        <p:txBody>
          <a:bodyPr wrap="square">
            <a:spAutoFit/>
          </a:bodyPr>
          <a:lstStyle/>
          <a:p>
            <a:pPr lvl="0" algn="just">
              <a:lnSpc>
                <a:spcPts val="1200"/>
              </a:lnSpc>
            </a:pPr>
            <a:r>
              <a:rPr lang="zh-CN" altLang="zh-CN" sz="1200" dirty="0" smtClean="0">
                <a:solidFill>
                  <a:schemeClr val="bg1"/>
                </a:solidFill>
                <a:latin typeface="隶书" panose="02010509060101010101" pitchFamily="49" charset="-122"/>
                <a:ea typeface="隶书" panose="02010509060101010101" pitchFamily="49" charset="-122"/>
              </a:rPr>
              <a:t>青禾书店为安徽省出台实体书店网点实现乡镇和高校各校区“两个全覆盖”这一政策提供经典实践范例。《安徽日报》予以报道；香港</a:t>
            </a:r>
            <a:r>
              <a:rPr lang="zh-CN" altLang="en-US" sz="1200" dirty="0" smtClean="0">
                <a:solidFill>
                  <a:schemeClr val="bg1"/>
                </a:solidFill>
                <a:latin typeface="隶书" panose="02010509060101010101" pitchFamily="49" charset="-122"/>
                <a:ea typeface="隶书" panose="02010509060101010101" pitchFamily="49" charset="-122"/>
              </a:rPr>
              <a:t>凤凰网</a:t>
            </a:r>
            <a:r>
              <a:rPr lang="zh-CN" altLang="zh-CN" sz="1200" dirty="0" smtClean="0">
                <a:solidFill>
                  <a:schemeClr val="bg1"/>
                </a:solidFill>
                <a:latin typeface="隶书" panose="02010509060101010101" pitchFamily="49" charset="-122"/>
                <a:ea typeface="隶书" panose="02010509060101010101" pitchFamily="49" charset="-122"/>
              </a:rPr>
              <a:t>、网易新闻全文转载；光明网</a:t>
            </a:r>
            <a:r>
              <a:rPr lang="en-US" altLang="zh-CN" sz="1200" dirty="0" smtClean="0">
                <a:solidFill>
                  <a:schemeClr val="bg1"/>
                </a:solidFill>
                <a:latin typeface="隶书" panose="02010509060101010101" pitchFamily="49" charset="-122"/>
                <a:ea typeface="隶书" panose="02010509060101010101" pitchFamily="49" charset="-122"/>
              </a:rPr>
              <a:t>2016</a:t>
            </a:r>
            <a:r>
              <a:rPr lang="zh-CN" altLang="zh-CN" sz="1200" dirty="0" smtClean="0">
                <a:solidFill>
                  <a:schemeClr val="bg1"/>
                </a:solidFill>
                <a:latin typeface="隶书" panose="02010509060101010101" pitchFamily="49" charset="-122"/>
                <a:ea typeface="隶书" panose="02010509060101010101" pitchFamily="49" charset="-122"/>
              </a:rPr>
              <a:t>年</a:t>
            </a:r>
            <a:r>
              <a:rPr lang="en-US" altLang="zh-CN" sz="1200" dirty="0" smtClean="0">
                <a:solidFill>
                  <a:schemeClr val="bg1"/>
                </a:solidFill>
                <a:latin typeface="隶书" panose="02010509060101010101" pitchFamily="49" charset="-122"/>
                <a:ea typeface="隶书" panose="02010509060101010101" pitchFamily="49" charset="-122"/>
              </a:rPr>
              <a:t>4</a:t>
            </a:r>
            <a:r>
              <a:rPr lang="zh-CN" altLang="zh-CN" sz="1200" dirty="0" smtClean="0">
                <a:solidFill>
                  <a:schemeClr val="bg1"/>
                </a:solidFill>
                <a:latin typeface="隶书" panose="02010509060101010101" pitchFamily="49" charset="-122"/>
                <a:ea typeface="隶书" panose="02010509060101010101" pitchFamily="49" charset="-122"/>
              </a:rPr>
              <a:t>月</a:t>
            </a:r>
            <a:r>
              <a:rPr lang="en-US" altLang="zh-CN" sz="1200" dirty="0" smtClean="0">
                <a:solidFill>
                  <a:schemeClr val="bg1"/>
                </a:solidFill>
                <a:latin typeface="隶书" panose="02010509060101010101" pitchFamily="49" charset="-122"/>
                <a:ea typeface="隶书" panose="02010509060101010101" pitchFamily="49" charset="-122"/>
              </a:rPr>
              <a:t>27</a:t>
            </a:r>
            <a:r>
              <a:rPr lang="zh-CN" altLang="zh-CN" sz="1200" dirty="0" smtClean="0">
                <a:solidFill>
                  <a:schemeClr val="bg1"/>
                </a:solidFill>
                <a:latin typeface="隶书" panose="02010509060101010101" pitchFamily="49" charset="-122"/>
                <a:ea typeface="隶书" panose="02010509060101010101" pitchFamily="49" charset="-122"/>
              </a:rPr>
              <a:t>日予以转载并上了“今日头条”栏目。</a:t>
            </a:r>
            <a:endParaRPr lang="en-US" altLang="zh-CN" sz="1200" dirty="0" smtClean="0">
              <a:solidFill>
                <a:schemeClr val="bg1"/>
              </a:solidFill>
              <a:latin typeface="隶书" panose="02010509060101010101" pitchFamily="49" charset="-122"/>
              <a:ea typeface="隶书" panose="02010509060101010101" pitchFamily="49" charset="-122"/>
            </a:endParaRPr>
          </a:p>
        </p:txBody>
      </p:sp>
      <p:sp>
        <p:nvSpPr>
          <p:cNvPr id="90" name="矩形 89"/>
          <p:cNvSpPr/>
          <p:nvPr/>
        </p:nvSpPr>
        <p:spPr>
          <a:xfrm>
            <a:off x="5292080" y="1137940"/>
            <a:ext cx="3779912" cy="1424940"/>
          </a:xfrm>
          <a:prstGeom prst="rect">
            <a:avLst/>
          </a:prstGeom>
        </p:spPr>
        <p:txBody>
          <a:bodyPr wrap="square">
            <a:spAutoFit/>
          </a:bodyPr>
          <a:lstStyle/>
          <a:p>
            <a:pPr algn="just">
              <a:lnSpc>
                <a:spcPts val="1300"/>
              </a:lnSpc>
            </a:pPr>
            <a:r>
              <a:rPr lang="zh-CN" altLang="zh-CN" sz="1200" dirty="0" smtClean="0">
                <a:solidFill>
                  <a:schemeClr val="bg1"/>
                </a:solidFill>
                <a:latin typeface="隶书" panose="02010509060101010101" pitchFamily="49" charset="-122"/>
                <a:ea typeface="隶书" panose="02010509060101010101" pitchFamily="49" charset="-122"/>
              </a:rPr>
              <a:t>“青禾</a:t>
            </a:r>
            <a:r>
              <a:rPr lang="zh-CN" altLang="en-US" sz="1200" dirty="0" smtClean="0">
                <a:solidFill>
                  <a:schemeClr val="bg1"/>
                </a:solidFill>
                <a:latin typeface="隶书" panose="02010509060101010101" pitchFamily="49" charset="-122"/>
                <a:ea typeface="隶书" panose="02010509060101010101" pitchFamily="49" charset="-122"/>
              </a:rPr>
              <a:t>悦读</a:t>
            </a:r>
            <a:r>
              <a:rPr lang="zh-CN" altLang="zh-CN" sz="1200" dirty="0" smtClean="0">
                <a:solidFill>
                  <a:schemeClr val="bg1"/>
                </a:solidFill>
                <a:latin typeface="隶书" panose="02010509060101010101" pitchFamily="49" charset="-122"/>
                <a:ea typeface="隶书" panose="02010509060101010101" pitchFamily="49" charset="-122"/>
              </a:rPr>
              <a:t>”正式上升为学校文化品牌（校党字〔</a:t>
            </a:r>
            <a:r>
              <a:rPr lang="en-US" altLang="zh-CN" sz="1200" dirty="0" smtClean="0">
                <a:solidFill>
                  <a:schemeClr val="bg1"/>
                </a:solidFill>
                <a:latin typeface="隶书" panose="02010509060101010101" pitchFamily="49" charset="-122"/>
                <a:ea typeface="隶书" panose="02010509060101010101" pitchFamily="49" charset="-122"/>
              </a:rPr>
              <a:t>2018</a:t>
            </a:r>
            <a:r>
              <a:rPr lang="zh-CN" altLang="zh-CN" sz="1200" dirty="0" smtClean="0">
                <a:solidFill>
                  <a:schemeClr val="bg1"/>
                </a:solidFill>
                <a:latin typeface="隶书" panose="02010509060101010101" pitchFamily="49" charset="-122"/>
                <a:ea typeface="隶书" panose="02010509060101010101" pitchFamily="49" charset="-122"/>
              </a:rPr>
              <a:t>〕</a:t>
            </a:r>
            <a:r>
              <a:rPr lang="en-US" altLang="zh-CN" sz="1200" dirty="0" smtClean="0">
                <a:solidFill>
                  <a:schemeClr val="bg1"/>
                </a:solidFill>
                <a:latin typeface="隶书" panose="02010509060101010101" pitchFamily="49" charset="-122"/>
                <a:ea typeface="隶书" panose="02010509060101010101" pitchFamily="49" charset="-122"/>
              </a:rPr>
              <a:t>40</a:t>
            </a:r>
            <a:r>
              <a:rPr lang="zh-CN" altLang="zh-CN" sz="1200" dirty="0" smtClean="0">
                <a:solidFill>
                  <a:schemeClr val="bg1"/>
                </a:solidFill>
                <a:latin typeface="隶书" panose="02010509060101010101" pitchFamily="49" charset="-122"/>
                <a:ea typeface="隶书" panose="02010509060101010101" pitchFamily="49" charset="-122"/>
              </a:rPr>
              <a:t>号）</a:t>
            </a:r>
            <a:r>
              <a:rPr lang="zh-CN" altLang="en-US" sz="1200" dirty="0" smtClean="0">
                <a:solidFill>
                  <a:schemeClr val="bg1"/>
                </a:solidFill>
                <a:latin typeface="隶书" panose="02010509060101010101" pitchFamily="49" charset="-122"/>
                <a:ea typeface="隶书" panose="02010509060101010101" pitchFamily="49" charset="-122"/>
              </a:rPr>
              <a:t>；</a:t>
            </a:r>
            <a:r>
              <a:rPr lang="en-US" altLang="zh-CN" sz="1200" dirty="0" smtClean="0">
                <a:solidFill>
                  <a:schemeClr val="bg1"/>
                </a:solidFill>
                <a:latin typeface="隶书" panose="02010509060101010101" pitchFamily="49" charset="-122"/>
                <a:ea typeface="隶书" panose="02010509060101010101" pitchFamily="49" charset="-122"/>
              </a:rPr>
              <a:t>2017</a:t>
            </a:r>
            <a:r>
              <a:rPr lang="zh-CN" altLang="en-US" sz="1200" dirty="0" smtClean="0">
                <a:solidFill>
                  <a:schemeClr val="bg1"/>
                </a:solidFill>
                <a:latin typeface="隶书" panose="02010509060101010101" pitchFamily="49" charset="-122"/>
                <a:ea typeface="隶书" panose="02010509060101010101" pitchFamily="49" charset="-122"/>
              </a:rPr>
              <a:t>年</a:t>
            </a:r>
            <a:r>
              <a:rPr lang="zh-CN" altLang="zh-CN" sz="1200" dirty="0" smtClean="0">
                <a:solidFill>
                  <a:schemeClr val="bg1"/>
                </a:solidFill>
                <a:latin typeface="隶书" panose="02010509060101010101" pitchFamily="49" charset="-122"/>
                <a:ea typeface="隶书" panose="02010509060101010101" pitchFamily="49" charset="-122"/>
              </a:rPr>
              <a:t>青禾悦读获安徽省教工委、教育厅授予的</a:t>
            </a:r>
            <a:r>
              <a:rPr lang="zh-CN" altLang="zh-CN" sz="1200" dirty="0" smtClean="0">
                <a:solidFill>
                  <a:srgbClr val="FFFF00"/>
                </a:solidFill>
                <a:latin typeface="隶书" panose="02010509060101010101" pitchFamily="49" charset="-122"/>
                <a:ea typeface="隶书" panose="02010509060101010101" pitchFamily="49" charset="-122"/>
              </a:rPr>
              <a:t>优秀读书品牌奖</a:t>
            </a:r>
            <a:r>
              <a:rPr lang="zh-CN" altLang="zh-CN" sz="1200" dirty="0" smtClean="0">
                <a:solidFill>
                  <a:schemeClr val="bg1"/>
                </a:solidFill>
                <a:latin typeface="隶书" panose="02010509060101010101" pitchFamily="49" charset="-122"/>
                <a:ea typeface="隶书" panose="02010509060101010101" pitchFamily="49" charset="-122"/>
              </a:rPr>
              <a:t>。</a:t>
            </a:r>
            <a:r>
              <a:rPr lang="en-US" altLang="zh-CN" sz="1200" dirty="0" smtClean="0">
                <a:solidFill>
                  <a:schemeClr val="bg1"/>
                </a:solidFill>
                <a:latin typeface="隶书" panose="02010509060101010101" pitchFamily="49" charset="-122"/>
                <a:ea typeface="隶书" panose="02010509060101010101" pitchFamily="49" charset="-122"/>
              </a:rPr>
              <a:t>2018</a:t>
            </a:r>
            <a:r>
              <a:rPr lang="zh-CN" altLang="en-US" sz="1200" dirty="0" smtClean="0">
                <a:solidFill>
                  <a:schemeClr val="bg1"/>
                </a:solidFill>
                <a:latin typeface="隶书" panose="02010509060101010101" pitchFamily="49" charset="-122"/>
                <a:ea typeface="隶书" panose="02010509060101010101" pitchFamily="49" charset="-122"/>
              </a:rPr>
              <a:t>年获</a:t>
            </a:r>
            <a:r>
              <a:rPr lang="zh-CN" altLang="zh-CN" sz="1200" dirty="0" smtClean="0">
                <a:solidFill>
                  <a:schemeClr val="bg1"/>
                </a:solidFill>
                <a:latin typeface="隶书" panose="02010509060101010101" pitchFamily="49" charset="-122"/>
                <a:ea typeface="隶书" panose="02010509060101010101" pitchFamily="49" charset="-122"/>
              </a:rPr>
              <a:t>安徽省教工委、教育厅授予的</a:t>
            </a:r>
            <a:r>
              <a:rPr lang="zh-CN" altLang="en-US" sz="1200" dirty="0" smtClean="0">
                <a:solidFill>
                  <a:srgbClr val="FFFF00"/>
                </a:solidFill>
                <a:latin typeface="隶书" panose="02010509060101010101" pitchFamily="49" charset="-122"/>
                <a:ea typeface="隶书" panose="02010509060101010101" pitchFamily="49" charset="-122"/>
              </a:rPr>
              <a:t>校园读书创作</a:t>
            </a:r>
            <a:r>
              <a:rPr lang="zh-CN" altLang="zh-CN" sz="1200" dirty="0" smtClean="0">
                <a:solidFill>
                  <a:srgbClr val="FFFF00"/>
                </a:solidFill>
                <a:latin typeface="隶书" panose="02010509060101010101" pitchFamily="49" charset="-122"/>
                <a:ea typeface="隶书" panose="02010509060101010101" pitchFamily="49" charset="-122"/>
              </a:rPr>
              <a:t>优秀</a:t>
            </a:r>
            <a:r>
              <a:rPr lang="zh-CN" altLang="en-US" sz="1200" dirty="0" smtClean="0">
                <a:solidFill>
                  <a:srgbClr val="FFFF00"/>
                </a:solidFill>
                <a:latin typeface="隶书" panose="02010509060101010101" pitchFamily="49" charset="-122"/>
                <a:ea typeface="隶书" panose="02010509060101010101" pitchFamily="49" charset="-122"/>
              </a:rPr>
              <a:t>组织奖</a:t>
            </a:r>
            <a:r>
              <a:rPr lang="zh-CN" altLang="en-US" sz="1200" dirty="0" smtClean="0">
                <a:solidFill>
                  <a:schemeClr val="bg1"/>
                </a:solidFill>
                <a:latin typeface="隶书" panose="02010509060101010101" pitchFamily="49" charset="-122"/>
                <a:ea typeface="隶书" panose="02010509060101010101" pitchFamily="49" charset="-122"/>
              </a:rPr>
              <a:t>。一名学生和一位老师的作品获得特等奖；各占全省获特等奖奖数的</a:t>
            </a:r>
            <a:r>
              <a:rPr lang="en-US" altLang="zh-CN" sz="1200" dirty="0" smtClean="0">
                <a:solidFill>
                  <a:schemeClr val="bg1"/>
                </a:solidFill>
                <a:latin typeface="隶书" panose="02010509060101010101" pitchFamily="49" charset="-122"/>
                <a:ea typeface="隶书" panose="02010509060101010101" pitchFamily="49" charset="-122"/>
              </a:rPr>
              <a:t>1/15</a:t>
            </a:r>
            <a:r>
              <a:rPr lang="zh-CN" altLang="en-US" sz="1200" dirty="0" smtClean="0">
                <a:solidFill>
                  <a:schemeClr val="bg1"/>
                </a:solidFill>
                <a:latin typeface="隶书" panose="02010509060101010101" pitchFamily="49" charset="-122"/>
                <a:ea typeface="隶书" panose="02010509060101010101" pitchFamily="49" charset="-122"/>
              </a:rPr>
              <a:t>。</a:t>
            </a:r>
            <a:r>
              <a:rPr lang="en-US" altLang="zh-CN" sz="1200" dirty="0" smtClean="0">
                <a:solidFill>
                  <a:schemeClr val="bg1"/>
                </a:solidFill>
                <a:latin typeface="隶书" panose="02010509060101010101" pitchFamily="49" charset="-122"/>
                <a:ea typeface="隶书" panose="02010509060101010101" pitchFamily="49" charset="-122"/>
                <a:sym typeface="+mn-ea"/>
              </a:rPr>
              <a:t>2019</a:t>
            </a:r>
            <a:r>
              <a:rPr lang="zh-CN" altLang="en-US" sz="1200" dirty="0" smtClean="0">
                <a:solidFill>
                  <a:schemeClr val="bg1"/>
                </a:solidFill>
                <a:latin typeface="隶书" panose="02010509060101010101" pitchFamily="49" charset="-122"/>
                <a:ea typeface="隶书" panose="02010509060101010101" pitchFamily="49" charset="-122"/>
                <a:sym typeface="+mn-ea"/>
              </a:rPr>
              <a:t>年7月31日，中国图书馆学会公布“2018年全民阅读先进单位”名单，我校图书馆荣获“</a:t>
            </a:r>
            <a:r>
              <a:rPr lang="zh-CN" altLang="en-US" sz="1200" dirty="0" smtClean="0">
                <a:solidFill>
                  <a:srgbClr val="FFFF00"/>
                </a:solidFill>
                <a:latin typeface="隶书" panose="02010509060101010101" pitchFamily="49" charset="-122"/>
                <a:ea typeface="隶书" panose="02010509060101010101" pitchFamily="49" charset="-122"/>
                <a:sym typeface="+mn-ea"/>
              </a:rPr>
              <a:t>2018年全民阅读先进单位</a:t>
            </a:r>
            <a:r>
              <a:rPr lang="zh-CN" altLang="en-US" sz="1200" dirty="0" smtClean="0">
                <a:solidFill>
                  <a:schemeClr val="bg1"/>
                </a:solidFill>
                <a:latin typeface="隶书" panose="02010509060101010101" pitchFamily="49" charset="-122"/>
                <a:ea typeface="隶书" panose="02010509060101010101" pitchFamily="49" charset="-122"/>
                <a:sym typeface="+mn-ea"/>
              </a:rPr>
              <a:t>”荣誉称号。</a:t>
            </a:r>
            <a:endParaRPr lang="en-US" altLang="zh-CN" sz="1200" dirty="0" smtClean="0">
              <a:solidFill>
                <a:schemeClr val="bg1"/>
              </a:solidFill>
              <a:latin typeface="隶书" panose="02010509060101010101" pitchFamily="49" charset="-122"/>
              <a:ea typeface="隶书" panose="02010509060101010101" pitchFamily="49" charset="-122"/>
            </a:endParaRPr>
          </a:p>
        </p:txBody>
      </p:sp>
      <p:sp>
        <p:nvSpPr>
          <p:cNvPr id="78" name="矩形 77"/>
          <p:cNvSpPr/>
          <p:nvPr/>
        </p:nvSpPr>
        <p:spPr>
          <a:xfrm>
            <a:off x="1147764" y="706905"/>
            <a:ext cx="5512468"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——⑴</a:t>
            </a:r>
            <a:r>
              <a:rPr lang="zh-CN" altLang="en-US" sz="2000" b="1" dirty="0" smtClean="0">
                <a:latin typeface="微软雅黑" panose="020B0503020204020204" pitchFamily="34" charset="-122"/>
                <a:ea typeface="微软雅黑" panose="020B0503020204020204" pitchFamily="34" charset="-122"/>
              </a:rPr>
              <a:t>打造</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大文化品牌</a:t>
            </a:r>
            <a:endParaRPr lang="zh-CN" altLang="en-US" sz="2000" b="1" dirty="0" smtClean="0">
              <a:latin typeface="微软雅黑" panose="020B0503020204020204" pitchFamily="34" charset="-122"/>
              <a:ea typeface="微软雅黑" panose="020B0503020204020204" pitchFamily="34"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03598"/>
            <a:ext cx="9180000" cy="393990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817364"/>
            <a:ext cx="9144000" cy="521074"/>
            <a:chOff x="0" y="2817364"/>
            <a:chExt cx="9144000" cy="521074"/>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69979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320737" y="286054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2915816"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5364088"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64088"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8122106"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126551"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72" name="直接连接符 71"/>
          <p:cNvCxnSpPr/>
          <p:nvPr/>
        </p:nvCxnSpPr>
        <p:spPr>
          <a:xfrm flipV="1">
            <a:off x="611560"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flipV="1">
            <a:off x="2915816"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flipV="1">
            <a:off x="687625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1147764" y="742530"/>
            <a:ext cx="5800500"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 ⑵</a:t>
            </a:r>
            <a:r>
              <a:rPr lang="zh-CN" altLang="en-US" sz="2000" b="1" dirty="0" smtClean="0">
                <a:latin typeface="微软雅黑" panose="020B0503020204020204" pitchFamily="34" charset="-122"/>
                <a:ea typeface="微软雅黑" panose="020B0503020204020204" pitchFamily="34" charset="-122"/>
              </a:rPr>
              <a:t>组建</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个学生创客团队</a:t>
            </a:r>
            <a:endParaRPr lang="zh-CN" altLang="en-US" sz="2000" b="1" dirty="0" smtClean="0">
              <a:latin typeface="微软雅黑" panose="020B0503020204020204" pitchFamily="34" charset="-122"/>
              <a:ea typeface="微软雅黑" panose="020B0503020204020204" pitchFamily="34" charset="-122"/>
            </a:endParaRPr>
          </a:p>
        </p:txBody>
      </p:sp>
      <p:cxnSp>
        <p:nvCxnSpPr>
          <p:cNvPr id="87" name="直接箭头连接符 86"/>
          <p:cNvCxnSpPr/>
          <p:nvPr/>
        </p:nvCxnSpPr>
        <p:spPr>
          <a:xfrm flipH="1">
            <a:off x="611560" y="221095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8" name="直接箭头连接符 87"/>
          <p:cNvCxnSpPr/>
          <p:nvPr/>
        </p:nvCxnSpPr>
        <p:spPr>
          <a:xfrm flipH="1">
            <a:off x="611560"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p:nvPr/>
        </p:nvCxnSpPr>
        <p:spPr>
          <a:xfrm flipH="1">
            <a:off x="2913576"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p:nvPr/>
        </p:nvCxnSpPr>
        <p:spPr>
          <a:xfrm flipH="1">
            <a:off x="8124311"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flipH="1">
            <a:off x="8124311"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3" name="直接箭头连接符 92"/>
          <p:cNvCxnSpPr/>
          <p:nvPr/>
        </p:nvCxnSpPr>
        <p:spPr>
          <a:xfrm flipH="1">
            <a:off x="5361848"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直接箭头连接符 96"/>
          <p:cNvCxnSpPr/>
          <p:nvPr/>
        </p:nvCxnSpPr>
        <p:spPr>
          <a:xfrm flipH="1">
            <a:off x="5361848"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p:nvCxnSpPr>
        <p:spPr>
          <a:xfrm flipH="1">
            <a:off x="2913576"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pic>
        <p:nvPicPr>
          <p:cNvPr id="104" name="图片 103" descr="未标题-1.jpg"/>
          <p:cNvPicPr>
            <a:picLocks noChangeAspect="1"/>
          </p:cNvPicPr>
          <p:nvPr/>
        </p:nvPicPr>
        <p:blipFill>
          <a:blip r:embed="rId1" cstate="print"/>
          <a:stretch>
            <a:fillRect/>
          </a:stretch>
        </p:blipFill>
        <p:spPr>
          <a:xfrm>
            <a:off x="35496" y="1418854"/>
            <a:ext cx="1134419" cy="792856"/>
          </a:xfrm>
          <a:prstGeom prst="rect">
            <a:avLst/>
          </a:prstGeom>
        </p:spPr>
      </p:pic>
      <p:pic>
        <p:nvPicPr>
          <p:cNvPr id="110" name="图片 109" descr="logo.jpg"/>
          <p:cNvPicPr>
            <a:picLocks noChangeAspect="1"/>
          </p:cNvPicPr>
          <p:nvPr/>
        </p:nvPicPr>
        <p:blipFill>
          <a:blip r:embed="rId2" cstate="print"/>
          <a:stretch>
            <a:fillRect/>
          </a:stretch>
        </p:blipFill>
        <p:spPr>
          <a:xfrm>
            <a:off x="2411760" y="1419622"/>
            <a:ext cx="1008112" cy="749435"/>
          </a:xfrm>
          <a:prstGeom prst="rect">
            <a:avLst/>
          </a:prstGeom>
        </p:spPr>
      </p:pic>
      <p:pic>
        <p:nvPicPr>
          <p:cNvPr id="112" name="Picture 7" descr="E:\6-微电影\图书馆微传媒中心\微传媒素材-图片、音频\QQ图片20161109082914.jpg"/>
          <p:cNvPicPr>
            <a:picLocks noChangeArrowheads="1"/>
          </p:cNvPicPr>
          <p:nvPr/>
        </p:nvPicPr>
        <p:blipFill>
          <a:blip r:embed="rId3" cstate="print"/>
          <a:srcRect/>
          <a:stretch>
            <a:fillRect/>
          </a:stretch>
        </p:blipFill>
        <p:spPr bwMode="auto">
          <a:xfrm>
            <a:off x="4823649" y="1404897"/>
            <a:ext cx="1081084" cy="785818"/>
          </a:xfrm>
          <a:prstGeom prst="rect">
            <a:avLst/>
          </a:prstGeom>
          <a:noFill/>
          <a:ln w="9525">
            <a:solidFill>
              <a:schemeClr val="tx2"/>
            </a:solidFill>
            <a:miter lim="800000"/>
            <a:headEnd/>
            <a:tailEnd/>
          </a:ln>
        </p:spPr>
      </p:pic>
      <p:pic>
        <p:nvPicPr>
          <p:cNvPr id="113" name="Picture 2"/>
          <p:cNvPicPr>
            <a:picLocks noChangeAspect="1" noChangeArrowheads="1"/>
          </p:cNvPicPr>
          <p:nvPr/>
        </p:nvPicPr>
        <p:blipFill>
          <a:blip r:embed="rId4" cstate="print"/>
          <a:srcRect/>
          <a:stretch>
            <a:fillRect/>
          </a:stretch>
        </p:blipFill>
        <p:spPr bwMode="auto">
          <a:xfrm>
            <a:off x="7588017" y="1419622"/>
            <a:ext cx="1080120" cy="771550"/>
          </a:xfrm>
          <a:prstGeom prst="rect">
            <a:avLst/>
          </a:prstGeom>
          <a:noFill/>
          <a:ln w="9525">
            <a:noFill/>
            <a:miter lim="800000"/>
            <a:headEnd/>
            <a:tailEnd/>
          </a:ln>
        </p:spPr>
      </p:pic>
      <p:sp>
        <p:nvSpPr>
          <p:cNvPr id="114" name="矩形 113"/>
          <p:cNvSpPr/>
          <p:nvPr/>
        </p:nvSpPr>
        <p:spPr>
          <a:xfrm>
            <a:off x="11746" y="4011910"/>
            <a:ext cx="1620957" cy="338554"/>
          </a:xfrm>
          <a:prstGeom prst="rect">
            <a:avLst/>
          </a:prstGeom>
        </p:spPr>
        <p:txBody>
          <a:bodyPr wrap="none">
            <a:spAutoFit/>
          </a:bodyPr>
          <a:lstStyle/>
          <a:p>
            <a:pPr algn="ctr"/>
            <a:r>
              <a:rPr lang="zh-CN" altLang="zh-CN" sz="1600" b="1" dirty="0" smtClean="0">
                <a:solidFill>
                  <a:schemeClr val="bg1"/>
                </a:solidFill>
                <a:latin typeface="微软雅黑" panose="020B0503020204020204" pitchFamily="34" charset="-122"/>
                <a:ea typeface="微软雅黑" panose="020B0503020204020204" pitchFamily="34" charset="-122"/>
              </a:rPr>
              <a:t>新媒体运营团队</a:t>
            </a:r>
            <a:endParaRPr lang="en-US" altLang="zh-CN" sz="2200"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1619672" y="4007554"/>
            <a:ext cx="2592288" cy="338554"/>
          </a:xfrm>
          <a:prstGeom prst="rect">
            <a:avLst/>
          </a:prstGeom>
        </p:spPr>
        <p:txBody>
          <a:bodyPr wrap="square">
            <a:spAutoFit/>
          </a:bodyPr>
          <a:lstStyle/>
          <a:p>
            <a:pPr lvl="0" algn="ctr"/>
            <a:r>
              <a:rPr lang="zh-CN" altLang="en-US" sz="1600" b="1" dirty="0" smtClean="0">
                <a:solidFill>
                  <a:schemeClr val="bg1"/>
                </a:solidFill>
                <a:latin typeface="微软雅黑" panose="020B0503020204020204" pitchFamily="34" charset="-122"/>
                <a:ea typeface="微软雅黑" panose="020B0503020204020204" pitchFamily="34" charset="-122"/>
              </a:rPr>
              <a:t>图书馆</a:t>
            </a:r>
            <a:r>
              <a:rPr lang="zh-CN" altLang="zh-CN" sz="1600" b="1" dirty="0" smtClean="0">
                <a:solidFill>
                  <a:schemeClr val="bg1"/>
                </a:solidFill>
                <a:latin typeface="微软雅黑" panose="020B0503020204020204" pitchFamily="34" charset="-122"/>
                <a:ea typeface="微软雅黑" panose="020B0503020204020204" pitchFamily="34" charset="-122"/>
              </a:rPr>
              <a:t>学生服务中心团队</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4211960" y="3992165"/>
            <a:ext cx="2304256" cy="338554"/>
          </a:xfrm>
          <a:prstGeom prst="rect">
            <a:avLst/>
          </a:prstGeom>
        </p:spPr>
        <p:txBody>
          <a:bodyPr wrap="square">
            <a:spAutoFit/>
          </a:bodyPr>
          <a:lstStyle/>
          <a:p>
            <a:pPr lvl="0" algn="ctr"/>
            <a:r>
              <a:rPr lang="zh-CN" altLang="zh-CN" sz="1600" b="1" dirty="0" smtClean="0">
                <a:solidFill>
                  <a:schemeClr val="bg1"/>
                </a:solidFill>
                <a:latin typeface="微软雅黑" panose="020B0503020204020204" pitchFamily="34" charset="-122"/>
                <a:ea typeface="微软雅黑" panose="020B0503020204020204" pitchFamily="34" charset="-122"/>
              </a:rPr>
              <a:t>图书馆微传媒学生团队</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7198995" y="3987165"/>
            <a:ext cx="1868805" cy="337185"/>
          </a:xfrm>
          <a:prstGeom prst="rect">
            <a:avLst/>
          </a:prstGeom>
        </p:spPr>
        <p:txBody>
          <a:bodyPr wrap="square">
            <a:spAutoFit/>
          </a:bodyPr>
          <a:lstStyle/>
          <a:p>
            <a:pPr lvl="0" algn="ctr"/>
            <a:r>
              <a:rPr lang="zh-CN" altLang="en-US" sz="1600" b="1" dirty="0" smtClean="0">
                <a:solidFill>
                  <a:schemeClr val="bg1"/>
                </a:solidFill>
                <a:latin typeface="微软雅黑" panose="020B0503020204020204" pitchFamily="34" charset="-122"/>
                <a:ea typeface="微软雅黑" panose="020B0503020204020204" pitchFamily="34" charset="-122"/>
              </a:rPr>
              <a:t>青禾阅读推广</a:t>
            </a:r>
            <a:r>
              <a:rPr lang="zh-CN" altLang="zh-CN" sz="1600" b="1" dirty="0" smtClean="0">
                <a:solidFill>
                  <a:schemeClr val="bg1"/>
                </a:solidFill>
                <a:latin typeface="微软雅黑" panose="020B0503020204020204" pitchFamily="34" charset="-122"/>
                <a:ea typeface="微软雅黑" panose="020B0503020204020204" pitchFamily="34" charset="-122"/>
              </a:rPr>
              <a:t>团队</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20704"/>
            <a:ext cx="9180000" cy="40227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3219822"/>
            <a:ext cx="9144000" cy="482111"/>
            <a:chOff x="0" y="2855338"/>
            <a:chExt cx="9144000" cy="482111"/>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5338"/>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343285"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5801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44420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66023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6897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619672"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直接连接符 63"/>
          <p:cNvCxnSpPr/>
          <p:nvPr/>
        </p:nvCxnSpPr>
        <p:spPr>
          <a:xfrm flipV="1">
            <a:off x="4452367" y="2715766"/>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V="1">
            <a:off x="611560"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2699792"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a:off x="4450209" y="372387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8" name="矩形 147"/>
          <p:cNvSpPr/>
          <p:nvPr/>
        </p:nvSpPr>
        <p:spPr>
          <a:xfrm>
            <a:off x="2972966" y="4371950"/>
            <a:ext cx="2987824" cy="461665"/>
          </a:xfrm>
          <a:prstGeom prst="rect">
            <a:avLst/>
          </a:prstGeom>
        </p:spPr>
        <p:txBody>
          <a:bodyPr wrap="square">
            <a:spAutoFit/>
          </a:bodyPr>
          <a:lstStyle/>
          <a:p>
            <a:pPr algn="ctr"/>
            <a:r>
              <a:rPr lang="zh-CN" altLang="zh-CN" sz="2400" b="1" dirty="0" smtClean="0">
                <a:solidFill>
                  <a:schemeClr val="bg1"/>
                </a:solidFill>
                <a:latin typeface="微软雅黑" panose="020B0503020204020204" pitchFamily="34" charset="-122"/>
                <a:ea typeface="微软雅黑" panose="020B0503020204020204" pitchFamily="34" charset="-122"/>
              </a:rPr>
              <a:t>新媒体运营团队</a:t>
            </a:r>
            <a:endParaRPr lang="zh-CN" altLang="en-US" sz="2200" b="1" baseline="30000" dirty="0">
              <a:solidFill>
                <a:schemeClr val="bg1"/>
              </a:solidFill>
              <a:latin typeface="微软雅黑" panose="020B0503020204020204" pitchFamily="34" charset="-122"/>
              <a:ea typeface="微软雅黑" panose="020B0503020204020204" pitchFamily="34" charset="-122"/>
            </a:endParaRPr>
          </a:p>
        </p:txBody>
      </p:sp>
      <p:cxnSp>
        <p:nvCxnSpPr>
          <p:cNvPr id="149" name="直接连接符 148"/>
          <p:cNvCxnSpPr/>
          <p:nvPr/>
        </p:nvCxnSpPr>
        <p:spPr>
          <a:xfrm>
            <a:off x="1259632" y="2715766"/>
            <a:ext cx="6552728"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H="1">
            <a:off x="1259632"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V="1">
            <a:off x="7524328" y="3446587"/>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flipV="1">
            <a:off x="39553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flipV="1">
            <a:off x="6876256" y="344316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flipV="1">
            <a:off x="291581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flipV="1">
            <a:off x="4211960" y="345779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箭头连接符 108"/>
          <p:cNvCxnSpPr/>
          <p:nvPr/>
        </p:nvCxnSpPr>
        <p:spPr>
          <a:xfrm>
            <a:off x="7807027" y="2139702"/>
            <a:ext cx="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580883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8354516" y="3447729"/>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p:nvPr/>
        </p:nvCxnSpPr>
        <p:spPr>
          <a:xfrm flipH="1">
            <a:off x="3345624"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p:nvPr/>
        </p:nvCxnSpPr>
        <p:spPr>
          <a:xfrm flipH="1">
            <a:off x="5508104"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4453892" y="3219822"/>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453892" y="303983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矩形 95"/>
          <p:cNvSpPr/>
          <p:nvPr/>
        </p:nvSpPr>
        <p:spPr>
          <a:xfrm>
            <a:off x="1147764" y="706905"/>
            <a:ext cx="5800500"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 ⑵</a:t>
            </a:r>
            <a:r>
              <a:rPr lang="zh-CN" altLang="en-US" sz="2000" b="1" dirty="0" smtClean="0">
                <a:latin typeface="微软雅黑" panose="020B0503020204020204" pitchFamily="34" charset="-122"/>
                <a:ea typeface="微软雅黑" panose="020B0503020204020204" pitchFamily="34" charset="-122"/>
              </a:rPr>
              <a:t>组建</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个学生创客团队</a:t>
            </a:r>
            <a:endParaRPr lang="zh-CN" altLang="en-US" sz="2000" b="1" dirty="0" smtClean="0">
              <a:latin typeface="微软雅黑" panose="020B0503020204020204" pitchFamily="34" charset="-122"/>
              <a:ea typeface="微软雅黑" panose="020B0503020204020204" pitchFamily="34" charset="-122"/>
            </a:endParaRPr>
          </a:p>
        </p:txBody>
      </p:sp>
      <p:sp>
        <p:nvSpPr>
          <p:cNvPr id="97" name="矩形 96"/>
          <p:cNvSpPr/>
          <p:nvPr/>
        </p:nvSpPr>
        <p:spPr>
          <a:xfrm>
            <a:off x="479419" y="1741015"/>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“洛说”</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98" name="矩形 97"/>
          <p:cNvSpPr/>
          <p:nvPr/>
        </p:nvSpPr>
        <p:spPr>
          <a:xfrm>
            <a:off x="2568538" y="1729140"/>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“洛洛</a:t>
            </a:r>
            <a:r>
              <a:rPr lang="en-US" altLang="zh-CN" sz="1600" b="1" dirty="0" smtClean="0">
                <a:solidFill>
                  <a:schemeClr val="bg1"/>
                </a:solidFill>
                <a:latin typeface="隶书" panose="02010509060101010101" pitchFamily="49" charset="-122"/>
                <a:ea typeface="隶书" panose="02010509060101010101" pitchFamily="49" charset="-122"/>
              </a:rPr>
              <a:t>I</a:t>
            </a:r>
            <a:r>
              <a:rPr lang="zh-CN" altLang="zh-CN" sz="1600" b="1" dirty="0" smtClean="0">
                <a:solidFill>
                  <a:schemeClr val="bg1"/>
                </a:solidFill>
                <a:latin typeface="隶书" panose="02010509060101010101" pitchFamily="49" charset="-122"/>
                <a:ea typeface="隶书" panose="02010509060101010101" pitchFamily="49" charset="-122"/>
              </a:rPr>
              <a:t>学堂”</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102" name="矩形 101"/>
          <p:cNvSpPr/>
          <p:nvPr/>
        </p:nvSpPr>
        <p:spPr>
          <a:xfrm>
            <a:off x="4740653" y="1491630"/>
            <a:ext cx="1547664" cy="584775"/>
          </a:xfrm>
          <a:prstGeom prst="rect">
            <a:avLst/>
          </a:prstGeom>
        </p:spPr>
        <p:txBody>
          <a:bodyPr wrap="square">
            <a:spAutoFit/>
          </a:bodyPr>
          <a:lstStyle/>
          <a:p>
            <a:pPr lvl="0" algn="ctr"/>
            <a:r>
              <a:rPr lang="en-US" altLang="zh-CN" sz="1600" b="1" dirty="0" smtClean="0">
                <a:solidFill>
                  <a:schemeClr val="bg1"/>
                </a:solidFill>
                <a:latin typeface="隶书" panose="02010509060101010101" pitchFamily="49" charset="-122"/>
                <a:ea typeface="隶书" panose="02010509060101010101" pitchFamily="49" charset="-122"/>
              </a:rPr>
              <a:t>21</a:t>
            </a:r>
            <a:r>
              <a:rPr lang="zh-CN" altLang="zh-CN" sz="1600" b="1" dirty="0" smtClean="0">
                <a:solidFill>
                  <a:schemeClr val="bg1"/>
                </a:solidFill>
                <a:latin typeface="隶书" panose="02010509060101010101" pitchFamily="49" charset="-122"/>
                <a:ea typeface="隶书" panose="02010509060101010101" pitchFamily="49" charset="-122"/>
              </a:rPr>
              <a:t>天养成阅读习惯</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103" name="矩形 102"/>
          <p:cNvSpPr/>
          <p:nvPr/>
        </p:nvSpPr>
        <p:spPr>
          <a:xfrm>
            <a:off x="7019643" y="1743279"/>
            <a:ext cx="1547664" cy="338554"/>
          </a:xfrm>
          <a:prstGeom prst="rect">
            <a:avLst/>
          </a:prstGeom>
        </p:spPr>
        <p:txBody>
          <a:bodyPr wrap="square">
            <a:spAutoFit/>
          </a:bodyPr>
          <a:lstStyle/>
          <a:p>
            <a:pPr lvl="0" algn="ctr"/>
            <a:r>
              <a:rPr lang="en-US" altLang="zh-CN" sz="1600" b="1" dirty="0" smtClean="0">
                <a:solidFill>
                  <a:schemeClr val="bg1"/>
                </a:solidFill>
                <a:latin typeface="隶书" panose="02010509060101010101" pitchFamily="49" charset="-122"/>
                <a:ea typeface="隶书" panose="02010509060101010101" pitchFamily="49" charset="-122"/>
              </a:rPr>
              <a:t>MOOC</a:t>
            </a:r>
            <a:r>
              <a:rPr lang="zh-CN" altLang="en-US" sz="1600" b="1" dirty="0" smtClean="0">
                <a:solidFill>
                  <a:schemeClr val="bg1"/>
                </a:solidFill>
                <a:latin typeface="隶书" panose="02010509060101010101" pitchFamily="49" charset="-122"/>
                <a:ea typeface="隶书" panose="02010509060101010101" pitchFamily="49" charset="-122"/>
              </a:rPr>
              <a:t>进课堂</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20704"/>
            <a:ext cx="9180000" cy="40227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3219822"/>
            <a:ext cx="9144000" cy="482111"/>
            <a:chOff x="0" y="2855338"/>
            <a:chExt cx="9144000" cy="482111"/>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5338"/>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343285"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5801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44420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66023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6897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619672"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直接连接符 63"/>
          <p:cNvCxnSpPr/>
          <p:nvPr/>
        </p:nvCxnSpPr>
        <p:spPr>
          <a:xfrm flipV="1">
            <a:off x="4452367" y="2715766"/>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V="1">
            <a:off x="611560"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2699792"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a:off x="4450209" y="372387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8" name="矩形 147"/>
          <p:cNvSpPr/>
          <p:nvPr/>
        </p:nvSpPr>
        <p:spPr>
          <a:xfrm>
            <a:off x="2615909" y="4360075"/>
            <a:ext cx="3672408" cy="461665"/>
          </a:xfrm>
          <a:prstGeom prst="rect">
            <a:avLst/>
          </a:prstGeom>
        </p:spPr>
        <p:txBody>
          <a:bodyPr wrap="square">
            <a:spAutoFit/>
          </a:bodyPr>
          <a:lstStyle/>
          <a:p>
            <a:pPr lvl="0" algn="ctr"/>
            <a:r>
              <a:rPr lang="zh-CN" altLang="en-US" sz="2400" b="1" dirty="0" smtClean="0">
                <a:solidFill>
                  <a:schemeClr val="bg1"/>
                </a:solidFill>
                <a:latin typeface="微软雅黑" panose="020B0503020204020204" pitchFamily="34" charset="-122"/>
                <a:ea typeface="微软雅黑" panose="020B0503020204020204" pitchFamily="34" charset="-122"/>
              </a:rPr>
              <a:t>图书馆</a:t>
            </a:r>
            <a:r>
              <a:rPr lang="zh-CN" altLang="zh-CN" sz="2400" b="1" dirty="0" smtClean="0">
                <a:solidFill>
                  <a:schemeClr val="bg1"/>
                </a:solidFill>
                <a:latin typeface="微软雅黑" panose="020B0503020204020204" pitchFamily="34" charset="-122"/>
                <a:ea typeface="微软雅黑" panose="020B0503020204020204" pitchFamily="34" charset="-122"/>
              </a:rPr>
              <a:t>学生服务中心团队</a:t>
            </a:r>
            <a:endParaRPr lang="zh-CN" altLang="en-US" sz="2200" b="1" baseline="30000" dirty="0">
              <a:solidFill>
                <a:schemeClr val="bg1"/>
              </a:solidFill>
              <a:latin typeface="微软雅黑" panose="020B0503020204020204" pitchFamily="34" charset="-122"/>
              <a:ea typeface="微软雅黑" panose="020B0503020204020204" pitchFamily="34" charset="-122"/>
            </a:endParaRPr>
          </a:p>
        </p:txBody>
      </p:sp>
      <p:cxnSp>
        <p:nvCxnSpPr>
          <p:cNvPr id="149" name="直接连接符 148"/>
          <p:cNvCxnSpPr/>
          <p:nvPr/>
        </p:nvCxnSpPr>
        <p:spPr>
          <a:xfrm>
            <a:off x="1259632" y="2715766"/>
            <a:ext cx="6552728"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H="1">
            <a:off x="1259632"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V="1">
            <a:off x="7524328" y="3446587"/>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flipV="1">
            <a:off x="39553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flipV="1">
            <a:off x="6876256" y="344316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flipV="1">
            <a:off x="291581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flipV="1">
            <a:off x="4211960" y="345779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箭头连接符 108"/>
          <p:cNvCxnSpPr/>
          <p:nvPr/>
        </p:nvCxnSpPr>
        <p:spPr>
          <a:xfrm>
            <a:off x="7807027" y="2139702"/>
            <a:ext cx="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580883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8354516" y="3447729"/>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p:nvPr/>
        </p:nvCxnSpPr>
        <p:spPr>
          <a:xfrm flipH="1">
            <a:off x="3345624"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p:nvPr/>
        </p:nvCxnSpPr>
        <p:spPr>
          <a:xfrm flipH="1">
            <a:off x="5508104"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4453892" y="3219822"/>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453892" y="303983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矩形 95"/>
          <p:cNvSpPr/>
          <p:nvPr/>
        </p:nvSpPr>
        <p:spPr>
          <a:xfrm>
            <a:off x="1147764" y="695030"/>
            <a:ext cx="5800500"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 ⑵</a:t>
            </a:r>
            <a:r>
              <a:rPr lang="zh-CN" altLang="en-US" sz="2000" b="1" dirty="0" smtClean="0">
                <a:latin typeface="微软雅黑" panose="020B0503020204020204" pitchFamily="34" charset="-122"/>
                <a:ea typeface="微软雅黑" panose="020B0503020204020204" pitchFamily="34" charset="-122"/>
              </a:rPr>
              <a:t>组建</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个学生创客团队</a:t>
            </a:r>
            <a:endParaRPr lang="zh-CN" altLang="en-US" sz="2000" b="1" dirty="0" smtClean="0">
              <a:latin typeface="微软雅黑" panose="020B0503020204020204" pitchFamily="34" charset="-122"/>
              <a:ea typeface="微软雅黑" panose="020B0503020204020204" pitchFamily="34" charset="-122"/>
            </a:endParaRPr>
          </a:p>
        </p:txBody>
      </p:sp>
      <p:sp>
        <p:nvSpPr>
          <p:cNvPr id="97" name="矩形 96"/>
          <p:cNvSpPr/>
          <p:nvPr/>
        </p:nvSpPr>
        <p:spPr>
          <a:xfrm>
            <a:off x="479419" y="1741015"/>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信息素养大赛</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98" name="矩形 97"/>
          <p:cNvSpPr/>
          <p:nvPr/>
        </p:nvSpPr>
        <p:spPr>
          <a:xfrm>
            <a:off x="2568538" y="1729140"/>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图书馆文化节</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102" name="矩形 101"/>
          <p:cNvSpPr/>
          <p:nvPr/>
        </p:nvSpPr>
        <p:spPr>
          <a:xfrm>
            <a:off x="4740653" y="1729140"/>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新书海报展</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103" name="矩形 102"/>
          <p:cNvSpPr/>
          <p:nvPr/>
        </p:nvSpPr>
        <p:spPr>
          <a:xfrm>
            <a:off x="7019643" y="1503505"/>
            <a:ext cx="1547664" cy="584775"/>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书籍封面设计大赛</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13155"/>
            <a:ext cx="9180195" cy="401066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140100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1403648" y="197365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5375420" y="4270325"/>
            <a:ext cx="3027680" cy="655320"/>
          </a:xfrm>
          <a:prstGeom prst="rect">
            <a:avLst/>
          </a:prstGeom>
        </p:spPr>
        <p:txBody>
          <a:bodyPr wrap="none">
            <a:spAutoFit/>
          </a:bodyPr>
          <a:lstStyle/>
          <a:p>
            <a:pPr lvl="0" algn="ctr" fontAlgn="auto">
              <a:lnSpc>
                <a:spcPts val="2200"/>
              </a:lnSpc>
            </a:pPr>
            <a:r>
              <a:rPr lang="zh-CN" altLang="en-US" sz="1600" dirty="0" smtClean="0">
                <a:solidFill>
                  <a:schemeClr val="bg1"/>
                </a:solidFill>
                <a:latin typeface="微软雅黑" panose="020B0503020204020204" pitchFamily="34" charset="-122"/>
                <a:ea typeface="微软雅黑" panose="020B0503020204020204" pitchFamily="34" charset="-122"/>
              </a:rPr>
              <a:t>学校思想政治理论课教师座谈会</a:t>
            </a:r>
            <a:endParaRPr lang="zh-CN" altLang="en-US" sz="16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200"/>
              </a:lnSpc>
            </a:pPr>
            <a:r>
              <a:rPr lang="en-US" altLang="zh-CN" sz="1600" dirty="0" smtClean="0">
                <a:solidFill>
                  <a:schemeClr val="bg1"/>
                </a:solidFill>
                <a:latin typeface="微软雅黑" panose="020B0503020204020204" pitchFamily="34" charset="-122"/>
                <a:ea typeface="微软雅黑" panose="020B0503020204020204" pitchFamily="34" charset="-122"/>
              </a:rPr>
              <a:t>2019年3月18日</a:t>
            </a:r>
            <a:endParaRPr lang="en-US" altLang="zh-CN" sz="1600" dirty="0">
              <a:solidFill>
                <a:schemeClr val="bg1"/>
              </a:solidFill>
              <a:latin typeface="微软雅黑" panose="020B0503020204020204" pitchFamily="34" charset="-122"/>
              <a:ea typeface="微软雅黑" panose="020B0503020204020204" pitchFamily="34" charset="-122"/>
            </a:endParaRPr>
          </a:p>
        </p:txBody>
      </p:sp>
      <p:cxnSp>
        <p:nvCxnSpPr>
          <p:cNvPr id="104" name="直接箭头连接符 103"/>
          <p:cNvCxnSpPr/>
          <p:nvPr/>
        </p:nvCxnSpPr>
        <p:spPr>
          <a:xfrm flipH="1">
            <a:off x="4006424" y="335304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flipH="1">
            <a:off x="4002286" y="197817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400353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65305"/>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400228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2698182" y="4270325"/>
            <a:ext cx="2621280" cy="655320"/>
          </a:xfrm>
          <a:prstGeom prst="rect">
            <a:avLst/>
          </a:prstGeom>
        </p:spPr>
        <p:txBody>
          <a:bodyPr wrap="none">
            <a:spAutoFit/>
          </a:bodyPr>
          <a:lstStyle/>
          <a:p>
            <a:pPr lvl="0" algn="ctr" fontAlgn="auto">
              <a:lnSpc>
                <a:spcPts val="2200"/>
              </a:lnSpc>
            </a:pPr>
            <a:r>
              <a:rPr lang="zh-CN" altLang="en-US" sz="1600" dirty="0" smtClean="0">
                <a:solidFill>
                  <a:schemeClr val="bg1"/>
                </a:solidFill>
                <a:latin typeface="微软雅黑" panose="020B0503020204020204" pitchFamily="34" charset="-122"/>
                <a:ea typeface="微软雅黑" panose="020B0503020204020204" pitchFamily="34" charset="-122"/>
              </a:rPr>
              <a:t>全国高校思想政治工作会议</a:t>
            </a:r>
            <a:endParaRPr lang="zh-CN" altLang="en-US" sz="16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200"/>
              </a:lnSpc>
            </a:pPr>
            <a:r>
              <a:rPr lang="zh-CN" altLang="en-US" sz="1600" dirty="0" smtClean="0">
                <a:solidFill>
                  <a:schemeClr val="bg1"/>
                </a:solidFill>
                <a:latin typeface="微软雅黑" panose="020B0503020204020204" pitchFamily="34" charset="-122"/>
                <a:ea typeface="微软雅黑" panose="020B0503020204020204" pitchFamily="34" charset="-122"/>
              </a:rPr>
              <a:t>2016年12月7日至8日</a:t>
            </a:r>
            <a:endParaRPr lang="zh-CN" altLang="en-US" sz="1600" dirty="0" smtClean="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690986" y="4270325"/>
            <a:ext cx="1424940" cy="655320"/>
          </a:xfrm>
          <a:prstGeom prst="rect">
            <a:avLst/>
          </a:prstGeom>
        </p:spPr>
        <p:txBody>
          <a:bodyPr wrap="none">
            <a:spAutoFit/>
          </a:bodyPr>
          <a:lstStyle/>
          <a:p>
            <a:pPr lvl="0" algn="ctr" fontAlgn="auto">
              <a:lnSpc>
                <a:spcPts val="2200"/>
              </a:lnSpc>
            </a:pPr>
            <a:r>
              <a:rPr lang="zh-CN" altLang="en-US" sz="1600" dirty="0" smtClean="0">
                <a:solidFill>
                  <a:schemeClr val="bg1"/>
                </a:solidFill>
                <a:latin typeface="微软雅黑" panose="020B0503020204020204" pitchFamily="34" charset="-122"/>
                <a:ea typeface="微软雅黑" panose="020B0503020204020204" pitchFamily="34" charset="-122"/>
              </a:rPr>
              <a:t>全国教育大会</a:t>
            </a:r>
            <a:endParaRPr lang="zh-CN" altLang="en-US" sz="16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200"/>
              </a:lnSpc>
            </a:pPr>
            <a:r>
              <a:rPr lang="zh-CN" altLang="en-US" sz="1600" dirty="0" smtClean="0">
                <a:solidFill>
                  <a:schemeClr val="bg1"/>
                </a:solidFill>
                <a:latin typeface="微软雅黑" panose="020B0503020204020204" pitchFamily="34" charset="-122"/>
                <a:ea typeface="微软雅黑" panose="020B0503020204020204" pitchFamily="34" charset="-122"/>
              </a:rPr>
              <a:t>2018年9月10</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5121750" y="1085488"/>
            <a:ext cx="3535680" cy="937260"/>
          </a:xfrm>
          <a:prstGeom prst="rect">
            <a:avLst/>
          </a:prstGeom>
        </p:spPr>
        <p:txBody>
          <a:bodyPr wrap="none">
            <a:spAutoFit/>
          </a:bodyPr>
          <a:lstStyle/>
          <a:p>
            <a:pPr lvl="0" algn="ctr" fontAlgn="auto">
              <a:lnSpc>
                <a:spcPts val="2200"/>
              </a:lnSpc>
            </a:pPr>
            <a:r>
              <a:rPr lang="zh-CN" altLang="en-US" sz="1200" dirty="0" smtClean="0">
                <a:solidFill>
                  <a:schemeClr val="bg1"/>
                </a:solidFill>
                <a:latin typeface="微软雅黑" panose="020B0503020204020204" pitchFamily="34" charset="-122"/>
                <a:ea typeface="微软雅黑" panose="020B0503020204020204" pitchFamily="34" charset="-122"/>
              </a:rPr>
              <a:t>就如何办好新时代思政课作出部署、提出要求，</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200"/>
              </a:lnSpc>
            </a:pPr>
            <a:r>
              <a:rPr lang="zh-CN" altLang="en-US" sz="1200" dirty="0" smtClean="0">
                <a:solidFill>
                  <a:schemeClr val="bg1"/>
                </a:solidFill>
                <a:latin typeface="微软雅黑" panose="020B0503020204020204" pitchFamily="34" charset="-122"/>
                <a:ea typeface="微软雅黑" panose="020B0503020204020204" pitchFamily="34" charset="-122"/>
              </a:rPr>
              <a:t>为做好新时代学校思想政治工作、</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200"/>
              </a:lnSpc>
            </a:pPr>
            <a:r>
              <a:rPr lang="zh-CN" altLang="en-US" sz="1200" dirty="0" smtClean="0">
                <a:solidFill>
                  <a:schemeClr val="bg1"/>
                </a:solidFill>
                <a:latin typeface="微软雅黑" panose="020B0503020204020204" pitchFamily="34" charset="-122"/>
                <a:ea typeface="微软雅黑" panose="020B0503020204020204" pitchFamily="34" charset="-122"/>
              </a:rPr>
              <a:t>培养担当民族复兴大任的时代新人提供了</a:t>
            </a:r>
            <a:r>
              <a:rPr lang="zh-CN" altLang="en-US" sz="1200" dirty="0" smtClean="0">
                <a:solidFill>
                  <a:srgbClr val="00B0F0"/>
                </a:solidFill>
                <a:latin typeface="微软雅黑" panose="020B0503020204020204" pitchFamily="34" charset="-122"/>
                <a:ea typeface="微软雅黑" panose="020B0503020204020204" pitchFamily="34" charset="-122"/>
              </a:rPr>
              <a:t>重要遵循</a:t>
            </a:r>
            <a:endParaRPr lang="zh-CN" altLang="en-US" sz="1200" dirty="0" smtClean="0">
              <a:solidFill>
                <a:srgbClr val="FF0000"/>
              </a:solidFill>
              <a:latin typeface="微软雅黑" panose="020B0503020204020204" pitchFamily="34" charset="-122"/>
              <a:ea typeface="微软雅黑" panose="020B0503020204020204" pitchFamily="34" charset="-122"/>
            </a:endParaRPr>
          </a:p>
        </p:txBody>
      </p:sp>
      <p:sp>
        <p:nvSpPr>
          <p:cNvPr id="117" name="矩形 116"/>
          <p:cNvSpPr/>
          <p:nvPr/>
        </p:nvSpPr>
        <p:spPr>
          <a:xfrm>
            <a:off x="2926407" y="1086313"/>
            <a:ext cx="2164080" cy="937260"/>
          </a:xfrm>
          <a:prstGeom prst="rect">
            <a:avLst/>
          </a:prstGeom>
        </p:spPr>
        <p:txBody>
          <a:bodyPr wrap="none">
            <a:spAutoFit/>
          </a:bodyPr>
          <a:lstStyle/>
          <a:p>
            <a:pPr lvl="0" algn="just" fontAlgn="auto">
              <a:lnSpc>
                <a:spcPts val="2200"/>
              </a:lnSpc>
            </a:pPr>
            <a:r>
              <a:rPr lang="zh-CN" altLang="en-US" sz="1200" dirty="0" smtClean="0">
                <a:solidFill>
                  <a:schemeClr val="bg1"/>
                </a:solidFill>
                <a:latin typeface="微软雅黑" panose="020B0503020204020204" pitchFamily="34" charset="-122"/>
                <a:ea typeface="微软雅黑" panose="020B0503020204020204" pitchFamily="34" charset="-122"/>
              </a:rPr>
              <a:t>高校思想政治工作关系高校</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lvl="0" algn="just" fontAlgn="auto">
              <a:lnSpc>
                <a:spcPts val="2200"/>
              </a:lnSpc>
            </a:pPr>
            <a:r>
              <a:rPr lang="zh-CN" altLang="en-US" sz="1200" dirty="0" smtClean="0">
                <a:solidFill>
                  <a:schemeClr val="bg1"/>
                </a:solidFill>
                <a:latin typeface="微软雅黑" panose="020B0503020204020204" pitchFamily="34" charset="-122"/>
                <a:ea typeface="微软雅黑" panose="020B0503020204020204" pitchFamily="34" charset="-122"/>
              </a:rPr>
              <a:t>培养什么样的人、如何培养人</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lvl="0" algn="just" fontAlgn="auto">
              <a:lnSpc>
                <a:spcPts val="2200"/>
              </a:lnSpc>
            </a:pPr>
            <a:r>
              <a:rPr lang="zh-CN" altLang="en-US" sz="1200" dirty="0" smtClean="0">
                <a:solidFill>
                  <a:schemeClr val="bg1"/>
                </a:solidFill>
                <a:latin typeface="微软雅黑" panose="020B0503020204020204" pitchFamily="34" charset="-122"/>
                <a:ea typeface="微软雅黑" panose="020B0503020204020204" pitchFamily="34" charset="-122"/>
              </a:rPr>
              <a:t>以及为谁培养人这个</a:t>
            </a:r>
            <a:r>
              <a:rPr lang="zh-CN" altLang="en-US" sz="1200" dirty="0" smtClean="0">
                <a:solidFill>
                  <a:srgbClr val="00B0F0"/>
                </a:solidFill>
                <a:latin typeface="微软雅黑" panose="020B0503020204020204" pitchFamily="34" charset="-122"/>
                <a:ea typeface="微软雅黑" panose="020B0503020204020204" pitchFamily="34" charset="-122"/>
              </a:rPr>
              <a:t>根本问题</a:t>
            </a:r>
            <a:endParaRPr lang="zh-CN" altLang="en-US" sz="1200" dirty="0" smtClean="0">
              <a:solidFill>
                <a:srgbClr val="00B0F0"/>
              </a:solidFill>
              <a:latin typeface="微软雅黑" panose="020B0503020204020204" pitchFamily="34" charset="-122"/>
              <a:ea typeface="微软雅黑" panose="020B0503020204020204" pitchFamily="34" charset="-122"/>
            </a:endParaRPr>
          </a:p>
        </p:txBody>
      </p:sp>
      <p:sp>
        <p:nvSpPr>
          <p:cNvPr id="118" name="矩形 117"/>
          <p:cNvSpPr/>
          <p:nvPr/>
        </p:nvSpPr>
        <p:spPr>
          <a:xfrm>
            <a:off x="313690" y="1079500"/>
            <a:ext cx="2169795" cy="937260"/>
          </a:xfrm>
          <a:prstGeom prst="rect">
            <a:avLst/>
          </a:prstGeom>
        </p:spPr>
        <p:txBody>
          <a:bodyPr wrap="square">
            <a:spAutoFit/>
          </a:bodyPr>
          <a:lstStyle/>
          <a:p>
            <a:pPr lvl="0" algn="ctr" fontAlgn="auto">
              <a:lnSpc>
                <a:spcPts val="2200"/>
              </a:lnSpc>
            </a:pPr>
            <a:r>
              <a:rPr lang="zh-CN" altLang="en-US" sz="1200" dirty="0" smtClean="0">
                <a:solidFill>
                  <a:schemeClr val="bg1"/>
                </a:solidFill>
                <a:latin typeface="微软雅黑" panose="020B0503020204020204" pitchFamily="34" charset="-122"/>
                <a:ea typeface="微软雅黑" panose="020B0503020204020204" pitchFamily="34" charset="-122"/>
              </a:rPr>
              <a:t>坚持中国特色社会主义教育发展道路培养德智体美劳全面发展的社会主义建设者和接班人</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276225"/>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一、</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高校图书馆育人的时代背景</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86" name="矩形 85"/>
          <p:cNvSpPr/>
          <p:nvPr/>
        </p:nvSpPr>
        <p:spPr>
          <a:xfrm>
            <a:off x="1139190" y="694055"/>
            <a:ext cx="1718945" cy="398780"/>
          </a:xfrm>
          <a:prstGeom prst="rect">
            <a:avLst/>
          </a:prstGeom>
        </p:spPr>
        <p:txBody>
          <a:bodyPr wrap="square">
            <a:spAutoFit/>
          </a:bodyPr>
          <a:lstStyle/>
          <a:p>
            <a:pPr algn="l" fontAlgn="base">
              <a:spcBef>
                <a:spcPts val="750"/>
              </a:spcBef>
              <a:buClrTx/>
              <a:buSzTx/>
              <a:buFontTx/>
            </a:pPr>
            <a:r>
              <a:rPr lang="zh-CN" altLang="en-US" sz="2000" b="1" dirty="0" smtClean="0">
                <a:latin typeface="宋体" panose="02010600030101010101" pitchFamily="2" charset="-122"/>
                <a:ea typeface="宋体" panose="02010600030101010101" pitchFamily="2" charset="-122"/>
              </a:rPr>
              <a:t>㈠</a:t>
            </a:r>
            <a:r>
              <a:rPr lang="zh-CN" altLang="en-US" sz="2000" b="1" dirty="0" smtClean="0">
                <a:latin typeface="微软雅黑" panose="020B0503020204020204" pitchFamily="34" charset="-122"/>
                <a:ea typeface="微软雅黑" panose="020B0503020204020204" pitchFamily="34" charset="-122"/>
                <a:sym typeface="+mn-ea"/>
              </a:rPr>
              <a:t>宏观</a:t>
            </a:r>
            <a:r>
              <a:rPr lang="zh-CN" altLang="en-US" sz="2000" b="1" dirty="0" smtClean="0">
                <a:latin typeface="微软雅黑" panose="020B0503020204020204" pitchFamily="34" charset="-122"/>
                <a:ea typeface="微软雅黑" panose="020B0503020204020204" pitchFamily="34" charset="-122"/>
              </a:rPr>
              <a:t>视角</a:t>
            </a:r>
            <a:endParaRPr lang="zh-CN" altLang="en-US" sz="2000" b="1" dirty="0" smtClean="0">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20704"/>
            <a:ext cx="9180000" cy="40227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3219822"/>
            <a:ext cx="9144000" cy="482111"/>
            <a:chOff x="0" y="2855338"/>
            <a:chExt cx="9144000" cy="482111"/>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5338"/>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343285"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5801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44420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66023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6897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619672"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直接连接符 63"/>
          <p:cNvCxnSpPr/>
          <p:nvPr/>
        </p:nvCxnSpPr>
        <p:spPr>
          <a:xfrm flipV="1">
            <a:off x="4452367" y="2715766"/>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V="1">
            <a:off x="611560"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2699792"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a:off x="4450209" y="372387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8" name="矩形 147"/>
          <p:cNvSpPr/>
          <p:nvPr/>
        </p:nvSpPr>
        <p:spPr>
          <a:xfrm>
            <a:off x="2687917" y="4360075"/>
            <a:ext cx="3543250" cy="461665"/>
          </a:xfrm>
          <a:prstGeom prst="rect">
            <a:avLst/>
          </a:prstGeom>
        </p:spPr>
        <p:txBody>
          <a:bodyPr wrap="square">
            <a:spAutoFit/>
          </a:bodyPr>
          <a:lstStyle/>
          <a:p>
            <a:pPr lvl="0" algn="ctr"/>
            <a:r>
              <a:rPr lang="zh-CN" altLang="zh-CN" sz="2400" b="1" dirty="0" smtClean="0">
                <a:solidFill>
                  <a:schemeClr val="bg1"/>
                </a:solidFill>
                <a:latin typeface="微软雅黑" panose="020B0503020204020204" pitchFamily="34" charset="-122"/>
                <a:ea typeface="微软雅黑" panose="020B0503020204020204" pitchFamily="34" charset="-122"/>
              </a:rPr>
              <a:t>图书馆微传媒学生团队</a:t>
            </a:r>
            <a:endParaRPr lang="zh-CN" altLang="en-US" sz="2200" b="1" baseline="30000" dirty="0">
              <a:solidFill>
                <a:schemeClr val="bg1"/>
              </a:solidFill>
              <a:latin typeface="微软雅黑" panose="020B0503020204020204" pitchFamily="34" charset="-122"/>
              <a:ea typeface="微软雅黑" panose="020B0503020204020204" pitchFamily="34" charset="-122"/>
            </a:endParaRPr>
          </a:p>
        </p:txBody>
      </p:sp>
      <p:cxnSp>
        <p:nvCxnSpPr>
          <p:cNvPr id="149" name="直接连接符 148"/>
          <p:cNvCxnSpPr/>
          <p:nvPr/>
        </p:nvCxnSpPr>
        <p:spPr>
          <a:xfrm>
            <a:off x="1259632" y="2715766"/>
            <a:ext cx="6552728"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H="1">
            <a:off x="1259632"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V="1">
            <a:off x="7524328" y="3446587"/>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flipV="1">
            <a:off x="39553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flipV="1">
            <a:off x="6876256" y="344316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flipV="1">
            <a:off x="291581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flipV="1">
            <a:off x="4211960" y="345779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箭头连接符 108"/>
          <p:cNvCxnSpPr/>
          <p:nvPr/>
        </p:nvCxnSpPr>
        <p:spPr>
          <a:xfrm>
            <a:off x="7807027" y="2139702"/>
            <a:ext cx="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5808836" y="345047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8354516" y="3447729"/>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p:nvPr/>
        </p:nvCxnSpPr>
        <p:spPr>
          <a:xfrm flipH="1">
            <a:off x="3345624"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p:nvPr/>
        </p:nvCxnSpPr>
        <p:spPr>
          <a:xfrm flipH="1">
            <a:off x="5508104"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4453892" y="3219822"/>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453892" y="303983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矩形 95"/>
          <p:cNvSpPr/>
          <p:nvPr/>
        </p:nvSpPr>
        <p:spPr>
          <a:xfrm>
            <a:off x="1147764" y="695030"/>
            <a:ext cx="5800500"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 ⑵</a:t>
            </a:r>
            <a:r>
              <a:rPr lang="zh-CN" altLang="en-US" sz="2000" b="1" dirty="0" smtClean="0">
                <a:latin typeface="微软雅黑" panose="020B0503020204020204" pitchFamily="34" charset="-122"/>
                <a:ea typeface="微软雅黑" panose="020B0503020204020204" pitchFamily="34" charset="-122"/>
              </a:rPr>
              <a:t>组建</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个学生创客团队</a:t>
            </a:r>
            <a:endParaRPr lang="zh-CN" altLang="en-US" sz="2000" b="1" dirty="0" smtClean="0">
              <a:latin typeface="微软雅黑" panose="020B0503020204020204" pitchFamily="34" charset="-122"/>
              <a:ea typeface="微软雅黑" panose="020B0503020204020204" pitchFamily="34" charset="-122"/>
            </a:endParaRPr>
          </a:p>
        </p:txBody>
      </p:sp>
      <p:sp>
        <p:nvSpPr>
          <p:cNvPr id="97" name="矩形 96"/>
          <p:cNvSpPr/>
          <p:nvPr/>
        </p:nvSpPr>
        <p:spPr>
          <a:xfrm>
            <a:off x="479419" y="1741015"/>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微电影大赛</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98" name="矩形 97"/>
          <p:cNvSpPr/>
          <p:nvPr/>
        </p:nvSpPr>
        <p:spPr>
          <a:xfrm>
            <a:off x="2568538" y="1729140"/>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微视频大赛</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102" name="矩形 101"/>
          <p:cNvSpPr/>
          <p:nvPr/>
        </p:nvSpPr>
        <p:spPr>
          <a:xfrm>
            <a:off x="4740653" y="1729140"/>
            <a:ext cx="1547664" cy="338554"/>
          </a:xfrm>
          <a:prstGeom prst="rect">
            <a:avLst/>
          </a:prstGeom>
        </p:spPr>
        <p:txBody>
          <a:bodyPr wrap="square">
            <a:spAutoFit/>
          </a:bodyPr>
          <a:lstStyle/>
          <a:p>
            <a:pPr lvl="0" algn="ctr"/>
            <a:r>
              <a:rPr lang="zh-CN" altLang="zh-CN" sz="1600" b="1" dirty="0" smtClean="0">
                <a:solidFill>
                  <a:schemeClr val="bg1"/>
                </a:solidFill>
                <a:latin typeface="隶书" panose="02010509060101010101" pitchFamily="49" charset="-122"/>
                <a:ea typeface="隶书" panose="02010509060101010101" pitchFamily="49" charset="-122"/>
              </a:rPr>
              <a:t>微电影赏析会</a:t>
            </a:r>
            <a:endParaRPr lang="zh-CN" altLang="en-US" sz="1600" b="1" dirty="0" smtClean="0">
              <a:solidFill>
                <a:schemeClr val="bg1"/>
              </a:solidFill>
              <a:latin typeface="隶书" panose="02010509060101010101" pitchFamily="49" charset="-122"/>
              <a:ea typeface="隶书" panose="02010509060101010101" pitchFamily="49" charset="-122"/>
            </a:endParaRPr>
          </a:p>
        </p:txBody>
      </p:sp>
      <p:sp>
        <p:nvSpPr>
          <p:cNvPr id="103" name="矩形 102"/>
          <p:cNvSpPr/>
          <p:nvPr/>
        </p:nvSpPr>
        <p:spPr>
          <a:xfrm>
            <a:off x="7019643" y="1743279"/>
            <a:ext cx="1547664" cy="338554"/>
          </a:xfrm>
          <a:prstGeom prst="rect">
            <a:avLst/>
          </a:prstGeom>
        </p:spPr>
        <p:txBody>
          <a:bodyPr wrap="square">
            <a:spAutoFit/>
          </a:bodyPr>
          <a:lstStyle/>
          <a:p>
            <a:pPr lvl="0" algn="ctr"/>
            <a:r>
              <a:rPr lang="en-US" altLang="zh-CN" sz="1600" b="1" dirty="0" smtClean="0">
                <a:solidFill>
                  <a:schemeClr val="bg1"/>
                </a:solidFill>
                <a:latin typeface="隶书" panose="02010509060101010101" pitchFamily="49" charset="-122"/>
                <a:ea typeface="隶书" panose="02010509060101010101" pitchFamily="49" charset="-122"/>
              </a:rPr>
              <a:t>……</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20704"/>
            <a:ext cx="9180000" cy="40227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859782"/>
            <a:ext cx="9144000" cy="477667"/>
            <a:chOff x="0" y="2859782"/>
            <a:chExt cx="9144000" cy="477667"/>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2920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5801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44420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66023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6897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619672"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4" name="直接连接符 63"/>
          <p:cNvCxnSpPr/>
          <p:nvPr/>
        </p:nvCxnSpPr>
        <p:spPr>
          <a:xfrm flipV="1">
            <a:off x="4491152" y="2715766"/>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V="1">
            <a:off x="61156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269979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a:off x="4488994" y="336383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V="1">
            <a:off x="4488029"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8" name="矩形 147"/>
          <p:cNvSpPr/>
          <p:nvPr/>
        </p:nvSpPr>
        <p:spPr>
          <a:xfrm>
            <a:off x="2527201" y="3984072"/>
            <a:ext cx="3946038" cy="430887"/>
          </a:xfrm>
          <a:prstGeom prst="rect">
            <a:avLst/>
          </a:prstGeom>
        </p:spPr>
        <p:txBody>
          <a:bodyPr wrap="square">
            <a:spAutoFit/>
          </a:bodyPr>
          <a:lstStyle/>
          <a:p>
            <a:pPr lvl="0" algn="ctr"/>
            <a:r>
              <a:rPr lang="zh-CN" altLang="en-US" sz="2200" b="1" dirty="0" smtClean="0">
                <a:solidFill>
                  <a:schemeClr val="bg1"/>
                </a:solidFill>
                <a:latin typeface="微软雅黑" panose="020B0503020204020204" pitchFamily="34" charset="-122"/>
                <a:ea typeface="微软雅黑" panose="020B0503020204020204" pitchFamily="34" charset="-122"/>
              </a:rPr>
              <a:t>青禾阅读推广</a:t>
            </a:r>
            <a:r>
              <a:rPr lang="zh-CN" altLang="zh-CN" sz="2200" b="1" dirty="0" smtClean="0">
                <a:solidFill>
                  <a:schemeClr val="bg1"/>
                </a:solidFill>
                <a:latin typeface="微软雅黑" panose="020B0503020204020204" pitchFamily="34" charset="-122"/>
                <a:ea typeface="微软雅黑" panose="020B0503020204020204" pitchFamily="34" charset="-122"/>
              </a:rPr>
              <a:t>团队</a:t>
            </a:r>
            <a:endParaRPr lang="en-US" altLang="zh-CN" sz="2200" b="1" dirty="0">
              <a:solidFill>
                <a:schemeClr val="bg1"/>
              </a:solidFill>
              <a:latin typeface="微软雅黑" panose="020B0503020204020204" pitchFamily="34" charset="-122"/>
              <a:ea typeface="微软雅黑" panose="020B0503020204020204" pitchFamily="34" charset="-122"/>
            </a:endParaRPr>
          </a:p>
        </p:txBody>
      </p:sp>
      <p:cxnSp>
        <p:nvCxnSpPr>
          <p:cNvPr id="149" name="直接连接符 148"/>
          <p:cNvCxnSpPr/>
          <p:nvPr/>
        </p:nvCxnSpPr>
        <p:spPr>
          <a:xfrm>
            <a:off x="899592" y="2715766"/>
            <a:ext cx="5616624"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5" name="直接箭头连接符 154"/>
          <p:cNvCxnSpPr/>
          <p:nvPr/>
        </p:nvCxnSpPr>
        <p:spPr>
          <a:xfrm flipH="1">
            <a:off x="899592"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H="1">
            <a:off x="2699792"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0" name="直接箭头连接符 159"/>
          <p:cNvCxnSpPr/>
          <p:nvPr/>
        </p:nvCxnSpPr>
        <p:spPr>
          <a:xfrm flipH="1">
            <a:off x="8242168"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1" name="直接箭头连接符 160"/>
          <p:cNvCxnSpPr/>
          <p:nvPr/>
        </p:nvCxnSpPr>
        <p:spPr>
          <a:xfrm flipH="1">
            <a:off x="4497752"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4" name="直接箭头连接符 163"/>
          <p:cNvCxnSpPr/>
          <p:nvPr/>
        </p:nvCxnSpPr>
        <p:spPr>
          <a:xfrm flipH="1">
            <a:off x="6225944" y="213970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V="1">
            <a:off x="752432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flipV="1">
            <a:off x="687625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flipV="1">
            <a:off x="42119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矩形 94"/>
          <p:cNvSpPr/>
          <p:nvPr/>
        </p:nvSpPr>
        <p:spPr>
          <a:xfrm>
            <a:off x="2075470" y="1444130"/>
            <a:ext cx="1247886" cy="656590"/>
          </a:xfrm>
          <a:prstGeom prst="rect">
            <a:avLst/>
          </a:prstGeom>
        </p:spPr>
        <p:txBody>
          <a:bodyPr wrap="square">
            <a:spAutoFit/>
          </a:bodyPr>
          <a:lstStyle/>
          <a:p>
            <a:pPr lvl="0" algn="ctr">
              <a:lnSpc>
                <a:spcPts val="2200"/>
              </a:lnSpc>
            </a:pPr>
            <a:r>
              <a:rPr lang="zh-CN" altLang="en-US" sz="1600" b="1" dirty="0" smtClean="0">
                <a:solidFill>
                  <a:schemeClr val="bg1"/>
                </a:solidFill>
                <a:latin typeface="隶书" panose="02010509060101010101" pitchFamily="49" charset="-122"/>
                <a:ea typeface="隶书" panose="02010509060101010101" pitchFamily="49" charset="-122"/>
              </a:rPr>
              <a:t>图书馆</a:t>
            </a:r>
            <a:r>
              <a:rPr lang="zh-CN" altLang="zh-CN" sz="1600" b="1" dirty="0" smtClean="0">
                <a:solidFill>
                  <a:schemeClr val="bg1"/>
                </a:solidFill>
                <a:latin typeface="隶书" panose="02010509060101010101" pitchFamily="49" charset="-122"/>
                <a:ea typeface="隶书" panose="02010509060101010101" pitchFamily="49" charset="-122"/>
              </a:rPr>
              <a:t>朗诵辩论会</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97" name="矩形 96"/>
          <p:cNvSpPr/>
          <p:nvPr/>
        </p:nvSpPr>
        <p:spPr>
          <a:xfrm>
            <a:off x="143129" y="1444130"/>
            <a:ext cx="1524043" cy="656590"/>
          </a:xfrm>
          <a:prstGeom prst="rect">
            <a:avLst/>
          </a:prstGeom>
        </p:spPr>
        <p:txBody>
          <a:bodyPr wrap="square">
            <a:spAutoFit/>
          </a:bodyPr>
          <a:lstStyle/>
          <a:p>
            <a:pPr lvl="0" algn="ctr">
              <a:lnSpc>
                <a:spcPts val="2200"/>
              </a:lnSpc>
            </a:pPr>
            <a:r>
              <a:rPr lang="zh-CN" altLang="zh-CN" sz="1600" b="1" dirty="0" smtClean="0">
                <a:solidFill>
                  <a:schemeClr val="bg1"/>
                </a:solidFill>
                <a:latin typeface="隶书" panose="02010509060101010101" pitchFamily="49" charset="-122"/>
                <a:ea typeface="隶书" panose="02010509060101010101" pitchFamily="49" charset="-122"/>
              </a:rPr>
              <a:t>图书馆诗词歌咏会</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98" name="矩形 97"/>
          <p:cNvSpPr/>
          <p:nvPr/>
        </p:nvSpPr>
        <p:spPr>
          <a:xfrm>
            <a:off x="3912053" y="1444130"/>
            <a:ext cx="1175878" cy="656590"/>
          </a:xfrm>
          <a:prstGeom prst="rect">
            <a:avLst/>
          </a:prstGeom>
        </p:spPr>
        <p:txBody>
          <a:bodyPr wrap="square">
            <a:spAutoFit/>
          </a:bodyPr>
          <a:lstStyle/>
          <a:p>
            <a:pPr lvl="0" algn="ctr">
              <a:lnSpc>
                <a:spcPts val="2200"/>
              </a:lnSpc>
            </a:pPr>
            <a:r>
              <a:rPr lang="zh-CN" altLang="en-US" sz="1600" b="1" dirty="0" smtClean="0">
                <a:solidFill>
                  <a:schemeClr val="bg1"/>
                </a:solidFill>
                <a:latin typeface="隶书" panose="02010509060101010101" pitchFamily="49" charset="-122"/>
                <a:ea typeface="隶书" panose="02010509060101010101" pitchFamily="49" charset="-122"/>
              </a:rPr>
              <a:t>图书馆</a:t>
            </a:r>
            <a:r>
              <a:rPr lang="zh-CN" altLang="zh-CN" sz="1600" b="1" dirty="0" smtClean="0">
                <a:solidFill>
                  <a:schemeClr val="bg1"/>
                </a:solidFill>
                <a:latin typeface="隶书" panose="02010509060101010101" pitchFamily="49" charset="-122"/>
                <a:ea typeface="隶书" panose="02010509060101010101" pitchFamily="49" charset="-122"/>
              </a:rPr>
              <a:t>读书分享会</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103" name="矩形 102"/>
          <p:cNvSpPr/>
          <p:nvPr/>
        </p:nvSpPr>
        <p:spPr>
          <a:xfrm>
            <a:off x="5641132" y="1444130"/>
            <a:ext cx="1174991" cy="656590"/>
          </a:xfrm>
          <a:prstGeom prst="rect">
            <a:avLst/>
          </a:prstGeom>
        </p:spPr>
        <p:txBody>
          <a:bodyPr wrap="square">
            <a:spAutoFit/>
          </a:bodyPr>
          <a:lstStyle/>
          <a:p>
            <a:pPr lvl="0" algn="ctr">
              <a:lnSpc>
                <a:spcPts val="2200"/>
              </a:lnSpc>
            </a:pPr>
            <a:r>
              <a:rPr lang="zh-CN" altLang="en-US" sz="1600" b="1" dirty="0" smtClean="0">
                <a:solidFill>
                  <a:schemeClr val="bg1"/>
                </a:solidFill>
                <a:latin typeface="隶书" panose="02010509060101010101" pitchFamily="49" charset="-122"/>
                <a:ea typeface="隶书" panose="02010509060101010101" pitchFamily="49" charset="-122"/>
              </a:rPr>
              <a:t>图书馆</a:t>
            </a:r>
            <a:r>
              <a:rPr lang="zh-CN" altLang="zh-CN" sz="1600" b="1" dirty="0" smtClean="0">
                <a:solidFill>
                  <a:schemeClr val="bg1"/>
                </a:solidFill>
                <a:latin typeface="隶书" panose="02010509060101010101" pitchFamily="49" charset="-122"/>
                <a:ea typeface="隶书" panose="02010509060101010101" pitchFamily="49" charset="-122"/>
              </a:rPr>
              <a:t>书画摄影会</a:t>
            </a:r>
            <a:endParaRPr lang="zh-CN" altLang="en-US" sz="1600" b="1" dirty="0">
              <a:solidFill>
                <a:schemeClr val="bg1"/>
              </a:solidFill>
              <a:latin typeface="隶书" panose="02010509060101010101" pitchFamily="49" charset="-122"/>
              <a:ea typeface="隶书" panose="02010509060101010101" pitchFamily="49" charset="-122"/>
            </a:endParaRPr>
          </a:p>
        </p:txBody>
      </p:sp>
      <p:sp>
        <p:nvSpPr>
          <p:cNvPr id="113" name="矩形 112"/>
          <p:cNvSpPr/>
          <p:nvPr/>
        </p:nvSpPr>
        <p:spPr>
          <a:xfrm>
            <a:off x="7787981" y="1467880"/>
            <a:ext cx="899592" cy="622671"/>
          </a:xfrm>
          <a:prstGeom prst="rect">
            <a:avLst/>
          </a:prstGeom>
        </p:spPr>
        <p:txBody>
          <a:bodyPr wrap="square">
            <a:spAutoFit/>
          </a:bodyPr>
          <a:lstStyle/>
          <a:p>
            <a:pPr lvl="0" algn="ctr">
              <a:lnSpc>
                <a:spcPts val="2200"/>
              </a:lnSpc>
            </a:pPr>
            <a:r>
              <a:rPr lang="zh-CN" altLang="zh-CN" sz="1600" b="1" dirty="0" smtClean="0">
                <a:solidFill>
                  <a:schemeClr val="bg1"/>
                </a:solidFill>
                <a:latin typeface="隶书" panose="02010509060101010101" pitchFamily="49" charset="-122"/>
                <a:ea typeface="隶书" panose="02010509060101010101" pitchFamily="49" charset="-122"/>
              </a:rPr>
              <a:t>校园读书创作</a:t>
            </a:r>
            <a:endParaRPr lang="zh-CN" altLang="en-US" sz="1600" b="1" dirty="0">
              <a:solidFill>
                <a:schemeClr val="bg1"/>
              </a:solidFill>
              <a:latin typeface="隶书" panose="02010509060101010101" pitchFamily="49" charset="-122"/>
              <a:ea typeface="隶书" panose="02010509060101010101" pitchFamily="49" charset="-122"/>
            </a:endParaRPr>
          </a:p>
        </p:txBody>
      </p:sp>
      <p:cxnSp>
        <p:nvCxnSpPr>
          <p:cNvPr id="80" name="直接连接符 79"/>
          <p:cNvCxnSpPr/>
          <p:nvPr/>
        </p:nvCxnSpPr>
        <p:spPr>
          <a:xfrm flipV="1">
            <a:off x="58088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83545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8" name="矩形 77"/>
          <p:cNvSpPr/>
          <p:nvPr/>
        </p:nvSpPr>
        <p:spPr>
          <a:xfrm>
            <a:off x="1147764" y="695030"/>
            <a:ext cx="5800500"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 ⑵</a:t>
            </a:r>
            <a:r>
              <a:rPr lang="zh-CN" altLang="en-US" sz="2000" b="1" dirty="0" smtClean="0">
                <a:latin typeface="微软雅黑" panose="020B0503020204020204" pitchFamily="34" charset="-122"/>
                <a:ea typeface="微软雅黑" panose="020B0503020204020204" pitchFamily="34" charset="-122"/>
              </a:rPr>
              <a:t>组建</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个学生创客团队</a:t>
            </a:r>
            <a:endParaRPr lang="zh-CN" altLang="en-US" sz="2000" b="1" dirty="0" smtClean="0">
              <a:latin typeface="微软雅黑" panose="020B0503020204020204" pitchFamily="34" charset="-122"/>
              <a:ea typeface="微软雅黑" panose="020B0503020204020204" pitchFamily="34" charset="-122"/>
            </a:endParaRPr>
          </a:p>
        </p:txBody>
      </p:sp>
      <p:cxnSp>
        <p:nvCxnSpPr>
          <p:cNvPr id="72" name="直接连接符 71"/>
          <p:cNvCxnSpPr/>
          <p:nvPr/>
        </p:nvCxnSpPr>
        <p:spPr>
          <a:xfrm>
            <a:off x="2627784" y="2715766"/>
            <a:ext cx="5616624"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03598"/>
            <a:ext cx="9180000" cy="393990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817364"/>
            <a:ext cx="9144000" cy="521074"/>
            <a:chOff x="0" y="2817364"/>
            <a:chExt cx="9144000" cy="521074"/>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69979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346137" y="286054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2915816"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5364088"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64088"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8134806"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13734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72" name="直接连接符 71"/>
          <p:cNvCxnSpPr/>
          <p:nvPr/>
        </p:nvCxnSpPr>
        <p:spPr>
          <a:xfrm flipV="1">
            <a:off x="611560"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flipV="1">
            <a:off x="2915816"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flipV="1">
            <a:off x="687625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1147764" y="742530"/>
            <a:ext cx="5800500"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⒉面向读者（用户）</a:t>
            </a:r>
            <a:r>
              <a:rPr lang="en-US" altLang="zh-CN" sz="2000" b="1" dirty="0" smtClean="0">
                <a:latin typeface="微软雅黑" panose="020B0503020204020204" pitchFamily="34" charset="-122"/>
                <a:ea typeface="微软雅黑" panose="020B0503020204020204" pitchFamily="34" charset="-122"/>
              </a:rPr>
              <a:t>—— ⑶</a:t>
            </a:r>
            <a:r>
              <a:rPr lang="zh-CN" altLang="en-US" sz="2000" b="1" dirty="0" smtClean="0">
                <a:latin typeface="微软雅黑" panose="020B0503020204020204" pitchFamily="34" charset="-122"/>
                <a:ea typeface="微软雅黑" panose="020B0503020204020204" pitchFamily="34" charset="-122"/>
              </a:rPr>
              <a:t>搭建</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个学生创业平台</a:t>
            </a:r>
            <a:endParaRPr lang="zh-CN" altLang="en-US" sz="2000" b="1" dirty="0" smtClean="0">
              <a:latin typeface="微软雅黑" panose="020B0503020204020204" pitchFamily="34" charset="-122"/>
              <a:ea typeface="微软雅黑" panose="020B0503020204020204" pitchFamily="34" charset="-122"/>
            </a:endParaRPr>
          </a:p>
        </p:txBody>
      </p:sp>
      <p:cxnSp>
        <p:nvCxnSpPr>
          <p:cNvPr id="87" name="直接箭头连接符 86"/>
          <p:cNvCxnSpPr/>
          <p:nvPr/>
        </p:nvCxnSpPr>
        <p:spPr>
          <a:xfrm flipH="1">
            <a:off x="611560" y="221095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8" name="直接箭头连接符 87"/>
          <p:cNvCxnSpPr/>
          <p:nvPr/>
        </p:nvCxnSpPr>
        <p:spPr>
          <a:xfrm flipH="1">
            <a:off x="611560"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p:nvPr/>
        </p:nvCxnSpPr>
        <p:spPr>
          <a:xfrm flipH="1">
            <a:off x="2913576"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p:nvPr/>
        </p:nvCxnSpPr>
        <p:spPr>
          <a:xfrm flipH="1">
            <a:off x="8132566"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flipH="1">
            <a:off x="8138916"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3" name="直接箭头连接符 92"/>
          <p:cNvCxnSpPr/>
          <p:nvPr/>
        </p:nvCxnSpPr>
        <p:spPr>
          <a:xfrm flipH="1">
            <a:off x="5361848"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直接箭头连接符 96"/>
          <p:cNvCxnSpPr/>
          <p:nvPr/>
        </p:nvCxnSpPr>
        <p:spPr>
          <a:xfrm flipH="1">
            <a:off x="5361848"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p:nvCxnSpPr>
        <p:spPr>
          <a:xfrm flipH="1">
            <a:off x="2913576"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pic>
        <p:nvPicPr>
          <p:cNvPr id="74" name="图片 73" descr="青禾书店.jpg"/>
          <p:cNvPicPr>
            <a:picLocks noChangeAspect="1"/>
          </p:cNvPicPr>
          <p:nvPr/>
        </p:nvPicPr>
        <p:blipFill>
          <a:blip r:embed="rId1" cstate="print"/>
          <a:stretch>
            <a:fillRect/>
          </a:stretch>
        </p:blipFill>
        <p:spPr>
          <a:xfrm>
            <a:off x="11746" y="1414852"/>
            <a:ext cx="1214446" cy="743848"/>
          </a:xfrm>
          <a:prstGeom prst="rect">
            <a:avLst/>
          </a:prstGeom>
        </p:spPr>
      </p:pic>
      <p:pic>
        <p:nvPicPr>
          <p:cNvPr id="78" name="Picture 2"/>
          <p:cNvPicPr>
            <a:picLocks noChangeAspect="1" noChangeArrowheads="1"/>
          </p:cNvPicPr>
          <p:nvPr/>
        </p:nvPicPr>
        <p:blipFill>
          <a:blip r:embed="rId2" cstate="print"/>
          <a:srcRect/>
          <a:stretch>
            <a:fillRect/>
          </a:stretch>
        </p:blipFill>
        <p:spPr bwMode="auto">
          <a:xfrm>
            <a:off x="2604034" y="1437290"/>
            <a:ext cx="619125" cy="752475"/>
          </a:xfrm>
          <a:prstGeom prst="rect">
            <a:avLst/>
          </a:prstGeom>
          <a:noFill/>
          <a:ln w="9525">
            <a:noFill/>
            <a:miter lim="800000"/>
            <a:headEnd/>
            <a:tailEnd/>
          </a:ln>
          <a:effectLst/>
        </p:spPr>
      </p:pic>
      <p:pic>
        <p:nvPicPr>
          <p:cNvPr id="80" name="Picture 3"/>
          <p:cNvPicPr>
            <a:picLocks noChangeAspect="1" noChangeArrowheads="1"/>
          </p:cNvPicPr>
          <p:nvPr/>
        </p:nvPicPr>
        <p:blipFill>
          <a:blip r:embed="rId3" cstate="print"/>
          <a:srcRect/>
          <a:stretch>
            <a:fillRect/>
          </a:stretch>
        </p:blipFill>
        <p:spPr bwMode="auto">
          <a:xfrm>
            <a:off x="4764274" y="1380197"/>
            <a:ext cx="1214446" cy="785818"/>
          </a:xfrm>
          <a:prstGeom prst="rect">
            <a:avLst/>
          </a:prstGeom>
          <a:noFill/>
          <a:ln w="9525">
            <a:noFill/>
            <a:miter lim="800000"/>
            <a:headEnd/>
            <a:tailEnd/>
          </a:ln>
          <a:effectLst/>
        </p:spPr>
      </p:pic>
      <p:pic>
        <p:nvPicPr>
          <p:cNvPr id="81" name="Picture 4"/>
          <p:cNvPicPr>
            <a:picLocks noChangeAspect="1" noChangeArrowheads="1"/>
          </p:cNvPicPr>
          <p:nvPr/>
        </p:nvPicPr>
        <p:blipFill>
          <a:blip r:embed="rId4" cstate="print"/>
          <a:srcRect/>
          <a:stretch>
            <a:fillRect/>
          </a:stretch>
        </p:blipFill>
        <p:spPr bwMode="auto">
          <a:xfrm>
            <a:off x="7673027" y="1313319"/>
            <a:ext cx="928694" cy="857256"/>
          </a:xfrm>
          <a:prstGeom prst="rect">
            <a:avLst/>
          </a:prstGeom>
          <a:noFill/>
          <a:ln w="9525">
            <a:noFill/>
            <a:miter lim="800000"/>
            <a:headEnd/>
            <a:tailEnd/>
          </a:ln>
          <a:effectLst/>
        </p:spPr>
      </p:pic>
      <p:sp>
        <p:nvSpPr>
          <p:cNvPr id="83" name="矩形 82"/>
          <p:cNvSpPr/>
          <p:nvPr/>
        </p:nvSpPr>
        <p:spPr>
          <a:xfrm>
            <a:off x="59246" y="3978868"/>
            <a:ext cx="1107997" cy="369332"/>
          </a:xfrm>
          <a:prstGeom prst="rect">
            <a:avLst/>
          </a:prstGeom>
        </p:spPr>
        <p:txBody>
          <a:bodyPr wrap="none">
            <a:spAutoFit/>
          </a:bodyPr>
          <a:lstStyle/>
          <a:p>
            <a:pPr algn="ctr"/>
            <a:r>
              <a:rPr lang="zh-CN" altLang="en-US" b="1" dirty="0" smtClean="0">
                <a:solidFill>
                  <a:schemeClr val="bg1"/>
                </a:solidFill>
                <a:latin typeface="微软雅黑" panose="020B0503020204020204" pitchFamily="34" charset="-122"/>
                <a:ea typeface="微软雅黑" panose="020B0503020204020204" pitchFamily="34" charset="-122"/>
              </a:rPr>
              <a:t>青禾书店</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90" name="矩形 89"/>
          <p:cNvSpPr/>
          <p:nvPr/>
        </p:nvSpPr>
        <p:spPr>
          <a:xfrm>
            <a:off x="2137119" y="3975527"/>
            <a:ext cx="1569660" cy="369332"/>
          </a:xfrm>
          <a:prstGeom prst="rect">
            <a:avLst/>
          </a:prstGeom>
        </p:spPr>
        <p:txBody>
          <a:bodyPr wrap="none">
            <a:spAutoFit/>
          </a:bodyPr>
          <a:lstStyle/>
          <a:p>
            <a:pPr lvl="0" algn="ctr"/>
            <a:r>
              <a:rPr lang="zh-CN" altLang="zh-CN" b="1" dirty="0" smtClean="0">
                <a:solidFill>
                  <a:schemeClr val="bg1"/>
                </a:solidFill>
                <a:latin typeface="微软雅黑" panose="020B0503020204020204" pitchFamily="34" charset="-122"/>
                <a:ea typeface="微软雅黑" panose="020B0503020204020204" pitchFamily="34" charset="-122"/>
              </a:rPr>
              <a:t>一盏年华茶吧</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94" name="矩形 93"/>
          <p:cNvSpPr/>
          <p:nvPr/>
        </p:nvSpPr>
        <p:spPr>
          <a:xfrm>
            <a:off x="4419568" y="3990743"/>
            <a:ext cx="1930337" cy="369332"/>
          </a:xfrm>
          <a:prstGeom prst="rect">
            <a:avLst/>
          </a:prstGeom>
        </p:spPr>
        <p:txBody>
          <a:bodyPr wrap="none">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Miao</a:t>
            </a:r>
            <a:r>
              <a:rPr lang="zh-CN" altLang="zh-CN" b="1" dirty="0" smtClean="0">
                <a:solidFill>
                  <a:schemeClr val="bg1"/>
                </a:solidFill>
                <a:latin typeface="微软雅黑" panose="020B0503020204020204" pitchFamily="34" charset="-122"/>
                <a:ea typeface="微软雅黑" panose="020B0503020204020204" pitchFamily="34" charset="-122"/>
              </a:rPr>
              <a:t>森林咖啡屋</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95" name="矩形 94"/>
          <p:cNvSpPr/>
          <p:nvPr/>
        </p:nvSpPr>
        <p:spPr>
          <a:xfrm>
            <a:off x="7509035" y="3978110"/>
            <a:ext cx="1296144" cy="369332"/>
          </a:xfrm>
          <a:prstGeom prst="rect">
            <a:avLst/>
          </a:prstGeom>
        </p:spPr>
        <p:txBody>
          <a:bodyPr wrap="square">
            <a:spAutoFit/>
          </a:bodyPr>
          <a:lstStyle/>
          <a:p>
            <a:pPr lvl="0" algn="ctr"/>
            <a:r>
              <a:rPr lang="zh-CN" altLang="zh-CN" b="1" dirty="0" smtClean="0">
                <a:solidFill>
                  <a:schemeClr val="bg1"/>
                </a:solidFill>
                <a:latin typeface="微软雅黑" panose="020B0503020204020204" pitchFamily="34" charset="-122"/>
                <a:ea typeface="微软雅黑" panose="020B0503020204020204" pitchFamily="34" charset="-122"/>
              </a:rPr>
              <a:t>享味坊</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31590"/>
            <a:ext cx="9144000" cy="40119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1" name="直接箭头连接符 80"/>
          <p:cNvCxnSpPr/>
          <p:nvPr/>
        </p:nvCxnSpPr>
        <p:spPr>
          <a:xfrm flipH="1">
            <a:off x="2049481" y="1851670"/>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11"/>
          <p:cNvGrpSpPr/>
          <p:nvPr/>
        </p:nvGrpSpPr>
        <p:grpSpPr>
          <a:xfrm>
            <a:off x="0" y="2715766"/>
            <a:ext cx="9144000" cy="523142"/>
            <a:chOff x="0" y="2817364"/>
            <a:chExt cx="9144000" cy="523142"/>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876256" y="2849114"/>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2051720"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2051720"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247234" y="30885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1" name="直接箭头连接符 110"/>
          <p:cNvCxnSpPr/>
          <p:nvPr/>
        </p:nvCxnSpPr>
        <p:spPr>
          <a:xfrm flipH="1">
            <a:off x="6247234" y="1811561"/>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71627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247234" y="271789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6" name="矩形 115"/>
          <p:cNvSpPr/>
          <p:nvPr/>
        </p:nvSpPr>
        <p:spPr>
          <a:xfrm>
            <a:off x="4327851" y="1347614"/>
            <a:ext cx="3852338"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举办馆员素质能力提升培训班</a:t>
            </a:r>
            <a:endParaRPr lang="en-US" altLang="zh-CN" sz="2200"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555531" y="1390005"/>
            <a:ext cx="3005951" cy="430887"/>
          </a:xfrm>
          <a:prstGeom prst="rect">
            <a:avLst/>
          </a:prstGeom>
        </p:spPr>
        <p:txBody>
          <a:bodyPr wrap="none">
            <a:spAutoFit/>
          </a:bodyPr>
          <a:lstStyle/>
          <a:p>
            <a:pPr lvl="0" algn="ctr"/>
            <a:r>
              <a:rPr lang="zh-CN" altLang="en-US" sz="2200" dirty="0" smtClean="0">
                <a:solidFill>
                  <a:schemeClr val="bg1"/>
                </a:solidFill>
                <a:latin typeface="微软雅黑" panose="020B0503020204020204" pitchFamily="34" charset="-122"/>
                <a:ea typeface="微软雅黑" panose="020B0503020204020204" pitchFamily="34" charset="-122"/>
              </a:rPr>
              <a:t>举办服务创新案例大赛</a:t>
            </a:r>
            <a:endParaRPr lang="en-US" altLang="zh-CN" sz="2200" dirty="0">
              <a:solidFill>
                <a:schemeClr val="bg1"/>
              </a:solidFill>
              <a:latin typeface="微软雅黑" panose="020B0503020204020204" pitchFamily="34" charset="-122"/>
              <a:ea typeface="微软雅黑" panose="020B0503020204020204" pitchFamily="34" charset="-122"/>
            </a:endParaRPr>
          </a:p>
        </p:txBody>
      </p:sp>
      <p:cxnSp>
        <p:nvCxnSpPr>
          <p:cNvPr id="72" name="直接箭头连接符 71"/>
          <p:cNvCxnSpPr/>
          <p:nvPr/>
        </p:nvCxnSpPr>
        <p:spPr>
          <a:xfrm flipH="1">
            <a:off x="2049480" y="321982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1225310" y="3825569"/>
            <a:ext cx="1656184" cy="400110"/>
          </a:xfrm>
          <a:prstGeom prst="rect">
            <a:avLst/>
          </a:prstGeom>
        </p:spPr>
        <p:txBody>
          <a:bodyPr wrap="square">
            <a:spAutoFit/>
          </a:bodyPr>
          <a:lstStyle/>
          <a:p>
            <a:pPr lvl="0" algn="ctr"/>
            <a:r>
              <a:rPr lang="zh-CN" altLang="en-US" sz="2000" b="1" dirty="0" smtClean="0">
                <a:solidFill>
                  <a:schemeClr val="bg1"/>
                </a:solidFill>
                <a:latin typeface="微软雅黑" panose="020B0503020204020204" pitchFamily="34" charset="-122"/>
                <a:ea typeface="微软雅黑" panose="020B0503020204020204" pitchFamily="34" charset="-122"/>
              </a:rPr>
              <a:t>第一个机制</a:t>
            </a:r>
            <a:endParaRPr lang="zh-CN" altLang="en-US" sz="2000" b="1" dirty="0" smtClean="0">
              <a:solidFill>
                <a:schemeClr val="bg1"/>
              </a:solidFill>
              <a:latin typeface="隶书" panose="02010509060101010101" pitchFamily="49" charset="-122"/>
              <a:ea typeface="隶书" panose="02010509060101010101" pitchFamily="49" charset="-122"/>
            </a:endParaRPr>
          </a:p>
        </p:txBody>
      </p:sp>
      <p:cxnSp>
        <p:nvCxnSpPr>
          <p:cNvPr id="88" name="直接箭头连接符 87"/>
          <p:cNvCxnSpPr/>
          <p:nvPr/>
        </p:nvCxnSpPr>
        <p:spPr>
          <a:xfrm flipH="1">
            <a:off x="6247152" y="323252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8"/>
          <p:cNvGrpSpPr/>
          <p:nvPr/>
        </p:nvGrpSpPr>
        <p:grpSpPr bwMode="auto">
          <a:xfrm>
            <a:off x="314325" y="256630"/>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83" name="直接连接符 82"/>
          <p:cNvCxnSpPr/>
          <p:nvPr/>
        </p:nvCxnSpPr>
        <p:spPr>
          <a:xfrm flipV="1">
            <a:off x="1403648" y="2756024"/>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V="1">
            <a:off x="4002286" y="274116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1141414" y="718780"/>
            <a:ext cx="5518818" cy="40011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⒊面向馆员的机制</a:t>
            </a:r>
            <a:endParaRPr lang="zh-CN" altLang="en-US" sz="2000" b="1" dirty="0" smtClean="0">
              <a:latin typeface="微软雅黑" panose="020B0503020204020204" pitchFamily="34" charset="-122"/>
              <a:ea typeface="微软雅黑" panose="020B0503020204020204" pitchFamily="34" charset="-122"/>
            </a:endParaRPr>
          </a:p>
        </p:txBody>
      </p:sp>
      <p:sp>
        <p:nvSpPr>
          <p:cNvPr id="87" name="矩形 86"/>
          <p:cNvSpPr/>
          <p:nvPr/>
        </p:nvSpPr>
        <p:spPr>
          <a:xfrm>
            <a:off x="5427886" y="3838418"/>
            <a:ext cx="1656184" cy="400110"/>
          </a:xfrm>
          <a:prstGeom prst="rect">
            <a:avLst/>
          </a:prstGeom>
        </p:spPr>
        <p:txBody>
          <a:bodyPr wrap="square">
            <a:spAutoFit/>
          </a:bodyPr>
          <a:lstStyle/>
          <a:p>
            <a:pPr lvl="0" algn="ctr"/>
            <a:r>
              <a:rPr lang="zh-CN" altLang="en-US" sz="2000" b="1" dirty="0" smtClean="0">
                <a:solidFill>
                  <a:schemeClr val="bg1"/>
                </a:solidFill>
                <a:latin typeface="微软雅黑" panose="020B0503020204020204" pitchFamily="34" charset="-122"/>
                <a:ea typeface="微软雅黑" panose="020B0503020204020204" pitchFamily="34" charset="-122"/>
              </a:rPr>
              <a:t>第二个机制</a:t>
            </a:r>
            <a:endParaRPr lang="zh-CN" altLang="en-US" sz="2000" b="1" dirty="0" smtClean="0">
              <a:solidFill>
                <a:schemeClr val="bg1"/>
              </a:solidFill>
              <a:latin typeface="隶书" panose="02010509060101010101" pitchFamily="49" charset="-122"/>
              <a:ea typeface="隶书" panose="02010509060101010101" pitchFamily="49"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03598"/>
            <a:ext cx="9180000" cy="395078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95"/>
          <p:cNvSpPr/>
          <p:nvPr/>
        </p:nvSpPr>
        <p:spPr>
          <a:xfrm>
            <a:off x="-96645" y="1707654"/>
            <a:ext cx="1547664" cy="461665"/>
          </a:xfrm>
          <a:prstGeom prst="rect">
            <a:avLst/>
          </a:prstGeom>
        </p:spPr>
        <p:txBody>
          <a:bodyPr wrap="square">
            <a:spAutoFit/>
          </a:bodyPr>
          <a:lstStyle/>
          <a:p>
            <a:pPr lvl="0" algn="ctr"/>
            <a:r>
              <a:rPr lang="en-US" altLang="zh-CN" sz="1200" b="1" dirty="0" smtClean="0">
                <a:solidFill>
                  <a:schemeClr val="bg1"/>
                </a:solidFill>
                <a:latin typeface="隶书" panose="02010509060101010101" pitchFamily="49" charset="-122"/>
                <a:ea typeface="隶书" panose="02010509060101010101" pitchFamily="49" charset="-122"/>
              </a:rPr>
              <a:t>25</a:t>
            </a:r>
            <a:r>
              <a:rPr lang="zh-CN" altLang="en-US" sz="1200" b="1" dirty="0" smtClean="0">
                <a:solidFill>
                  <a:schemeClr val="bg1"/>
                </a:solidFill>
                <a:latin typeface="隶书" panose="02010509060101010101" pitchFamily="49" charset="-122"/>
                <a:ea typeface="隶书" panose="02010509060101010101" pitchFamily="49" charset="-122"/>
              </a:rPr>
              <a:t>个案例；馆员</a:t>
            </a:r>
            <a:r>
              <a:rPr lang="en-US" altLang="zh-CN" sz="1200" b="1" dirty="0" smtClean="0">
                <a:solidFill>
                  <a:schemeClr val="bg1"/>
                </a:solidFill>
                <a:latin typeface="隶书" panose="02010509060101010101" pitchFamily="49" charset="-122"/>
                <a:ea typeface="隶书" panose="02010509060101010101" pitchFamily="49" charset="-122"/>
              </a:rPr>
              <a:t>15</a:t>
            </a:r>
            <a:r>
              <a:rPr lang="zh-CN" altLang="en-US" sz="1200" b="1" dirty="0" smtClean="0">
                <a:solidFill>
                  <a:schemeClr val="bg1"/>
                </a:solidFill>
                <a:latin typeface="隶书" panose="02010509060101010101" pitchFamily="49" charset="-122"/>
                <a:ea typeface="隶书" panose="02010509060101010101" pitchFamily="49" charset="-122"/>
              </a:rPr>
              <a:t>个，学生团队</a:t>
            </a:r>
            <a:r>
              <a:rPr lang="en-US" altLang="zh-CN" sz="1200" b="1" dirty="0" smtClean="0">
                <a:solidFill>
                  <a:schemeClr val="bg1"/>
                </a:solidFill>
                <a:latin typeface="隶书" panose="02010509060101010101" pitchFamily="49" charset="-122"/>
                <a:ea typeface="隶书" panose="02010509060101010101" pitchFamily="49" charset="-122"/>
              </a:rPr>
              <a:t>10</a:t>
            </a:r>
            <a:r>
              <a:rPr lang="zh-CN" altLang="en-US" sz="1200" b="1" dirty="0" smtClean="0">
                <a:solidFill>
                  <a:schemeClr val="bg1"/>
                </a:solidFill>
                <a:latin typeface="隶书" panose="02010509060101010101" pitchFamily="49" charset="-122"/>
                <a:ea typeface="隶书" panose="02010509060101010101" pitchFamily="49" charset="-122"/>
              </a:rPr>
              <a:t>个</a:t>
            </a:r>
            <a:endParaRPr lang="zh-CN" altLang="en-US" sz="1200" b="1" dirty="0">
              <a:solidFill>
                <a:schemeClr val="bg1"/>
              </a:solidFill>
              <a:latin typeface="隶书" panose="02010509060101010101" pitchFamily="49" charset="-122"/>
              <a:ea typeface="隶书" panose="02010509060101010101" pitchFamily="49" charset="-122"/>
            </a:endParaRPr>
          </a:p>
        </p:txBody>
      </p:sp>
      <p:cxnSp>
        <p:nvCxnSpPr>
          <p:cNvPr id="102" name="直接箭头连接符 101"/>
          <p:cNvCxnSpPr/>
          <p:nvPr/>
        </p:nvCxnSpPr>
        <p:spPr>
          <a:xfrm flipH="1">
            <a:off x="681328"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11"/>
          <p:cNvGrpSpPr/>
          <p:nvPr/>
        </p:nvGrpSpPr>
        <p:grpSpPr>
          <a:xfrm>
            <a:off x="0" y="2817364"/>
            <a:ext cx="9144000" cy="517446"/>
            <a:chOff x="0" y="2817364"/>
            <a:chExt cx="9144000" cy="517446"/>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83568"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0679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28396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2920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55801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2956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2758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4499992"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65162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1" name="直接箭头连接符 110"/>
          <p:cNvCxnSpPr/>
          <p:nvPr/>
        </p:nvCxnSpPr>
        <p:spPr>
          <a:xfrm flipH="1">
            <a:off x="8314178" y="2211710"/>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flipH="1">
            <a:off x="681328"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683568"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0" name="矩形 79"/>
          <p:cNvSpPr/>
          <p:nvPr/>
        </p:nvSpPr>
        <p:spPr>
          <a:xfrm>
            <a:off x="72008" y="3939902"/>
            <a:ext cx="1187624" cy="707886"/>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2015</a:t>
            </a:r>
            <a:r>
              <a:rPr lang="zh-CN" altLang="en-US" sz="2000" b="1" dirty="0" smtClean="0">
                <a:solidFill>
                  <a:schemeClr val="bg1"/>
                </a:solidFill>
                <a:latin typeface="隶书" panose="02010509060101010101" pitchFamily="49" charset="-122"/>
                <a:ea typeface="隶书" panose="02010509060101010101" pitchFamily="49" charset="-122"/>
              </a:rPr>
              <a:t>年第一届</a:t>
            </a:r>
            <a:endParaRPr lang="zh-CN" altLang="en-US" sz="2000" b="1" dirty="0">
              <a:solidFill>
                <a:schemeClr val="bg1"/>
              </a:solidFill>
              <a:latin typeface="隶书" panose="02010509060101010101" pitchFamily="49" charset="-122"/>
              <a:ea typeface="隶书" panose="02010509060101010101" pitchFamily="49" charset="-122"/>
            </a:endParaRPr>
          </a:p>
        </p:txBody>
      </p:sp>
      <p:cxnSp>
        <p:nvCxnSpPr>
          <p:cNvPr id="88" name="直接连接符 8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248376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V="1">
            <a:off x="2483768"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flipH="1">
            <a:off x="2483768"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3" name="直接箭头连接符 112"/>
          <p:cNvCxnSpPr/>
          <p:nvPr/>
        </p:nvCxnSpPr>
        <p:spPr>
          <a:xfrm flipH="1">
            <a:off x="2483768"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V="1">
            <a:off x="4499992"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8" name="直接箭头连接符 117"/>
          <p:cNvCxnSpPr/>
          <p:nvPr/>
        </p:nvCxnSpPr>
        <p:spPr>
          <a:xfrm flipH="1">
            <a:off x="4497752" y="2211710"/>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9" name="直接箭头连接符 118"/>
          <p:cNvCxnSpPr/>
          <p:nvPr/>
        </p:nvCxnSpPr>
        <p:spPr>
          <a:xfrm flipH="1">
            <a:off x="4497752" y="3363838"/>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4" name="直接箭头连接符 123"/>
          <p:cNvCxnSpPr/>
          <p:nvPr/>
        </p:nvCxnSpPr>
        <p:spPr>
          <a:xfrm flipH="1">
            <a:off x="6516216" y="2211710"/>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V="1">
            <a:off x="651621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3" name="直接箭头连接符 132"/>
          <p:cNvCxnSpPr/>
          <p:nvPr/>
        </p:nvCxnSpPr>
        <p:spPr>
          <a:xfrm flipH="1">
            <a:off x="6516216" y="336383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4" name="直接箭头连接符 133"/>
          <p:cNvCxnSpPr/>
          <p:nvPr/>
        </p:nvCxnSpPr>
        <p:spPr>
          <a:xfrm flipH="1">
            <a:off x="8314178" y="3363838"/>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flipV="1">
            <a:off x="831641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a:xfrm flipV="1">
            <a:off x="161967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flipV="1">
            <a:off x="269979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0" name="矩形 169"/>
          <p:cNvSpPr/>
          <p:nvPr/>
        </p:nvSpPr>
        <p:spPr>
          <a:xfrm>
            <a:off x="1907704" y="3971840"/>
            <a:ext cx="1187624" cy="707886"/>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2016</a:t>
            </a:r>
            <a:r>
              <a:rPr lang="zh-CN" altLang="en-US" sz="2000" b="1" dirty="0" smtClean="0">
                <a:solidFill>
                  <a:schemeClr val="bg1"/>
                </a:solidFill>
                <a:latin typeface="隶书" panose="02010509060101010101" pitchFamily="49" charset="-122"/>
                <a:ea typeface="隶书" panose="02010509060101010101" pitchFamily="49" charset="-122"/>
              </a:rPr>
              <a:t>年第二届</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71" name="矩形 170"/>
          <p:cNvSpPr/>
          <p:nvPr/>
        </p:nvSpPr>
        <p:spPr>
          <a:xfrm>
            <a:off x="5940152" y="3971840"/>
            <a:ext cx="1187624" cy="707886"/>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2018</a:t>
            </a:r>
            <a:r>
              <a:rPr lang="zh-CN" altLang="en-US" sz="2000" b="1" dirty="0" smtClean="0">
                <a:solidFill>
                  <a:schemeClr val="bg1"/>
                </a:solidFill>
                <a:latin typeface="隶书" panose="02010509060101010101" pitchFamily="49" charset="-122"/>
                <a:ea typeface="隶书" panose="02010509060101010101" pitchFamily="49" charset="-122"/>
              </a:rPr>
              <a:t>年第四届</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72" name="矩形 171"/>
          <p:cNvSpPr/>
          <p:nvPr/>
        </p:nvSpPr>
        <p:spPr>
          <a:xfrm>
            <a:off x="3888432" y="3939902"/>
            <a:ext cx="1187624" cy="707886"/>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2017</a:t>
            </a:r>
            <a:r>
              <a:rPr lang="zh-CN" altLang="en-US" sz="2000" b="1" dirty="0" smtClean="0">
                <a:solidFill>
                  <a:schemeClr val="bg1"/>
                </a:solidFill>
                <a:latin typeface="隶书" panose="02010509060101010101" pitchFamily="49" charset="-122"/>
                <a:ea typeface="隶书" panose="02010509060101010101" pitchFamily="49" charset="-122"/>
              </a:rPr>
              <a:t>年第三届</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73" name="矩形 172"/>
          <p:cNvSpPr/>
          <p:nvPr/>
        </p:nvSpPr>
        <p:spPr>
          <a:xfrm>
            <a:off x="7704856" y="3939902"/>
            <a:ext cx="1187624" cy="707886"/>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2019</a:t>
            </a:r>
            <a:r>
              <a:rPr lang="zh-CN" altLang="en-US" sz="2000" b="1" dirty="0" smtClean="0">
                <a:solidFill>
                  <a:schemeClr val="bg1"/>
                </a:solidFill>
                <a:latin typeface="隶书" panose="02010509060101010101" pitchFamily="49" charset="-122"/>
                <a:ea typeface="隶书" panose="02010509060101010101" pitchFamily="49" charset="-122"/>
              </a:rPr>
              <a:t>年第五届</a:t>
            </a:r>
            <a:endParaRPr lang="zh-CN" altLang="en-US" sz="2000" b="1" dirty="0">
              <a:solidFill>
                <a:schemeClr val="bg1"/>
              </a:solidFill>
              <a:latin typeface="隶书" panose="02010509060101010101" pitchFamily="49" charset="-122"/>
              <a:ea typeface="隶书" panose="02010509060101010101" pitchFamily="49" charset="-122"/>
            </a:endParaRPr>
          </a:p>
        </p:txBody>
      </p:sp>
      <p:grpSp>
        <p:nvGrpSpPr>
          <p:cNvPr id="3" name="组合 18"/>
          <p:cNvGrpSpPr/>
          <p:nvPr/>
        </p:nvGrpSpPr>
        <p:grpSpPr bwMode="auto">
          <a:xfrm>
            <a:off x="314325" y="309563"/>
            <a:ext cx="468313" cy="468312"/>
            <a:chOff x="0" y="0"/>
            <a:chExt cx="1129689" cy="1129689"/>
          </a:xfrm>
        </p:grpSpPr>
        <p:sp>
          <p:nvSpPr>
            <p:cNvPr id="85"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7"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86" name="矩形 85"/>
          <p:cNvSpPr/>
          <p:nvPr/>
        </p:nvSpPr>
        <p:spPr>
          <a:xfrm>
            <a:off x="1704442" y="1707654"/>
            <a:ext cx="1547664" cy="461665"/>
          </a:xfrm>
          <a:prstGeom prst="rect">
            <a:avLst/>
          </a:prstGeom>
        </p:spPr>
        <p:txBody>
          <a:bodyPr wrap="square">
            <a:spAutoFit/>
          </a:bodyPr>
          <a:lstStyle/>
          <a:p>
            <a:pPr lvl="0" algn="ctr"/>
            <a:r>
              <a:rPr lang="en-US" altLang="zh-CN" sz="1200" b="1" dirty="0" smtClean="0">
                <a:solidFill>
                  <a:schemeClr val="bg1"/>
                </a:solidFill>
                <a:latin typeface="隶书" panose="02010509060101010101" pitchFamily="49" charset="-122"/>
                <a:ea typeface="隶书" panose="02010509060101010101" pitchFamily="49" charset="-122"/>
              </a:rPr>
              <a:t>26</a:t>
            </a:r>
            <a:r>
              <a:rPr lang="zh-CN" altLang="en-US" sz="1200" b="1" dirty="0" smtClean="0">
                <a:solidFill>
                  <a:schemeClr val="bg1"/>
                </a:solidFill>
                <a:latin typeface="隶书" panose="02010509060101010101" pitchFamily="49" charset="-122"/>
                <a:ea typeface="隶书" panose="02010509060101010101" pitchFamily="49" charset="-122"/>
              </a:rPr>
              <a:t>个案例；馆员</a:t>
            </a:r>
            <a:r>
              <a:rPr lang="en-US" altLang="zh-CN" sz="1200" b="1" dirty="0" smtClean="0">
                <a:solidFill>
                  <a:schemeClr val="bg1"/>
                </a:solidFill>
                <a:latin typeface="隶书" panose="02010509060101010101" pitchFamily="49" charset="-122"/>
                <a:ea typeface="隶书" panose="02010509060101010101" pitchFamily="49" charset="-122"/>
              </a:rPr>
              <a:t>15</a:t>
            </a:r>
            <a:r>
              <a:rPr lang="zh-CN" altLang="en-US" sz="1200" b="1" dirty="0" smtClean="0">
                <a:solidFill>
                  <a:schemeClr val="bg1"/>
                </a:solidFill>
                <a:latin typeface="隶书" panose="02010509060101010101" pitchFamily="49" charset="-122"/>
                <a:ea typeface="隶书" panose="02010509060101010101" pitchFamily="49" charset="-122"/>
              </a:rPr>
              <a:t>个，学生团队</a:t>
            </a:r>
            <a:r>
              <a:rPr lang="en-US" altLang="zh-CN" sz="1200" b="1" dirty="0" smtClean="0">
                <a:solidFill>
                  <a:schemeClr val="bg1"/>
                </a:solidFill>
                <a:latin typeface="隶书" panose="02010509060101010101" pitchFamily="49" charset="-122"/>
                <a:ea typeface="隶书" panose="02010509060101010101" pitchFamily="49" charset="-122"/>
              </a:rPr>
              <a:t>11</a:t>
            </a:r>
            <a:r>
              <a:rPr lang="zh-CN" altLang="en-US" sz="1200" b="1" dirty="0" smtClean="0">
                <a:solidFill>
                  <a:schemeClr val="bg1"/>
                </a:solidFill>
                <a:latin typeface="隶书" panose="02010509060101010101" pitchFamily="49" charset="-122"/>
                <a:ea typeface="隶书" panose="02010509060101010101" pitchFamily="49" charset="-122"/>
              </a:rPr>
              <a:t>个</a:t>
            </a:r>
            <a:endParaRPr lang="zh-CN" altLang="en-US" sz="1200" b="1" dirty="0">
              <a:solidFill>
                <a:schemeClr val="bg1"/>
              </a:solidFill>
              <a:latin typeface="隶书" panose="02010509060101010101" pitchFamily="49" charset="-122"/>
              <a:ea typeface="隶书" panose="02010509060101010101" pitchFamily="49" charset="-122"/>
            </a:endParaRPr>
          </a:p>
        </p:txBody>
      </p:sp>
      <p:sp>
        <p:nvSpPr>
          <p:cNvPr id="89" name="矩形 88"/>
          <p:cNvSpPr/>
          <p:nvPr/>
        </p:nvSpPr>
        <p:spPr>
          <a:xfrm>
            <a:off x="3732541" y="1707654"/>
            <a:ext cx="1547664" cy="461665"/>
          </a:xfrm>
          <a:prstGeom prst="rect">
            <a:avLst/>
          </a:prstGeom>
        </p:spPr>
        <p:txBody>
          <a:bodyPr wrap="square">
            <a:spAutoFit/>
          </a:bodyPr>
          <a:lstStyle/>
          <a:p>
            <a:pPr lvl="0" algn="ctr"/>
            <a:r>
              <a:rPr lang="en-US" altLang="zh-CN" sz="1200" b="1" dirty="0" smtClean="0">
                <a:solidFill>
                  <a:schemeClr val="bg1"/>
                </a:solidFill>
                <a:latin typeface="隶书" panose="02010509060101010101" pitchFamily="49" charset="-122"/>
                <a:ea typeface="隶书" panose="02010509060101010101" pitchFamily="49" charset="-122"/>
              </a:rPr>
              <a:t>17</a:t>
            </a:r>
            <a:r>
              <a:rPr lang="zh-CN" altLang="en-US" sz="1200" b="1" dirty="0" smtClean="0">
                <a:solidFill>
                  <a:schemeClr val="bg1"/>
                </a:solidFill>
                <a:latin typeface="隶书" panose="02010509060101010101" pitchFamily="49" charset="-122"/>
                <a:ea typeface="隶书" panose="02010509060101010101" pitchFamily="49" charset="-122"/>
              </a:rPr>
              <a:t>个案例；馆员</a:t>
            </a:r>
            <a:r>
              <a:rPr lang="en-US" altLang="zh-CN" sz="1200" b="1" dirty="0" smtClean="0">
                <a:solidFill>
                  <a:schemeClr val="bg1"/>
                </a:solidFill>
                <a:latin typeface="隶书" panose="02010509060101010101" pitchFamily="49" charset="-122"/>
                <a:ea typeface="隶书" panose="02010509060101010101" pitchFamily="49" charset="-122"/>
              </a:rPr>
              <a:t>8</a:t>
            </a:r>
            <a:r>
              <a:rPr lang="zh-CN" altLang="en-US" sz="1200" b="1" dirty="0" smtClean="0">
                <a:solidFill>
                  <a:schemeClr val="bg1"/>
                </a:solidFill>
                <a:latin typeface="隶书" panose="02010509060101010101" pitchFamily="49" charset="-122"/>
                <a:ea typeface="隶书" panose="02010509060101010101" pitchFamily="49" charset="-122"/>
              </a:rPr>
              <a:t>个，学生团队</a:t>
            </a:r>
            <a:r>
              <a:rPr lang="en-US" altLang="zh-CN" sz="1200" b="1" dirty="0" smtClean="0">
                <a:solidFill>
                  <a:schemeClr val="bg1"/>
                </a:solidFill>
                <a:latin typeface="隶书" panose="02010509060101010101" pitchFamily="49" charset="-122"/>
                <a:ea typeface="隶书" panose="02010509060101010101" pitchFamily="49" charset="-122"/>
              </a:rPr>
              <a:t>9</a:t>
            </a:r>
            <a:r>
              <a:rPr lang="zh-CN" altLang="en-US" sz="1200" b="1" dirty="0" smtClean="0">
                <a:solidFill>
                  <a:schemeClr val="bg1"/>
                </a:solidFill>
                <a:latin typeface="隶书" panose="02010509060101010101" pitchFamily="49" charset="-122"/>
                <a:ea typeface="隶书" panose="02010509060101010101" pitchFamily="49" charset="-122"/>
              </a:rPr>
              <a:t>个</a:t>
            </a:r>
            <a:endParaRPr lang="zh-CN" altLang="en-US" sz="1200" b="1" dirty="0">
              <a:solidFill>
                <a:schemeClr val="bg1"/>
              </a:solidFill>
              <a:latin typeface="隶书" panose="02010509060101010101" pitchFamily="49" charset="-122"/>
              <a:ea typeface="隶书" panose="02010509060101010101" pitchFamily="49" charset="-122"/>
            </a:endParaRPr>
          </a:p>
        </p:txBody>
      </p:sp>
      <p:sp>
        <p:nvSpPr>
          <p:cNvPr id="90" name="矩形 89"/>
          <p:cNvSpPr/>
          <p:nvPr/>
        </p:nvSpPr>
        <p:spPr>
          <a:xfrm>
            <a:off x="5748765" y="1707654"/>
            <a:ext cx="1547664" cy="461665"/>
          </a:xfrm>
          <a:prstGeom prst="rect">
            <a:avLst/>
          </a:prstGeom>
        </p:spPr>
        <p:txBody>
          <a:bodyPr wrap="square">
            <a:spAutoFit/>
          </a:bodyPr>
          <a:lstStyle/>
          <a:p>
            <a:pPr lvl="0" algn="ctr"/>
            <a:r>
              <a:rPr lang="en-US" altLang="zh-CN" sz="1200" b="1" dirty="0" smtClean="0">
                <a:solidFill>
                  <a:schemeClr val="bg1"/>
                </a:solidFill>
                <a:latin typeface="隶书" panose="02010509060101010101" pitchFamily="49" charset="-122"/>
                <a:ea typeface="隶书" panose="02010509060101010101" pitchFamily="49" charset="-122"/>
              </a:rPr>
              <a:t>18</a:t>
            </a:r>
            <a:r>
              <a:rPr lang="zh-CN" altLang="en-US" sz="1200" b="1" dirty="0" smtClean="0">
                <a:solidFill>
                  <a:schemeClr val="bg1"/>
                </a:solidFill>
                <a:latin typeface="隶书" panose="02010509060101010101" pitchFamily="49" charset="-122"/>
                <a:ea typeface="隶书" panose="02010509060101010101" pitchFamily="49" charset="-122"/>
              </a:rPr>
              <a:t>个案例；馆员</a:t>
            </a:r>
            <a:r>
              <a:rPr lang="en-US" altLang="zh-CN" sz="1200" b="1" dirty="0" smtClean="0">
                <a:solidFill>
                  <a:schemeClr val="bg1"/>
                </a:solidFill>
                <a:latin typeface="隶书" panose="02010509060101010101" pitchFamily="49" charset="-122"/>
                <a:ea typeface="隶书" panose="02010509060101010101" pitchFamily="49" charset="-122"/>
              </a:rPr>
              <a:t>8</a:t>
            </a:r>
            <a:r>
              <a:rPr lang="zh-CN" altLang="en-US" sz="1200" b="1" dirty="0" smtClean="0">
                <a:solidFill>
                  <a:schemeClr val="bg1"/>
                </a:solidFill>
                <a:latin typeface="隶书" panose="02010509060101010101" pitchFamily="49" charset="-122"/>
                <a:ea typeface="隶书" panose="02010509060101010101" pitchFamily="49" charset="-122"/>
              </a:rPr>
              <a:t>个，学生团队</a:t>
            </a:r>
            <a:r>
              <a:rPr lang="en-US" altLang="zh-CN" sz="1200" b="1" dirty="0" smtClean="0">
                <a:solidFill>
                  <a:schemeClr val="bg1"/>
                </a:solidFill>
                <a:latin typeface="隶书" panose="02010509060101010101" pitchFamily="49" charset="-122"/>
                <a:ea typeface="隶书" panose="02010509060101010101" pitchFamily="49" charset="-122"/>
              </a:rPr>
              <a:t>10</a:t>
            </a:r>
            <a:r>
              <a:rPr lang="zh-CN" altLang="en-US" sz="1200" b="1" dirty="0" smtClean="0">
                <a:solidFill>
                  <a:schemeClr val="bg1"/>
                </a:solidFill>
                <a:latin typeface="隶书" panose="02010509060101010101" pitchFamily="49" charset="-122"/>
                <a:ea typeface="隶书" panose="02010509060101010101" pitchFamily="49" charset="-122"/>
              </a:rPr>
              <a:t>个</a:t>
            </a:r>
            <a:endParaRPr lang="zh-CN" altLang="en-US" sz="1200" b="1" dirty="0">
              <a:solidFill>
                <a:schemeClr val="bg1"/>
              </a:solidFill>
              <a:latin typeface="隶书" panose="02010509060101010101" pitchFamily="49" charset="-122"/>
              <a:ea typeface="隶书" panose="02010509060101010101" pitchFamily="49" charset="-122"/>
            </a:endParaRPr>
          </a:p>
        </p:txBody>
      </p:sp>
      <p:cxnSp>
        <p:nvCxnSpPr>
          <p:cNvPr id="91" name="直接连接符 90"/>
          <p:cNvCxnSpPr/>
          <p:nvPr/>
        </p:nvCxnSpPr>
        <p:spPr>
          <a:xfrm flipV="1">
            <a:off x="702027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7545180" y="1712099"/>
            <a:ext cx="1547664" cy="460375"/>
          </a:xfrm>
          <a:prstGeom prst="rect">
            <a:avLst/>
          </a:prstGeom>
        </p:spPr>
        <p:txBody>
          <a:bodyPr wrap="square">
            <a:spAutoFit/>
          </a:bodyPr>
          <a:lstStyle/>
          <a:p>
            <a:pPr lvl="0" algn="ctr"/>
            <a:r>
              <a:rPr lang="en-US" altLang="zh-CN" sz="1200" b="1" dirty="0" smtClean="0">
                <a:solidFill>
                  <a:schemeClr val="bg1"/>
                </a:solidFill>
                <a:latin typeface="隶书" panose="02010509060101010101" pitchFamily="49" charset="-122"/>
                <a:ea typeface="隶书" panose="02010509060101010101" pitchFamily="49" charset="-122"/>
              </a:rPr>
              <a:t>23</a:t>
            </a:r>
            <a:r>
              <a:rPr lang="zh-CN" altLang="en-US" sz="1200" b="1" dirty="0" smtClean="0">
                <a:solidFill>
                  <a:schemeClr val="bg1"/>
                </a:solidFill>
                <a:latin typeface="隶书" panose="02010509060101010101" pitchFamily="49" charset="-122"/>
                <a:ea typeface="隶书" panose="02010509060101010101" pitchFamily="49" charset="-122"/>
              </a:rPr>
              <a:t>个案例；馆员</a:t>
            </a:r>
            <a:r>
              <a:rPr lang="en-US" altLang="zh-CN" sz="1200" b="1" dirty="0" smtClean="0">
                <a:solidFill>
                  <a:schemeClr val="bg1"/>
                </a:solidFill>
                <a:latin typeface="隶书" panose="02010509060101010101" pitchFamily="49" charset="-122"/>
                <a:ea typeface="隶书" panose="02010509060101010101" pitchFamily="49" charset="-122"/>
              </a:rPr>
              <a:t>7</a:t>
            </a:r>
            <a:r>
              <a:rPr lang="zh-CN" altLang="en-US" sz="1200" b="1" dirty="0" smtClean="0">
                <a:solidFill>
                  <a:schemeClr val="bg1"/>
                </a:solidFill>
                <a:latin typeface="隶书" panose="02010509060101010101" pitchFamily="49" charset="-122"/>
                <a:ea typeface="隶书" panose="02010509060101010101" pitchFamily="49" charset="-122"/>
              </a:rPr>
              <a:t>个，学生团队</a:t>
            </a:r>
            <a:r>
              <a:rPr lang="en-US" altLang="zh-CN" sz="1200" b="1" dirty="0" smtClean="0">
                <a:solidFill>
                  <a:schemeClr val="bg1"/>
                </a:solidFill>
                <a:latin typeface="隶书" panose="02010509060101010101" pitchFamily="49" charset="-122"/>
                <a:ea typeface="隶书" panose="02010509060101010101" pitchFamily="49" charset="-122"/>
              </a:rPr>
              <a:t>16</a:t>
            </a:r>
            <a:r>
              <a:rPr lang="zh-CN" altLang="en-US" sz="1200" b="1" dirty="0" smtClean="0">
                <a:solidFill>
                  <a:schemeClr val="bg1"/>
                </a:solidFill>
                <a:latin typeface="隶书" panose="02010509060101010101" pitchFamily="49" charset="-122"/>
                <a:ea typeface="隶书" panose="02010509060101010101" pitchFamily="49" charset="-122"/>
              </a:rPr>
              <a:t>个</a:t>
            </a:r>
            <a:endParaRPr lang="zh-CN" altLang="en-US" sz="1200" b="1" dirty="0">
              <a:solidFill>
                <a:schemeClr val="bg1"/>
              </a:solidFill>
              <a:latin typeface="隶书" panose="02010509060101010101" pitchFamily="49" charset="-122"/>
              <a:ea typeface="隶书" panose="02010509060101010101" pitchFamily="49" charset="-122"/>
            </a:endParaRPr>
          </a:p>
        </p:txBody>
      </p:sp>
      <p:sp>
        <p:nvSpPr>
          <p:cNvPr id="7" name="矩形 6"/>
          <p:cNvSpPr/>
          <p:nvPr/>
        </p:nvSpPr>
        <p:spPr>
          <a:xfrm>
            <a:off x="1141730" y="718820"/>
            <a:ext cx="5646420" cy="398780"/>
          </a:xfrm>
          <a:prstGeom prst="rect">
            <a:avLst/>
          </a:prstGeom>
        </p:spPr>
        <p:txBody>
          <a:bodyPr wrap="square">
            <a:spAutoFit/>
          </a:bodyPr>
          <a:lstStyle/>
          <a:p>
            <a:pPr fontAlgn="base">
              <a:spcBef>
                <a:spcPts val="750"/>
              </a:spcBef>
              <a:spcAft>
                <a:spcPct val="0"/>
              </a:spcAft>
            </a:pPr>
            <a:r>
              <a:rPr lang="zh-CN" altLang="en-US" sz="2000" b="1" dirty="0" smtClean="0">
                <a:latin typeface="微软雅黑" panose="020B0503020204020204" pitchFamily="34" charset="-122"/>
                <a:ea typeface="微软雅黑" panose="020B0503020204020204" pitchFamily="34" charset="-122"/>
              </a:rPr>
              <a:t>⒊面向馆员的机制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⑴举办服务创新案例大赛</a:t>
            </a:r>
            <a:endParaRPr lang="zh-CN" altLang="en-US" sz="2000" b="1" dirty="0" smtClean="0">
              <a:latin typeface="微软雅黑" panose="020B0503020204020204" pitchFamily="34" charset="-122"/>
              <a:ea typeface="微软雅黑" panose="020B0503020204020204" pitchFamily="34"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203598"/>
            <a:ext cx="9180000" cy="395078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140100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1403648" y="207906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303238"/>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104" name="直接箭头连接符 103"/>
          <p:cNvCxnSpPr/>
          <p:nvPr/>
        </p:nvCxnSpPr>
        <p:spPr>
          <a:xfrm flipH="1">
            <a:off x="3993246" y="336383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flipH="1">
            <a:off x="3995936" y="208358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2636"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2079605"/>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6" name="矩形 115"/>
          <p:cNvSpPr/>
          <p:nvPr/>
        </p:nvSpPr>
        <p:spPr>
          <a:xfrm>
            <a:off x="6048026" y="1339865"/>
            <a:ext cx="1668780" cy="691515"/>
          </a:xfrm>
          <a:prstGeom prst="rect">
            <a:avLst/>
          </a:prstGeom>
        </p:spPr>
        <p:txBody>
          <a:bodyPr wrap="none">
            <a:spAutoFit/>
          </a:bodyPr>
          <a:lstStyle/>
          <a:p>
            <a:pPr lvl="0" algn="ctr" fontAlgn="auto"/>
            <a:r>
              <a:rPr lang="en-US" altLang="zh-CN" sz="1300" dirty="0">
                <a:solidFill>
                  <a:schemeClr val="bg1"/>
                </a:solidFill>
                <a:latin typeface="微软雅黑" panose="020B0503020204020204" pitchFamily="34" charset="-122"/>
                <a:ea typeface="微软雅黑" panose="020B0503020204020204" pitchFamily="34" charset="-122"/>
              </a:rPr>
              <a:t>如何正确处理</a:t>
            </a:r>
            <a:endParaRPr lang="en-US" altLang="zh-CN" sz="1300" dirty="0">
              <a:solidFill>
                <a:schemeClr val="bg1"/>
              </a:solidFill>
              <a:latin typeface="微软雅黑" panose="020B0503020204020204" pitchFamily="34" charset="-122"/>
              <a:ea typeface="微软雅黑" panose="020B0503020204020204" pitchFamily="34" charset="-122"/>
            </a:endParaRPr>
          </a:p>
          <a:p>
            <a:pPr lvl="0" algn="ctr" fontAlgn="auto"/>
            <a:r>
              <a:rPr lang="en-US" altLang="zh-CN" sz="1300" dirty="0">
                <a:solidFill>
                  <a:schemeClr val="bg1"/>
                </a:solidFill>
                <a:latin typeface="微软雅黑" panose="020B0503020204020204" pitchFamily="34" charset="-122"/>
                <a:ea typeface="微软雅黑" panose="020B0503020204020204" pitchFamily="34" charset="-122"/>
              </a:rPr>
              <a:t>馆员与读者的关系？</a:t>
            </a:r>
            <a:endParaRPr lang="en-US" altLang="zh-CN" sz="1300" dirty="0">
              <a:solidFill>
                <a:schemeClr val="bg1"/>
              </a:solidFill>
              <a:latin typeface="微软雅黑" panose="020B0503020204020204" pitchFamily="34" charset="-122"/>
              <a:ea typeface="微软雅黑" panose="020B0503020204020204" pitchFamily="34" charset="-122"/>
            </a:endParaRPr>
          </a:p>
          <a:p>
            <a:pPr lvl="0" algn="ctr" fontAlgn="auto"/>
            <a:r>
              <a:rPr lang="zh-CN" altLang="en-US" sz="1300" dirty="0">
                <a:solidFill>
                  <a:schemeClr val="bg1"/>
                </a:solidFill>
                <a:latin typeface="微软雅黑" panose="020B0503020204020204" pitchFamily="34" charset="-122"/>
                <a:ea typeface="微软雅黑" panose="020B0503020204020204" pitchFamily="34" charset="-122"/>
              </a:rPr>
              <a:t>（彭庆刚）</a:t>
            </a:r>
            <a:endParaRPr lang="zh-CN" altLang="en-US" sz="1300"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2696845" y="1204595"/>
            <a:ext cx="2618105" cy="891540"/>
          </a:xfrm>
          <a:prstGeom prst="rect">
            <a:avLst/>
          </a:prstGeom>
        </p:spPr>
        <p:txBody>
          <a:bodyPr wrap="square">
            <a:spAutoFit/>
          </a:bodyPr>
          <a:lstStyle/>
          <a:p>
            <a:pPr lvl="0" algn="ctr"/>
            <a:r>
              <a:rPr lang="zh-CN" altLang="en-US" sz="1300" dirty="0" smtClean="0">
                <a:solidFill>
                  <a:schemeClr val="bg1"/>
                </a:solidFill>
                <a:latin typeface="微软雅黑" panose="020B0503020204020204" pitchFamily="34" charset="-122"/>
                <a:ea typeface="微软雅黑" panose="020B0503020204020204" pitchFamily="34" charset="-122"/>
              </a:rPr>
              <a:t>有一种阅读推广叫“彩云之旅”（惠涓澈）</a:t>
            </a:r>
            <a:endParaRPr lang="zh-CN" altLang="en-US" sz="1300" dirty="0" smtClean="0">
              <a:solidFill>
                <a:schemeClr val="bg1"/>
              </a:solidFill>
              <a:latin typeface="微软雅黑" panose="020B0503020204020204" pitchFamily="34" charset="-122"/>
              <a:ea typeface="微软雅黑" panose="020B0503020204020204" pitchFamily="34" charset="-122"/>
            </a:endParaRPr>
          </a:p>
          <a:p>
            <a:pPr lvl="0" algn="ctr"/>
            <a:r>
              <a:rPr lang="zh-CN" altLang="en-US" sz="1300" dirty="0" smtClean="0">
                <a:solidFill>
                  <a:schemeClr val="bg1"/>
                </a:solidFill>
                <a:latin typeface="微软雅黑" panose="020B0503020204020204" pitchFamily="34" charset="-122"/>
                <a:ea typeface="微软雅黑" panose="020B0503020204020204" pitchFamily="34" charset="-122"/>
              </a:rPr>
              <a:t>全民阅读与高校图书馆阅读推广（黄鹏）</a:t>
            </a:r>
            <a:endParaRPr lang="zh-CN" altLang="en-US" sz="1300" dirty="0" smtClean="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314751" y="1204610"/>
            <a:ext cx="2193925" cy="860425"/>
          </a:xfrm>
          <a:prstGeom prst="rect">
            <a:avLst/>
          </a:prstGeom>
        </p:spPr>
        <p:txBody>
          <a:bodyPr wrap="none">
            <a:spAutoFit/>
          </a:bodyPr>
          <a:lstStyle/>
          <a:p>
            <a:pPr lvl="0" algn="ctr" fontAlgn="auto">
              <a:lnSpc>
                <a:spcPts val="2000"/>
              </a:lnSpc>
            </a:pPr>
            <a:r>
              <a:rPr lang="zh-CN" altLang="en-US" sz="1300" dirty="0" smtClean="0">
                <a:solidFill>
                  <a:schemeClr val="bg1"/>
                </a:solidFill>
                <a:latin typeface="微软雅黑" panose="020B0503020204020204" pitchFamily="34" charset="-122"/>
                <a:ea typeface="微软雅黑" panose="020B0503020204020204" pitchFamily="34" charset="-122"/>
              </a:rPr>
              <a:t>PPT进阶之道</a:t>
            </a:r>
            <a:endParaRPr lang="zh-CN" altLang="en-US" sz="13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zh-CN" altLang="en-US" sz="1300" dirty="0" smtClean="0">
                <a:solidFill>
                  <a:schemeClr val="bg1"/>
                </a:solidFill>
                <a:latin typeface="微软雅黑" panose="020B0503020204020204" pitchFamily="34" charset="-122"/>
                <a:ea typeface="微软雅黑" panose="020B0503020204020204" pitchFamily="34" charset="-122"/>
              </a:rPr>
              <a:t>一款文献管理软件EndNote</a:t>
            </a:r>
            <a:endParaRPr lang="zh-CN" altLang="en-US" sz="13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zh-CN" altLang="en-US" sz="1300" dirty="0" smtClean="0">
                <a:solidFill>
                  <a:schemeClr val="bg1"/>
                </a:solidFill>
                <a:latin typeface="微软雅黑" panose="020B0503020204020204" pitchFamily="34" charset="-122"/>
                <a:ea typeface="微软雅黑" panose="020B0503020204020204" pitchFamily="34" charset="-122"/>
              </a:rPr>
              <a:t>一款深度分析型数据库ESI</a:t>
            </a:r>
            <a:endParaRPr lang="zh-CN" altLang="en-US" sz="1300" dirty="0" smtClean="0">
              <a:solidFill>
                <a:schemeClr val="bg1"/>
              </a:solidFill>
              <a:latin typeface="微软雅黑" panose="020B0503020204020204" pitchFamily="34" charset="-122"/>
              <a:ea typeface="微软雅黑" panose="020B0503020204020204" pitchFamily="34" charset="-122"/>
            </a:endParaRPr>
          </a:p>
        </p:txBody>
      </p:sp>
      <p:sp>
        <p:nvSpPr>
          <p:cNvPr id="4" name="矩形 3"/>
          <p:cNvSpPr/>
          <p:nvPr/>
        </p:nvSpPr>
        <p:spPr>
          <a:xfrm>
            <a:off x="1141730" y="718820"/>
            <a:ext cx="6463665"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⒊面向馆员的机制</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⑵举办</a:t>
            </a:r>
            <a:r>
              <a:rPr lang="zh-CN" altLang="en-US" sz="2000" b="1" dirty="0" smtClean="0">
                <a:latin typeface="微软雅黑" panose="020B0503020204020204" pitchFamily="34" charset="-122"/>
                <a:ea typeface="微软雅黑" panose="020B0503020204020204" pitchFamily="34" charset="-122"/>
                <a:sym typeface="+mn-ea"/>
              </a:rPr>
              <a:t>馆员素质能力提升培训班</a:t>
            </a:r>
            <a:endParaRPr lang="zh-CN" altLang="en-US" sz="2000" b="1" dirty="0" smtClean="0">
              <a:latin typeface="微软雅黑" panose="020B0503020204020204" pitchFamily="34" charset="-122"/>
              <a:ea typeface="微软雅黑" panose="020B0503020204020204" pitchFamily="34" charset="-122"/>
            </a:endParaRPr>
          </a:p>
        </p:txBody>
      </p:sp>
      <p:sp>
        <p:nvSpPr>
          <p:cNvPr id="8" name="矩形 7"/>
          <p:cNvSpPr/>
          <p:nvPr/>
        </p:nvSpPr>
        <p:spPr>
          <a:xfrm>
            <a:off x="806703" y="4292327"/>
            <a:ext cx="1187624" cy="706755"/>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2017</a:t>
            </a:r>
            <a:r>
              <a:rPr lang="zh-CN" altLang="en-US" sz="2000" b="1" dirty="0" smtClean="0">
                <a:solidFill>
                  <a:schemeClr val="bg1"/>
                </a:solidFill>
                <a:latin typeface="隶书" panose="02010509060101010101" pitchFamily="49" charset="-122"/>
                <a:ea typeface="隶书" panose="02010509060101010101" pitchFamily="49" charset="-122"/>
              </a:rPr>
              <a:t>年第一届</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9" name="矩形 8"/>
          <p:cNvSpPr/>
          <p:nvPr/>
        </p:nvSpPr>
        <p:spPr>
          <a:xfrm>
            <a:off x="3419728" y="4275817"/>
            <a:ext cx="1187624" cy="706755"/>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2018</a:t>
            </a:r>
            <a:r>
              <a:rPr lang="zh-CN" altLang="en-US" sz="2000" b="1" dirty="0" smtClean="0">
                <a:solidFill>
                  <a:schemeClr val="bg1"/>
                </a:solidFill>
                <a:latin typeface="隶书" panose="02010509060101010101" pitchFamily="49" charset="-122"/>
                <a:ea typeface="隶书" panose="02010509060101010101" pitchFamily="49" charset="-122"/>
              </a:rPr>
              <a:t>年第二届</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0" name="矩形 9"/>
          <p:cNvSpPr/>
          <p:nvPr/>
        </p:nvSpPr>
        <p:spPr>
          <a:xfrm>
            <a:off x="6292468" y="4259307"/>
            <a:ext cx="1187624" cy="706755"/>
          </a:xfrm>
          <a:prstGeom prst="rect">
            <a:avLst/>
          </a:prstGeom>
        </p:spPr>
        <p:txBody>
          <a:bodyPr wrap="square">
            <a:spAutoFit/>
          </a:bodyPr>
          <a:lstStyle/>
          <a:p>
            <a:pPr lvl="0" algn="ctr"/>
            <a:r>
              <a:rPr lang="en-US" altLang="zh-CN" sz="2000" b="1" dirty="0" smtClean="0">
                <a:solidFill>
                  <a:schemeClr val="bg1"/>
                </a:solidFill>
                <a:latin typeface="隶书" panose="02010509060101010101" pitchFamily="49" charset="-122"/>
                <a:ea typeface="隶书" panose="02010509060101010101" pitchFamily="49" charset="-122"/>
              </a:rPr>
              <a:t>2019</a:t>
            </a:r>
            <a:r>
              <a:rPr lang="zh-CN" altLang="en-US" sz="2000" b="1" dirty="0" smtClean="0">
                <a:solidFill>
                  <a:schemeClr val="bg1"/>
                </a:solidFill>
                <a:latin typeface="隶书" panose="02010509060101010101" pitchFamily="49" charset="-122"/>
                <a:ea typeface="隶书" panose="02010509060101010101" pitchFamily="49" charset="-122"/>
              </a:rPr>
              <a:t>年第三届</a:t>
            </a:r>
            <a:endParaRPr lang="zh-CN" altLang="en-US" sz="2000" b="1" dirty="0">
              <a:solidFill>
                <a:schemeClr val="bg1"/>
              </a:solidFill>
              <a:latin typeface="隶书" panose="02010509060101010101" pitchFamily="49" charset="-122"/>
              <a:ea typeface="隶书" panose="02010509060101010101" pitchFamily="49" charset="-122"/>
            </a:endParaRPr>
          </a:p>
        </p:txBody>
      </p:sp>
      <p:sp>
        <p:nvSpPr>
          <p:cNvPr id="11"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31590"/>
            <a:ext cx="9144000" cy="40119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 name="组合 111"/>
          <p:cNvGrpSpPr/>
          <p:nvPr/>
        </p:nvGrpSpPr>
        <p:grpSpPr>
          <a:xfrm>
            <a:off x="0" y="2715766"/>
            <a:ext cx="9144000" cy="523142"/>
            <a:chOff x="0" y="2817364"/>
            <a:chExt cx="9144000" cy="523142"/>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876256" y="2849114"/>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2051720"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2051720"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247234" y="30885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直接连接符 79"/>
          <p:cNvCxnSpPr/>
          <p:nvPr/>
        </p:nvCxnSpPr>
        <p:spPr>
          <a:xfrm flipV="1">
            <a:off x="2699792" y="271627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247234" y="271789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p:nvPr/>
        </p:nvCxnSpPr>
        <p:spPr>
          <a:xfrm flipH="1">
            <a:off x="2049480" y="321982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1225310" y="3825569"/>
            <a:ext cx="1656184" cy="400110"/>
          </a:xfrm>
          <a:prstGeom prst="rect">
            <a:avLst/>
          </a:prstGeom>
        </p:spPr>
        <p:txBody>
          <a:bodyPr wrap="square">
            <a:spAutoFit/>
          </a:bodyPr>
          <a:lstStyle/>
          <a:p>
            <a:pPr lvl="0" algn="ctr"/>
            <a:r>
              <a:rPr lang="zh-CN" altLang="en-US" sz="2000" b="1" dirty="0" smtClean="0">
                <a:solidFill>
                  <a:schemeClr val="bg1"/>
                </a:solidFill>
                <a:latin typeface="微软雅黑" panose="020B0503020204020204" pitchFamily="34" charset="-122"/>
                <a:ea typeface="微软雅黑" panose="020B0503020204020204" pitchFamily="34" charset="-122"/>
              </a:rPr>
              <a:t>教育职能</a:t>
            </a:r>
            <a:endParaRPr lang="zh-CN" altLang="en-US" sz="2000" b="1" dirty="0" smtClean="0">
              <a:solidFill>
                <a:schemeClr val="bg1"/>
              </a:solidFill>
              <a:latin typeface="隶书" panose="02010509060101010101" pitchFamily="49" charset="-122"/>
              <a:ea typeface="隶书" panose="02010509060101010101" pitchFamily="49" charset="-122"/>
            </a:endParaRPr>
          </a:p>
        </p:txBody>
      </p:sp>
      <p:cxnSp>
        <p:nvCxnSpPr>
          <p:cNvPr id="88" name="直接箭头连接符 87"/>
          <p:cNvCxnSpPr/>
          <p:nvPr/>
        </p:nvCxnSpPr>
        <p:spPr>
          <a:xfrm flipH="1">
            <a:off x="6247152" y="3232522"/>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8"/>
          <p:cNvGrpSpPr/>
          <p:nvPr/>
        </p:nvGrpSpPr>
        <p:grpSpPr bwMode="auto">
          <a:xfrm>
            <a:off x="314325" y="256630"/>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83" name="直接连接符 82"/>
          <p:cNvCxnSpPr/>
          <p:nvPr/>
        </p:nvCxnSpPr>
        <p:spPr>
          <a:xfrm flipV="1">
            <a:off x="1403648" y="2756024"/>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V="1">
            <a:off x="4002286" y="274116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7" name="矩形 86"/>
          <p:cNvSpPr/>
          <p:nvPr/>
        </p:nvSpPr>
        <p:spPr>
          <a:xfrm>
            <a:off x="5389786" y="3838418"/>
            <a:ext cx="1736402" cy="400110"/>
          </a:xfrm>
          <a:prstGeom prst="rect">
            <a:avLst/>
          </a:prstGeom>
        </p:spPr>
        <p:txBody>
          <a:bodyPr wrap="square">
            <a:spAutoFit/>
          </a:bodyPr>
          <a:lstStyle/>
          <a:p>
            <a:pPr lvl="0" algn="ctr"/>
            <a:r>
              <a:rPr lang="zh-CN" altLang="en-US" sz="2000" b="1" dirty="0" smtClean="0">
                <a:solidFill>
                  <a:schemeClr val="bg1"/>
                </a:solidFill>
                <a:latin typeface="微软雅黑" panose="020B0503020204020204" pitchFamily="34" charset="-122"/>
                <a:ea typeface="微软雅黑" panose="020B0503020204020204" pitchFamily="34" charset="-122"/>
              </a:rPr>
              <a:t>信息服务职能</a:t>
            </a:r>
            <a:endParaRPr lang="zh-CN" altLang="en-US" sz="2000" b="1" dirty="0" smtClean="0">
              <a:solidFill>
                <a:schemeClr val="bg1"/>
              </a:solidFill>
              <a:latin typeface="隶书" panose="02010509060101010101" pitchFamily="49" charset="-122"/>
              <a:ea typeface="隶书" panose="02010509060101010101" pitchFamily="49" charset="-122"/>
            </a:endParaRPr>
          </a:p>
        </p:txBody>
      </p:sp>
      <p:sp>
        <p:nvSpPr>
          <p:cNvPr id="8"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cxnSp>
        <p:nvCxnSpPr>
          <p:cNvPr id="64" name="直接箭头连接符 63"/>
          <p:cNvCxnSpPr/>
          <p:nvPr/>
        </p:nvCxnSpPr>
        <p:spPr>
          <a:xfrm flipH="1">
            <a:off x="2047528" y="2105794"/>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244774" y="2077219"/>
            <a:ext cx="1584176"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86" name="直接箭头连接符 85"/>
          <p:cNvCxnSpPr/>
          <p:nvPr/>
        </p:nvCxnSpPr>
        <p:spPr>
          <a:xfrm flipH="1">
            <a:off x="6244994" y="2092077"/>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4716016" y="2067694"/>
            <a:ext cx="3240360" cy="1"/>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5" name="矩形 94"/>
          <p:cNvSpPr/>
          <p:nvPr/>
        </p:nvSpPr>
        <p:spPr>
          <a:xfrm>
            <a:off x="328295" y="1367790"/>
            <a:ext cx="1616710" cy="475615"/>
          </a:xfrm>
          <a:prstGeom prst="rect">
            <a:avLst/>
          </a:prstGeom>
        </p:spPr>
        <p:txBody>
          <a:bodyPr wrap="square">
            <a:spAutoFit/>
          </a:bodyPr>
          <a:lstStyle/>
          <a:p>
            <a:pPr lvl="0" algn="ctr" fontAlgn="auto">
              <a:lnSpc>
                <a:spcPts val="1500"/>
              </a:lnSpc>
              <a:buClrTx/>
              <a:buSzTx/>
              <a:buFontTx/>
            </a:pPr>
            <a:r>
              <a:rPr lang="en-US" altLang="zh-CN" sz="1200" b="1" dirty="0" smtClean="0">
                <a:solidFill>
                  <a:schemeClr val="bg1"/>
                </a:solidFill>
                <a:latin typeface="隶书" panose="02010509060101010101" pitchFamily="49" charset="-122"/>
                <a:ea typeface="隶书" panose="02010509060101010101" pitchFamily="49" charset="-122"/>
                <a:sym typeface="+mn-ea"/>
              </a:rPr>
              <a:t>在信息素质课程中</a:t>
            </a:r>
            <a:r>
              <a:rPr lang="zh-CN" altLang="en-US" sz="1200" b="1" dirty="0" smtClean="0">
                <a:solidFill>
                  <a:schemeClr val="bg1"/>
                </a:solidFill>
                <a:latin typeface="隶书" panose="02010509060101010101" pitchFamily="49" charset="-122"/>
                <a:ea typeface="隶书" panose="02010509060101010101" pitchFamily="49" charset="-122"/>
                <a:sym typeface="+mn-ea"/>
              </a:rPr>
              <a:t>融入思想政治</a:t>
            </a:r>
            <a:r>
              <a:rPr lang="en-US" altLang="zh-CN" sz="1200" b="1" dirty="0" smtClean="0">
                <a:solidFill>
                  <a:schemeClr val="bg1"/>
                </a:solidFill>
                <a:latin typeface="隶书" panose="02010509060101010101" pitchFamily="49" charset="-122"/>
                <a:ea typeface="隶书" panose="02010509060101010101" pitchFamily="49" charset="-122"/>
                <a:sym typeface="+mn-ea"/>
              </a:rPr>
              <a:t>内容</a:t>
            </a:r>
            <a:endParaRPr lang="en-US" altLang="zh-CN" sz="1200" b="1" dirty="0">
              <a:solidFill>
                <a:schemeClr val="bg1"/>
              </a:solidFill>
              <a:latin typeface="隶书" panose="02010509060101010101" pitchFamily="49" charset="-122"/>
              <a:ea typeface="隶书" panose="02010509060101010101" pitchFamily="49" charset="-122"/>
            </a:endParaRPr>
          </a:p>
        </p:txBody>
      </p:sp>
      <p:cxnSp>
        <p:nvCxnSpPr>
          <p:cNvPr id="112" name="直接箭头连接符 111"/>
          <p:cNvCxnSpPr/>
          <p:nvPr/>
        </p:nvCxnSpPr>
        <p:spPr>
          <a:xfrm flipV="1">
            <a:off x="1259632" y="1851670"/>
            <a:ext cx="0" cy="216024"/>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4" name="直接箭头连接符 113"/>
          <p:cNvCxnSpPr/>
          <p:nvPr/>
        </p:nvCxnSpPr>
        <p:spPr>
          <a:xfrm flipV="1">
            <a:off x="2822600" y="1851670"/>
            <a:ext cx="0" cy="216024"/>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15" name="矩形 114"/>
          <p:cNvSpPr/>
          <p:nvPr/>
        </p:nvSpPr>
        <p:spPr>
          <a:xfrm>
            <a:off x="2022475" y="1363345"/>
            <a:ext cx="1545590" cy="475615"/>
          </a:xfrm>
          <a:prstGeom prst="rect">
            <a:avLst/>
          </a:prstGeom>
        </p:spPr>
        <p:txBody>
          <a:bodyPr wrap="square">
            <a:spAutoFit/>
          </a:bodyPr>
          <a:lstStyle/>
          <a:p>
            <a:pPr lvl="0" algn="ctr" fontAlgn="auto">
              <a:lnSpc>
                <a:spcPts val="1500"/>
              </a:lnSpc>
              <a:buClrTx/>
              <a:buSzTx/>
              <a:buFontTx/>
            </a:pPr>
            <a:r>
              <a:rPr lang="en-US" altLang="zh-CN" sz="1200" b="1" dirty="0" smtClean="0">
                <a:solidFill>
                  <a:schemeClr val="bg1"/>
                </a:solidFill>
                <a:latin typeface="隶书" panose="02010509060101010101" pitchFamily="49" charset="-122"/>
                <a:ea typeface="隶书" panose="02010509060101010101" pitchFamily="49" charset="-122"/>
                <a:sym typeface="+mn-ea"/>
              </a:rPr>
              <a:t>在信息</a:t>
            </a:r>
            <a:r>
              <a:rPr lang="zh-CN" altLang="en-US" sz="1200" b="1" dirty="0" smtClean="0">
                <a:solidFill>
                  <a:schemeClr val="bg1"/>
                </a:solidFill>
                <a:latin typeface="隶书" panose="02010509060101010101" pitchFamily="49" charset="-122"/>
                <a:ea typeface="隶书" panose="02010509060101010101" pitchFamily="49" charset="-122"/>
                <a:sym typeface="+mn-ea"/>
              </a:rPr>
              <a:t>服务职能</a:t>
            </a:r>
            <a:r>
              <a:rPr lang="en-US" altLang="zh-CN" sz="1200" b="1" dirty="0" smtClean="0">
                <a:solidFill>
                  <a:schemeClr val="bg1"/>
                </a:solidFill>
                <a:latin typeface="隶书" panose="02010509060101010101" pitchFamily="49" charset="-122"/>
                <a:ea typeface="隶书" panose="02010509060101010101" pitchFamily="49" charset="-122"/>
                <a:sym typeface="+mn-ea"/>
              </a:rPr>
              <a:t>中</a:t>
            </a:r>
            <a:r>
              <a:rPr lang="zh-CN" altLang="en-US" sz="1200" b="1" dirty="0" smtClean="0">
                <a:solidFill>
                  <a:schemeClr val="bg1"/>
                </a:solidFill>
                <a:latin typeface="隶书" panose="02010509060101010101" pitchFamily="49" charset="-122"/>
                <a:ea typeface="隶书" panose="02010509060101010101" pitchFamily="49" charset="-122"/>
                <a:sym typeface="+mn-ea"/>
              </a:rPr>
              <a:t>贯穿思想政治工作</a:t>
            </a:r>
            <a:endParaRPr lang="en-US" altLang="zh-CN" sz="1200" b="1" dirty="0">
              <a:solidFill>
                <a:schemeClr val="bg1"/>
              </a:solidFill>
              <a:latin typeface="隶书" panose="02010509060101010101" pitchFamily="49" charset="-122"/>
              <a:ea typeface="隶书" panose="02010509060101010101" pitchFamily="49" charset="-122"/>
            </a:endParaRPr>
          </a:p>
        </p:txBody>
      </p:sp>
      <p:cxnSp>
        <p:nvCxnSpPr>
          <p:cNvPr id="117" name="直接箭头连接符 116"/>
          <p:cNvCxnSpPr/>
          <p:nvPr/>
        </p:nvCxnSpPr>
        <p:spPr>
          <a:xfrm flipV="1">
            <a:off x="4727699" y="1842145"/>
            <a:ext cx="0" cy="216024"/>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9" name="直接箭头连接符 118"/>
          <p:cNvCxnSpPr/>
          <p:nvPr/>
        </p:nvCxnSpPr>
        <p:spPr>
          <a:xfrm flipV="1">
            <a:off x="6252567" y="1851670"/>
            <a:ext cx="0" cy="216024"/>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0" name="直接箭头连接符 119"/>
          <p:cNvCxnSpPr/>
          <p:nvPr/>
        </p:nvCxnSpPr>
        <p:spPr>
          <a:xfrm flipV="1">
            <a:off x="7946851" y="1851670"/>
            <a:ext cx="0" cy="216024"/>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1" name="矩形 120"/>
          <p:cNvSpPr/>
          <p:nvPr/>
        </p:nvSpPr>
        <p:spPr>
          <a:xfrm>
            <a:off x="3863975" y="1323340"/>
            <a:ext cx="1471930" cy="475615"/>
          </a:xfrm>
          <a:prstGeom prst="rect">
            <a:avLst/>
          </a:prstGeom>
        </p:spPr>
        <p:txBody>
          <a:bodyPr wrap="square">
            <a:spAutoFit/>
          </a:bodyPr>
          <a:lstStyle/>
          <a:p>
            <a:pPr lvl="0" algn="ctr" fontAlgn="auto">
              <a:lnSpc>
                <a:spcPts val="1500"/>
              </a:lnSpc>
            </a:pPr>
            <a:r>
              <a:rPr lang="zh-CN" altLang="en-US"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面向图书馆的机制</a:t>
            </a:r>
            <a:endParaRPr lang="en-US" altLang="zh-CN"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endParaRPr>
          </a:p>
          <a:p>
            <a:pPr lvl="0" algn="ctr" fontAlgn="auto">
              <a:lnSpc>
                <a:spcPts val="1500"/>
              </a:lnSpc>
            </a:pPr>
            <a:r>
              <a:rPr lang="en-US" altLang="zh-CN"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31</a:t>
            </a:r>
            <a:r>
              <a:rPr lang="zh-CN" altLang="en-US"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个育人机制</a:t>
            </a:r>
            <a:endParaRPr lang="en-US" altLang="zh-CN" sz="1200" b="1" dirty="0">
              <a:solidFill>
                <a:schemeClr val="bg1"/>
              </a:solidFill>
              <a:latin typeface="隶书" panose="02010509060101010101" pitchFamily="49" charset="-122"/>
              <a:ea typeface="隶书" panose="02010509060101010101" pitchFamily="49" charset="-122"/>
              <a:cs typeface="隶书" panose="02010509060101010101" pitchFamily="49" charset="-122"/>
            </a:endParaRPr>
          </a:p>
        </p:txBody>
      </p:sp>
      <p:sp>
        <p:nvSpPr>
          <p:cNvPr id="122" name="矩形 121"/>
          <p:cNvSpPr/>
          <p:nvPr/>
        </p:nvSpPr>
        <p:spPr>
          <a:xfrm>
            <a:off x="5318760" y="1337945"/>
            <a:ext cx="1872615" cy="475615"/>
          </a:xfrm>
          <a:prstGeom prst="rect">
            <a:avLst/>
          </a:prstGeom>
        </p:spPr>
        <p:txBody>
          <a:bodyPr wrap="square">
            <a:spAutoFit/>
          </a:bodyPr>
          <a:lstStyle/>
          <a:p>
            <a:pPr lvl="0" algn="ctr" fontAlgn="auto">
              <a:lnSpc>
                <a:spcPts val="1500"/>
              </a:lnSpc>
            </a:pPr>
            <a:r>
              <a:rPr lang="zh-CN" altLang="en-US"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面向读者（用户）的机制</a:t>
            </a:r>
            <a:endParaRPr lang="en-US" altLang="zh-CN"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endParaRPr>
          </a:p>
          <a:p>
            <a:pPr lvl="0" algn="ctr" fontAlgn="auto">
              <a:lnSpc>
                <a:spcPts val="1500"/>
              </a:lnSpc>
            </a:pPr>
            <a:r>
              <a:rPr lang="en-US" altLang="zh-CN"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23</a:t>
            </a:r>
            <a:r>
              <a:rPr lang="zh-CN" altLang="en-US"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个育人机制</a:t>
            </a:r>
            <a:endParaRPr lang="en-US" altLang="zh-CN" sz="1200" b="1" dirty="0">
              <a:solidFill>
                <a:schemeClr val="bg1"/>
              </a:solidFill>
              <a:latin typeface="隶书" panose="02010509060101010101" pitchFamily="49" charset="-122"/>
              <a:ea typeface="隶书" panose="02010509060101010101" pitchFamily="49" charset="-122"/>
              <a:cs typeface="隶书" panose="02010509060101010101" pitchFamily="49" charset="-122"/>
            </a:endParaRPr>
          </a:p>
        </p:txBody>
      </p:sp>
      <p:sp>
        <p:nvSpPr>
          <p:cNvPr id="123" name="矩形 122"/>
          <p:cNvSpPr/>
          <p:nvPr/>
        </p:nvSpPr>
        <p:spPr>
          <a:xfrm>
            <a:off x="7255093" y="1347614"/>
            <a:ext cx="1512168" cy="475615"/>
          </a:xfrm>
          <a:prstGeom prst="rect">
            <a:avLst/>
          </a:prstGeom>
        </p:spPr>
        <p:txBody>
          <a:bodyPr wrap="square">
            <a:spAutoFit/>
          </a:bodyPr>
          <a:lstStyle/>
          <a:p>
            <a:pPr lvl="0" algn="ctr" fontAlgn="auto">
              <a:lnSpc>
                <a:spcPts val="1500"/>
              </a:lnSpc>
            </a:pPr>
            <a:r>
              <a:rPr lang="zh-CN" altLang="en-US"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面向馆员的机制</a:t>
            </a:r>
            <a:endParaRPr lang="en-US" altLang="zh-CN"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endParaRPr>
          </a:p>
          <a:p>
            <a:pPr lvl="0" algn="ctr" fontAlgn="auto">
              <a:lnSpc>
                <a:spcPts val="1500"/>
              </a:lnSpc>
            </a:pPr>
            <a:r>
              <a:rPr lang="en-US" altLang="zh-CN"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2</a:t>
            </a:r>
            <a:r>
              <a:rPr lang="zh-CN" altLang="en-US" sz="1200" b="1" dirty="0" smtClean="0">
                <a:solidFill>
                  <a:schemeClr val="bg1"/>
                </a:solidFill>
                <a:latin typeface="隶书" panose="02010509060101010101" pitchFamily="49" charset="-122"/>
                <a:ea typeface="隶书" panose="02010509060101010101" pitchFamily="49" charset="-122"/>
                <a:cs typeface="隶书" panose="02010509060101010101" pitchFamily="49" charset="-122"/>
              </a:rPr>
              <a:t>个育人机制</a:t>
            </a:r>
            <a:endParaRPr lang="en-US" altLang="zh-CN" sz="1200" b="1" dirty="0">
              <a:solidFill>
                <a:schemeClr val="bg1"/>
              </a:solidFill>
              <a:latin typeface="隶书" panose="02010509060101010101" pitchFamily="49" charset="-122"/>
              <a:ea typeface="隶书" panose="02010509060101010101" pitchFamily="49" charset="-122"/>
              <a:cs typeface="隶书" panose="02010509060101010101" pitchFamily="49" charset="-122"/>
            </a:endParaRPr>
          </a:p>
        </p:txBody>
      </p:sp>
      <p:sp>
        <p:nvSpPr>
          <p:cNvPr id="124" name="矩形 123"/>
          <p:cNvSpPr/>
          <p:nvPr/>
        </p:nvSpPr>
        <p:spPr>
          <a:xfrm>
            <a:off x="1148080" y="758190"/>
            <a:ext cx="1623720" cy="398780"/>
          </a:xfrm>
          <a:prstGeom prst="rect">
            <a:avLst/>
          </a:prstGeom>
        </p:spPr>
        <p:txBody>
          <a:bodyPr wrap="square">
            <a:spAutoFit/>
          </a:bodyPr>
          <a:lstStyle/>
          <a:p>
            <a:pPr fontAlgn="base">
              <a:spcBef>
                <a:spcPts val="750"/>
              </a:spcBef>
            </a:pPr>
            <a:r>
              <a:rPr lang="zh-CN" altLang="en-US" sz="2000" b="1" dirty="0" smtClean="0">
                <a:latin typeface="微软雅黑" panose="020B0503020204020204" pitchFamily="34" charset="-122"/>
                <a:ea typeface="微软雅黑" panose="020B0503020204020204" pitchFamily="34" charset="-122"/>
              </a:rPr>
              <a:t>㈢实</a:t>
            </a:r>
            <a:r>
              <a:rPr lang="zh-CN" altLang="en-US" sz="2000" b="1" dirty="0" smtClean="0">
                <a:latin typeface="微软雅黑" panose="020B0503020204020204" pitchFamily="34" charset="-122"/>
                <a:ea typeface="微软雅黑" panose="020B0503020204020204" pitchFamily="34" charset="-122"/>
              </a:rPr>
              <a:t>现机</a:t>
            </a:r>
            <a:r>
              <a:rPr lang="zh-CN" altLang="en-US" sz="2000" b="1" dirty="0" smtClean="0">
                <a:latin typeface="微软雅黑" panose="020B0503020204020204" pitchFamily="34" charset="-122"/>
                <a:ea typeface="微软雅黑" panose="020B0503020204020204" pitchFamily="34" charset="-122"/>
              </a:rPr>
              <a:t>制</a:t>
            </a:r>
            <a:endParaRPr lang="zh-CN" altLang="en-US" sz="2000" b="1" dirty="0" smtClean="0">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43042" y="2428874"/>
            <a:ext cx="6072230" cy="12144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46" name="矩形 4"/>
          <p:cNvSpPr>
            <a:spLocks noChangeArrowheads="1"/>
          </p:cNvSpPr>
          <p:nvPr/>
        </p:nvSpPr>
        <p:spPr bwMode="auto">
          <a:xfrm>
            <a:off x="2771800" y="1319738"/>
            <a:ext cx="3551237" cy="1107996"/>
          </a:xfrm>
          <a:prstGeom prst="rect">
            <a:avLst/>
          </a:prstGeom>
          <a:noFill/>
          <a:ln w="9525">
            <a:noFill/>
            <a:miter lim="800000"/>
          </a:ln>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ts val="750"/>
              </a:spcBef>
              <a:spcAft>
                <a:spcPct val="0"/>
              </a:spcAft>
              <a:buClrTx/>
              <a:buSzTx/>
              <a:buFontTx/>
              <a:buNone/>
            </a:pPr>
            <a:r>
              <a:rPr kumimoji="0" lang="en-US" altLang="zh-CN" sz="6600" b="0" i="0" u="none" strike="noStrike" cap="none" normalizeH="0" baseline="0" dirty="0">
                <a:ln>
                  <a:noFill/>
                </a:ln>
                <a:solidFill>
                  <a:srgbClr val="3A3A3A"/>
                </a:solidFill>
                <a:effectLst/>
                <a:latin typeface="Impact" panose="020B0806030902050204" pitchFamily="34" charset="0"/>
                <a:ea typeface="微软雅黑" panose="020B0503020204020204" pitchFamily="34" charset="-122"/>
              </a:rPr>
              <a:t>THANKS!</a:t>
            </a:r>
            <a:endParaRPr kumimoji="0" lang="zh-CN" altLang="zh-CN"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a:xfrm>
            <a:off x="1657772" y="2569135"/>
            <a:ext cx="6048672" cy="937260"/>
          </a:xfrm>
          <a:prstGeom prst="rect">
            <a:avLst/>
          </a:prstGeom>
        </p:spPr>
        <p:txBody>
          <a:bodyPr wrap="square">
            <a:spAutoFit/>
          </a:bodyPr>
          <a:lstStyle/>
          <a:p>
            <a:pPr indent="355600" algn="just">
              <a:lnSpc>
                <a:spcPts val="2200"/>
              </a:lnSpc>
            </a:pPr>
            <a:r>
              <a:rPr lang="zh-CN" altLang="en-US" sz="1600" dirty="0" smtClean="0">
                <a:solidFill>
                  <a:schemeClr val="bg1"/>
                </a:solidFill>
                <a:latin typeface="微软雅黑" panose="020B0503020204020204" pitchFamily="34" charset="-122"/>
                <a:ea typeface="微软雅黑" panose="020B0503020204020204" pitchFamily="34" charset="-122"/>
              </a:rPr>
              <a:t> 新时代高校图书馆育人实践探索是一张有待继续求解的考卷。这张考卷有无数种求解的“路径”，有众多的“解决方案”。今天的汇报仅仅是起到抛砖引玉之效。不妥之处，请各位同行指正。</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1719">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13155"/>
            <a:ext cx="9180195" cy="401066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140100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1403648" y="208350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7" name="矩形 96"/>
          <p:cNvSpPr/>
          <p:nvPr/>
        </p:nvSpPr>
        <p:spPr>
          <a:xfrm>
            <a:off x="5709748" y="4270325"/>
            <a:ext cx="2502535" cy="655320"/>
          </a:xfrm>
          <a:prstGeom prst="rect">
            <a:avLst/>
          </a:prstGeom>
        </p:spPr>
        <p:txBody>
          <a:bodyPr wrap="none">
            <a:spAutoFit/>
          </a:bodyPr>
          <a:lstStyle/>
          <a:p>
            <a:pPr lvl="0" algn="ctr" fontAlgn="auto">
              <a:lnSpc>
                <a:spcPts val="2200"/>
              </a:lnSpc>
            </a:pPr>
            <a:r>
              <a:rPr lang="zh-CN" altLang="en-US" sz="1600" dirty="0" smtClean="0">
                <a:solidFill>
                  <a:schemeClr val="bg1"/>
                </a:solidFill>
                <a:latin typeface="微软雅黑" panose="020B0503020204020204" pitchFamily="34" charset="-122"/>
                <a:ea typeface="微软雅黑" panose="020B0503020204020204" pitchFamily="34" charset="-122"/>
              </a:rPr>
              <a:t>“六卓越一拔尖”计划2.0</a:t>
            </a:r>
            <a:endParaRPr lang="zh-CN" altLang="en-US" sz="16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200"/>
              </a:lnSpc>
            </a:pPr>
            <a:r>
              <a:rPr lang="en-US" altLang="zh-CN" sz="1600" dirty="0" smtClean="0">
                <a:solidFill>
                  <a:schemeClr val="bg1"/>
                </a:solidFill>
                <a:latin typeface="微软雅黑" panose="020B0503020204020204" pitchFamily="34" charset="-122"/>
                <a:ea typeface="微软雅黑" panose="020B0503020204020204" pitchFamily="34" charset="-122"/>
              </a:rPr>
              <a:t>2019年-2021</a:t>
            </a:r>
            <a:r>
              <a:rPr lang="zh-CN" altLang="en-US" sz="1600" dirty="0" smtClean="0">
                <a:solidFill>
                  <a:schemeClr val="bg1"/>
                </a:solidFill>
                <a:latin typeface="微软雅黑" panose="020B0503020204020204" pitchFamily="34" charset="-122"/>
                <a:ea typeface="微软雅黑" panose="020B0503020204020204" pitchFamily="34" charset="-122"/>
              </a:rPr>
              <a:t>年</a:t>
            </a:r>
            <a:endParaRPr lang="en-US" altLang="zh-CN" sz="1600" dirty="0">
              <a:solidFill>
                <a:schemeClr val="bg1"/>
              </a:solidFill>
              <a:latin typeface="微软雅黑" panose="020B0503020204020204" pitchFamily="34" charset="-122"/>
              <a:ea typeface="微软雅黑" panose="020B0503020204020204" pitchFamily="34" charset="-122"/>
            </a:endParaRPr>
          </a:p>
        </p:txBody>
      </p:sp>
      <p:cxnSp>
        <p:nvCxnSpPr>
          <p:cNvPr id="104" name="直接箭头连接符 103"/>
          <p:cNvCxnSpPr/>
          <p:nvPr/>
        </p:nvCxnSpPr>
        <p:spPr>
          <a:xfrm flipH="1">
            <a:off x="4006424" y="335304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flipH="1">
            <a:off x="3999746" y="2068343"/>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20085"/>
            <a:chOff x="0" y="2817364"/>
            <a:chExt cx="9144000" cy="520085"/>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403648"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400353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2056110"/>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400228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2657542" y="4270325"/>
            <a:ext cx="2989580" cy="860425"/>
          </a:xfrm>
          <a:prstGeom prst="rect">
            <a:avLst/>
          </a:prstGeom>
        </p:spPr>
        <p:txBody>
          <a:bodyPr wrap="none">
            <a:spAutoFit/>
          </a:bodyPr>
          <a:lstStyle/>
          <a:p>
            <a:pPr lvl="0" algn="ctr" fontAlgn="auto">
              <a:lnSpc>
                <a:spcPts val="2000"/>
              </a:lnSpc>
            </a:pPr>
            <a:r>
              <a:rPr lang="zh-CN" altLang="en-US" sz="1300" dirty="0" smtClean="0">
                <a:solidFill>
                  <a:schemeClr val="bg1"/>
                </a:solidFill>
                <a:latin typeface="微软雅黑" panose="020B0503020204020204" pitchFamily="34" charset="-122"/>
                <a:ea typeface="微软雅黑" panose="020B0503020204020204" pitchFamily="34" charset="-122"/>
              </a:rPr>
              <a:t>新时代全国高等学校本科教育工作会议</a:t>
            </a:r>
            <a:endParaRPr lang="zh-CN" altLang="en-US" sz="13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zh-CN" altLang="en-US" sz="1300" dirty="0" smtClean="0">
                <a:solidFill>
                  <a:schemeClr val="bg1"/>
                </a:solidFill>
                <a:latin typeface="微软雅黑" panose="020B0503020204020204" pitchFamily="34" charset="-122"/>
                <a:ea typeface="微软雅黑" panose="020B0503020204020204" pitchFamily="34" charset="-122"/>
              </a:rPr>
              <a:t> 2018年6月21日</a:t>
            </a:r>
            <a:endParaRPr lang="zh-CN" altLang="en-US" sz="13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en-US" altLang="zh-CN" sz="1300" dirty="0" smtClean="0">
                <a:solidFill>
                  <a:schemeClr val="bg1"/>
                </a:solidFill>
                <a:latin typeface="微软雅黑" panose="020B0503020204020204" pitchFamily="34" charset="-122"/>
                <a:ea typeface="微软雅黑" panose="020B0503020204020204" pitchFamily="34" charset="-122"/>
                <a:sym typeface="+mn-ea"/>
              </a:rPr>
              <a:t>2019年4月9日:2019年-2021</a:t>
            </a:r>
            <a:r>
              <a:rPr lang="zh-CN" altLang="en-US" sz="1300" dirty="0" smtClean="0">
                <a:solidFill>
                  <a:schemeClr val="bg1"/>
                </a:solidFill>
                <a:latin typeface="微软雅黑" panose="020B0503020204020204" pitchFamily="34" charset="-122"/>
                <a:ea typeface="微软雅黑" panose="020B0503020204020204" pitchFamily="34" charset="-122"/>
                <a:sym typeface="+mn-ea"/>
              </a:rPr>
              <a:t>年</a:t>
            </a:r>
            <a:endParaRPr lang="zh-CN" altLang="en-US" sz="1300" dirty="0" smtClean="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203306" y="4251275"/>
            <a:ext cx="2400300" cy="860425"/>
          </a:xfrm>
          <a:prstGeom prst="rect">
            <a:avLst/>
          </a:prstGeom>
        </p:spPr>
        <p:txBody>
          <a:bodyPr wrap="none">
            <a:spAutoFit/>
          </a:bodyPr>
          <a:lstStyle/>
          <a:p>
            <a:pPr lvl="0" algn="ctr" fontAlgn="auto">
              <a:lnSpc>
                <a:spcPts val="2000"/>
              </a:lnSpc>
            </a:pPr>
            <a:r>
              <a:rPr lang="zh-CN" altLang="en-US" sz="1300" dirty="0" smtClean="0">
                <a:solidFill>
                  <a:schemeClr val="bg1"/>
                </a:solidFill>
                <a:latin typeface="微软雅黑" panose="020B0503020204020204" pitchFamily="34" charset="-122"/>
                <a:ea typeface="微软雅黑" panose="020B0503020204020204" pitchFamily="34" charset="-122"/>
              </a:rPr>
              <a:t>世界一流大学和一流学科建设</a:t>
            </a:r>
            <a:endParaRPr lang="zh-CN" altLang="en-US" sz="13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en-US" altLang="zh-CN" sz="1300" dirty="0" smtClean="0">
                <a:solidFill>
                  <a:schemeClr val="bg1"/>
                </a:solidFill>
                <a:latin typeface="微软雅黑" panose="020B0503020204020204" pitchFamily="34" charset="-122"/>
                <a:ea typeface="微软雅黑" panose="020B0503020204020204" pitchFamily="34" charset="-122"/>
              </a:rPr>
              <a:t>2015</a:t>
            </a:r>
            <a:r>
              <a:rPr lang="zh-CN" altLang="en-US" sz="1300" dirty="0" smtClean="0">
                <a:solidFill>
                  <a:schemeClr val="bg1"/>
                </a:solidFill>
                <a:latin typeface="微软雅黑" panose="020B0503020204020204" pitchFamily="34" charset="-122"/>
                <a:ea typeface="微软雅黑" panose="020B0503020204020204" pitchFamily="34" charset="-122"/>
              </a:rPr>
              <a:t>年</a:t>
            </a:r>
            <a:r>
              <a:rPr lang="en-US" altLang="zh-CN" sz="1300" dirty="0" smtClean="0">
                <a:solidFill>
                  <a:schemeClr val="bg1"/>
                </a:solidFill>
                <a:latin typeface="微软雅黑" panose="020B0503020204020204" pitchFamily="34" charset="-122"/>
                <a:ea typeface="微软雅黑" panose="020B0503020204020204" pitchFamily="34" charset="-122"/>
              </a:rPr>
              <a:t>8</a:t>
            </a:r>
            <a:r>
              <a:rPr lang="zh-CN" altLang="en-US" sz="1300" dirty="0" smtClean="0">
                <a:solidFill>
                  <a:schemeClr val="bg1"/>
                </a:solidFill>
                <a:latin typeface="微软雅黑" panose="020B0503020204020204" pitchFamily="34" charset="-122"/>
                <a:ea typeface="微软雅黑" panose="020B0503020204020204" pitchFamily="34" charset="-122"/>
              </a:rPr>
              <a:t>月</a:t>
            </a:r>
            <a:r>
              <a:rPr lang="en-US" altLang="zh-CN" sz="1300" dirty="0" smtClean="0">
                <a:solidFill>
                  <a:schemeClr val="bg1"/>
                </a:solidFill>
                <a:latin typeface="微软雅黑" panose="020B0503020204020204" pitchFamily="34" charset="-122"/>
                <a:ea typeface="微软雅黑" panose="020B0503020204020204" pitchFamily="34" charset="-122"/>
              </a:rPr>
              <a:t>18</a:t>
            </a:r>
            <a:r>
              <a:rPr lang="zh-CN" altLang="en-US" sz="1300" dirty="0" smtClean="0">
                <a:solidFill>
                  <a:schemeClr val="bg1"/>
                </a:solidFill>
                <a:latin typeface="微软雅黑" panose="020B0503020204020204" pitchFamily="34" charset="-122"/>
                <a:ea typeface="微软雅黑" panose="020B0503020204020204" pitchFamily="34" charset="-122"/>
              </a:rPr>
              <a:t>日；</a:t>
            </a:r>
            <a:r>
              <a:rPr lang="en-US" altLang="zh-CN" sz="1300" dirty="0" smtClean="0">
                <a:solidFill>
                  <a:schemeClr val="bg1"/>
                </a:solidFill>
                <a:latin typeface="微软雅黑" panose="020B0503020204020204" pitchFamily="34" charset="-122"/>
                <a:ea typeface="微软雅黑" panose="020B0503020204020204" pitchFamily="34" charset="-122"/>
              </a:rPr>
              <a:t>10</a:t>
            </a:r>
            <a:r>
              <a:rPr lang="zh-CN" altLang="en-US" sz="1300" dirty="0" smtClean="0">
                <a:solidFill>
                  <a:schemeClr val="bg1"/>
                </a:solidFill>
                <a:latin typeface="微软雅黑" panose="020B0503020204020204" pitchFamily="34" charset="-122"/>
                <a:ea typeface="微软雅黑" panose="020B0503020204020204" pitchFamily="34" charset="-122"/>
              </a:rPr>
              <a:t>月</a:t>
            </a:r>
            <a:r>
              <a:rPr lang="en-US" altLang="zh-CN" sz="1300" dirty="0" smtClean="0">
                <a:solidFill>
                  <a:schemeClr val="bg1"/>
                </a:solidFill>
                <a:latin typeface="微软雅黑" panose="020B0503020204020204" pitchFamily="34" charset="-122"/>
                <a:ea typeface="微软雅黑" panose="020B0503020204020204" pitchFamily="34" charset="-122"/>
              </a:rPr>
              <a:t>24</a:t>
            </a:r>
            <a:r>
              <a:rPr lang="zh-CN" altLang="en-US" sz="1300" dirty="0" smtClean="0">
                <a:solidFill>
                  <a:schemeClr val="bg1"/>
                </a:solidFill>
                <a:latin typeface="微软雅黑" panose="020B0503020204020204" pitchFamily="34" charset="-122"/>
                <a:ea typeface="微软雅黑" panose="020B0503020204020204" pitchFamily="34" charset="-122"/>
              </a:rPr>
              <a:t>日；</a:t>
            </a:r>
            <a:endParaRPr lang="zh-CN" altLang="en-US" sz="13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zh-CN" altLang="en-US" sz="1300" dirty="0" smtClean="0">
                <a:solidFill>
                  <a:schemeClr val="bg1"/>
                </a:solidFill>
                <a:latin typeface="微软雅黑" panose="020B0503020204020204" pitchFamily="34" charset="-122"/>
                <a:ea typeface="微软雅黑" panose="020B0503020204020204" pitchFamily="34" charset="-122"/>
              </a:rPr>
              <a:t>2017年9月21日；10月18日</a:t>
            </a:r>
            <a:endParaRPr lang="en-US" altLang="zh-CN" sz="1300"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5516880" y="1319530"/>
            <a:ext cx="2856230" cy="706755"/>
          </a:xfrm>
          <a:prstGeom prst="rect">
            <a:avLst/>
          </a:prstGeom>
        </p:spPr>
        <p:txBody>
          <a:bodyPr wrap="square">
            <a:spAutoFit/>
          </a:bodyPr>
          <a:lstStyle/>
          <a:p>
            <a:pPr lvl="0" algn="ctr" fontAlgn="auto">
              <a:lnSpc>
                <a:spcPts val="1600"/>
              </a:lnSpc>
              <a:buClrTx/>
              <a:buSzTx/>
              <a:buFontTx/>
            </a:pPr>
            <a:r>
              <a:rPr lang="zh-CN" altLang="en-US" sz="1200" dirty="0" smtClean="0">
                <a:solidFill>
                  <a:schemeClr val="bg1"/>
                </a:solidFill>
                <a:latin typeface="微软雅黑" panose="020B0503020204020204" pitchFamily="34" charset="-122"/>
                <a:ea typeface="微软雅黑" panose="020B0503020204020204" pitchFamily="34" charset="-122"/>
              </a:rPr>
              <a:t>全面推进新工科、新医科、新农科、新文科建设，提高高校服务经济社会发展能力；</a:t>
            </a:r>
            <a:r>
              <a:rPr lang="zh-CN" altLang="en-US" sz="1200" dirty="0" smtClean="0">
                <a:solidFill>
                  <a:srgbClr val="00B0F0"/>
                </a:solidFill>
                <a:latin typeface="微软雅黑" panose="020B0503020204020204" pitchFamily="34" charset="-122"/>
                <a:ea typeface="微软雅黑" panose="020B0503020204020204" pitchFamily="34" charset="-122"/>
              </a:rPr>
              <a:t>一次质量革命</a:t>
            </a:r>
            <a:r>
              <a:rPr lang="en-US" altLang="zh-CN" sz="1200" dirty="0" smtClean="0">
                <a:solidFill>
                  <a:srgbClr val="00B0F0"/>
                </a:solidFill>
                <a:latin typeface="微软雅黑" panose="020B0503020204020204" pitchFamily="34" charset="-122"/>
                <a:ea typeface="微软雅黑" panose="020B0503020204020204" pitchFamily="34" charset="-122"/>
              </a:rPr>
              <a:t>——</a:t>
            </a:r>
            <a:r>
              <a:rPr lang="zh-CN" altLang="en-US" sz="1200" dirty="0" smtClean="0">
                <a:solidFill>
                  <a:srgbClr val="00B0F0"/>
                </a:solidFill>
                <a:latin typeface="微软雅黑" panose="020B0503020204020204" pitchFamily="34" charset="-122"/>
                <a:ea typeface="微软雅黑" panose="020B0503020204020204" pitchFamily="34" charset="-122"/>
                <a:sym typeface="+mn-ea"/>
              </a:rPr>
              <a:t>一流人才</a:t>
            </a:r>
            <a:endParaRPr lang="zh-CN" altLang="en-US" sz="1200" dirty="0" smtClean="0">
              <a:solidFill>
                <a:srgbClr val="00B0F0"/>
              </a:solidFill>
              <a:latin typeface="微软雅黑" panose="020B0503020204020204" pitchFamily="34" charset="-122"/>
              <a:ea typeface="微软雅黑" panose="020B0503020204020204" pitchFamily="34" charset="-122"/>
            </a:endParaRPr>
          </a:p>
        </p:txBody>
      </p:sp>
      <p:sp>
        <p:nvSpPr>
          <p:cNvPr id="117" name="矩形 116"/>
          <p:cNvSpPr/>
          <p:nvPr/>
        </p:nvSpPr>
        <p:spPr>
          <a:xfrm>
            <a:off x="2885440" y="1158875"/>
            <a:ext cx="2533015" cy="911860"/>
          </a:xfrm>
          <a:prstGeom prst="rect">
            <a:avLst/>
          </a:prstGeom>
        </p:spPr>
        <p:txBody>
          <a:bodyPr wrap="square">
            <a:spAutoFit/>
          </a:bodyPr>
          <a:lstStyle/>
          <a:p>
            <a:pPr lvl="0" algn="ctr" fontAlgn="auto">
              <a:lnSpc>
                <a:spcPts val="1600"/>
              </a:lnSpc>
            </a:pPr>
            <a:r>
              <a:rPr lang="zh-CN" altLang="en-US" sz="1200" dirty="0" smtClean="0">
                <a:solidFill>
                  <a:schemeClr val="bg1"/>
                </a:solidFill>
                <a:latin typeface="微软雅黑" panose="020B0503020204020204" pitchFamily="34" charset="-122"/>
                <a:ea typeface="微软雅黑" panose="020B0503020204020204" pitchFamily="34" charset="-122"/>
              </a:rPr>
              <a:t>坚持以本为本，推进四个回归，加快建设高水平本科教育，建设中国特色、世界水平的</a:t>
            </a:r>
            <a:r>
              <a:rPr lang="zh-CN" altLang="en-US" sz="1200" dirty="0" smtClean="0">
                <a:solidFill>
                  <a:srgbClr val="00B0F0"/>
                </a:solidFill>
                <a:latin typeface="微软雅黑" panose="020B0503020204020204" pitchFamily="34" charset="-122"/>
                <a:ea typeface="微软雅黑" panose="020B0503020204020204" pitchFamily="34" charset="-122"/>
              </a:rPr>
              <a:t>一流本科</a:t>
            </a:r>
            <a:r>
              <a:rPr lang="zh-CN" altLang="en-US" sz="1200" dirty="0" smtClean="0">
                <a:solidFill>
                  <a:schemeClr val="bg1"/>
                </a:solidFill>
                <a:latin typeface="微软雅黑" panose="020B0503020204020204" pitchFamily="34" charset="-122"/>
                <a:ea typeface="微软雅黑" panose="020B0503020204020204" pitchFamily="34" charset="-122"/>
              </a:rPr>
              <a:t>教育</a:t>
            </a:r>
            <a:endParaRPr lang="zh-CN" altLang="en-US" sz="1200" dirty="0" smtClean="0">
              <a:solidFill>
                <a:srgbClr val="00B0F0"/>
              </a:solidFill>
              <a:latin typeface="微软雅黑" panose="020B0503020204020204" pitchFamily="34" charset="-122"/>
              <a:ea typeface="微软雅黑" panose="020B0503020204020204" pitchFamily="34" charset="-122"/>
            </a:endParaRPr>
          </a:p>
          <a:p>
            <a:pPr lvl="0" algn="ctr" fontAlgn="auto">
              <a:lnSpc>
                <a:spcPts val="1600"/>
              </a:lnSpc>
            </a:pPr>
            <a:r>
              <a:rPr lang="en-US" altLang="zh-CN" sz="1200" dirty="0" smtClean="0">
                <a:solidFill>
                  <a:schemeClr val="bg1"/>
                </a:solidFill>
                <a:latin typeface="微软雅黑" panose="020B0503020204020204" pitchFamily="34" charset="-122"/>
                <a:ea typeface="微软雅黑" panose="020B0503020204020204" pitchFamily="34" charset="-122"/>
              </a:rPr>
              <a:t>“</a:t>
            </a:r>
            <a:r>
              <a:rPr lang="zh-CN" altLang="en-US" sz="1200" dirty="0" smtClean="0">
                <a:solidFill>
                  <a:schemeClr val="bg1"/>
                </a:solidFill>
                <a:latin typeface="微软雅黑" panose="020B0503020204020204" pitchFamily="34" charset="-122"/>
                <a:ea typeface="微软雅黑" panose="020B0503020204020204" pitchFamily="34" charset="-122"/>
              </a:rPr>
              <a:t>双</a:t>
            </a:r>
            <a:r>
              <a:rPr lang="zh-CN" altLang="en-US" sz="1200" dirty="0" smtClean="0">
                <a:solidFill>
                  <a:srgbClr val="00B0F0"/>
                </a:solidFill>
                <a:latin typeface="微软雅黑" panose="020B0503020204020204" pitchFamily="34" charset="-122"/>
                <a:ea typeface="微软雅黑" panose="020B0503020204020204" pitchFamily="34" charset="-122"/>
              </a:rPr>
              <a:t>一流专业</a:t>
            </a:r>
            <a:r>
              <a:rPr lang="zh-CN" altLang="en-US" sz="1200" dirty="0" smtClean="0">
                <a:solidFill>
                  <a:schemeClr val="bg1"/>
                </a:solidFill>
                <a:latin typeface="微软雅黑" panose="020B0503020204020204" pitchFamily="34" charset="-122"/>
                <a:ea typeface="微软雅黑" panose="020B0503020204020204" pitchFamily="34" charset="-122"/>
              </a:rPr>
              <a:t>计划</a:t>
            </a:r>
            <a:r>
              <a:rPr lang="en-US" altLang="zh-CN" sz="1200" dirty="0" smtClean="0">
                <a:solidFill>
                  <a:schemeClr val="bg1"/>
                </a:solidFill>
                <a:latin typeface="微软雅黑" panose="020B0503020204020204" pitchFamily="34" charset="-122"/>
                <a:ea typeface="微软雅黑" panose="020B0503020204020204" pitchFamily="34" charset="-122"/>
              </a:rPr>
              <a:t>”</a:t>
            </a:r>
            <a:r>
              <a:rPr lang="zh-CN" altLang="en-US" sz="1200" dirty="0" smtClean="0">
                <a:solidFill>
                  <a:schemeClr val="bg1"/>
                </a:solidFill>
                <a:latin typeface="微软雅黑" panose="020B0503020204020204" pitchFamily="34" charset="-122"/>
                <a:ea typeface="微软雅黑" panose="020B0503020204020204" pitchFamily="34" charset="-122"/>
              </a:rPr>
              <a:t>（双万计划）</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122555" y="1157605"/>
            <a:ext cx="2568575" cy="911860"/>
          </a:xfrm>
          <a:prstGeom prst="rect">
            <a:avLst/>
          </a:prstGeom>
        </p:spPr>
        <p:txBody>
          <a:bodyPr wrap="square">
            <a:spAutoFit/>
          </a:bodyPr>
          <a:lstStyle/>
          <a:p>
            <a:pPr lvl="0" algn="just" fontAlgn="auto">
              <a:lnSpc>
                <a:spcPts val="1600"/>
              </a:lnSpc>
            </a:pPr>
            <a:r>
              <a:rPr lang="zh-CN" altLang="en-US" sz="1200" dirty="0" smtClean="0">
                <a:solidFill>
                  <a:schemeClr val="bg1"/>
                </a:solidFill>
                <a:latin typeface="微软雅黑" panose="020B0503020204020204" pitchFamily="34" charset="-122"/>
                <a:ea typeface="微软雅黑" panose="020B0503020204020204" pitchFamily="34" charset="-122"/>
              </a:rPr>
              <a:t>世界</a:t>
            </a:r>
            <a:r>
              <a:rPr lang="zh-CN" altLang="en-US" sz="1200" dirty="0" smtClean="0">
                <a:solidFill>
                  <a:srgbClr val="00B0F0"/>
                </a:solidFill>
                <a:latin typeface="微软雅黑" panose="020B0503020204020204" pitchFamily="34" charset="-122"/>
                <a:ea typeface="微软雅黑" panose="020B0503020204020204" pitchFamily="34" charset="-122"/>
              </a:rPr>
              <a:t>一流大学</a:t>
            </a:r>
            <a:r>
              <a:rPr lang="zh-CN" altLang="en-US" sz="1200" dirty="0" smtClean="0">
                <a:solidFill>
                  <a:schemeClr val="bg1"/>
                </a:solidFill>
                <a:latin typeface="微软雅黑" panose="020B0503020204020204" pitchFamily="34" charset="-122"/>
                <a:ea typeface="微软雅黑" panose="020B0503020204020204" pitchFamily="34" charset="-122"/>
              </a:rPr>
              <a:t>建设高校42所（A类36所，B类6所），世界</a:t>
            </a:r>
            <a:r>
              <a:rPr lang="zh-CN" altLang="en-US" sz="1200" dirty="0" smtClean="0">
                <a:solidFill>
                  <a:srgbClr val="00B0F0"/>
                </a:solidFill>
                <a:latin typeface="微软雅黑" panose="020B0503020204020204" pitchFamily="34" charset="-122"/>
                <a:ea typeface="微软雅黑" panose="020B0503020204020204" pitchFamily="34" charset="-122"/>
              </a:rPr>
              <a:t>一流学科</a:t>
            </a:r>
            <a:r>
              <a:rPr lang="zh-CN" altLang="en-US" sz="1200" dirty="0" smtClean="0">
                <a:solidFill>
                  <a:schemeClr val="bg1"/>
                </a:solidFill>
                <a:latin typeface="微软雅黑" panose="020B0503020204020204" pitchFamily="34" charset="-122"/>
                <a:ea typeface="微软雅黑" panose="020B0503020204020204" pitchFamily="34" charset="-122"/>
              </a:rPr>
              <a:t>建设高校95所；双一流建设学科共计465个（其中自定学科44个）</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276225"/>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一、</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高校图书馆育人的时代背景</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6" name="矩形 5"/>
          <p:cNvSpPr/>
          <p:nvPr/>
        </p:nvSpPr>
        <p:spPr>
          <a:xfrm>
            <a:off x="1139190" y="694055"/>
            <a:ext cx="1718945"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㈠</a:t>
            </a:r>
            <a:r>
              <a:rPr lang="zh-CN" altLang="en-US" sz="2000" b="1" dirty="0" smtClean="0">
                <a:latin typeface="微软雅黑" panose="020B0503020204020204" pitchFamily="34" charset="-122"/>
                <a:ea typeface="微软雅黑" panose="020B0503020204020204" pitchFamily="34" charset="-122"/>
                <a:sym typeface="+mn-ea"/>
              </a:rPr>
              <a:t>宏观</a:t>
            </a:r>
            <a:r>
              <a:rPr lang="zh-CN" altLang="en-US" sz="2000" b="1" dirty="0" smtClean="0">
                <a:latin typeface="微软雅黑" panose="020B0503020204020204" pitchFamily="34" charset="-122"/>
                <a:ea typeface="微软雅黑" panose="020B0503020204020204" pitchFamily="34" charset="-122"/>
              </a:rPr>
              <a:t>视角</a:t>
            </a:r>
            <a:endParaRPr lang="zh-CN" altLang="en-US" sz="2000" b="1" dirty="0" smtClean="0">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50620"/>
            <a:ext cx="9180195" cy="40043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248152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2481529"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67494"/>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859782"/>
            <a:ext cx="9144000" cy="510442"/>
            <a:chOff x="0" y="2817364"/>
            <a:chExt cx="9144000" cy="510442"/>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2483768" y="307081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483768"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6" name="矩形 115"/>
          <p:cNvSpPr/>
          <p:nvPr/>
        </p:nvSpPr>
        <p:spPr>
          <a:xfrm>
            <a:off x="4962178" y="1212355"/>
            <a:ext cx="3840480" cy="758190"/>
          </a:xfrm>
          <a:prstGeom prst="rect">
            <a:avLst/>
          </a:prstGeom>
        </p:spPr>
        <p:txBody>
          <a:bodyPr wrap="none">
            <a:spAutoFit/>
          </a:bodyPr>
          <a:lstStyle/>
          <a:p>
            <a:pPr lvl="0" algn="ctr" fontAlgn="auto">
              <a:lnSpc>
                <a:spcPts val="2600"/>
              </a:lnSpc>
              <a:buClrTx/>
              <a:buSzTx/>
              <a:buFontTx/>
            </a:pPr>
            <a:r>
              <a:rPr lang="zh-CN" altLang="en-US" sz="1200" dirty="0" smtClean="0">
                <a:solidFill>
                  <a:schemeClr val="bg1"/>
                </a:solidFill>
                <a:latin typeface="微软雅黑" panose="020B0503020204020204" pitchFamily="34" charset="-122"/>
                <a:ea typeface="微软雅黑" panose="020B0503020204020204" pitchFamily="34" charset="-122"/>
              </a:rPr>
              <a:t>高校要把把立德树人作为根本任务：</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600"/>
              </a:lnSpc>
              <a:buClrTx/>
              <a:buSzTx/>
              <a:buFontTx/>
            </a:pPr>
            <a:r>
              <a:rPr lang="zh-CN" altLang="en-US" sz="1200" dirty="0" smtClean="0">
                <a:solidFill>
                  <a:schemeClr val="bg1"/>
                </a:solidFill>
                <a:latin typeface="微软雅黑" panose="020B0503020204020204" pitchFamily="34" charset="-122"/>
                <a:ea typeface="微软雅黑" panose="020B0503020204020204" pitchFamily="34" charset="-122"/>
              </a:rPr>
              <a:t>思想政治教育体系、专业知识教学体系、重构培养体系</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2015850" y="4278340"/>
            <a:ext cx="944880" cy="39878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基本功</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82" name="矩形 81"/>
          <p:cNvSpPr/>
          <p:nvPr/>
        </p:nvSpPr>
        <p:spPr>
          <a:xfrm>
            <a:off x="6282859" y="4244317"/>
            <a:ext cx="1198880" cy="424815"/>
          </a:xfrm>
          <a:prstGeom prst="rect">
            <a:avLst/>
          </a:prstGeom>
        </p:spPr>
        <p:txBody>
          <a:bodyPr wrap="none">
            <a:spAutoFit/>
          </a:bodyPr>
          <a:lstStyle/>
          <a:p>
            <a:pPr lvl="0" algn="ctr">
              <a:lnSpc>
                <a:spcPts val="2600"/>
              </a:lnSpc>
            </a:pPr>
            <a:r>
              <a:rPr lang="zh-CN" altLang="en-US" sz="2000" dirty="0" smtClean="0">
                <a:solidFill>
                  <a:schemeClr val="bg1"/>
                </a:solidFill>
                <a:latin typeface="微软雅黑" panose="020B0503020204020204" pitchFamily="34" charset="-122"/>
                <a:ea typeface="微软雅黑" panose="020B0503020204020204" pitchFamily="34" charset="-122"/>
              </a:rPr>
              <a:t>根本任务</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sp>
        <p:nvSpPr>
          <p:cNvPr id="72" name="矩形 71"/>
          <p:cNvSpPr/>
          <p:nvPr/>
        </p:nvSpPr>
        <p:spPr>
          <a:xfrm>
            <a:off x="1175093" y="1333515"/>
            <a:ext cx="2621280" cy="758190"/>
          </a:xfrm>
          <a:prstGeom prst="rect">
            <a:avLst/>
          </a:prstGeom>
        </p:spPr>
        <p:txBody>
          <a:bodyPr wrap="none">
            <a:spAutoFit/>
          </a:bodyPr>
          <a:lstStyle/>
          <a:p>
            <a:pPr lvl="0" algn="ctr" fontAlgn="auto">
              <a:lnSpc>
                <a:spcPts val="2600"/>
              </a:lnSpc>
            </a:pPr>
            <a:r>
              <a:rPr lang="zh-CN" altLang="en-US" sz="1200" dirty="0" smtClean="0">
                <a:solidFill>
                  <a:schemeClr val="bg1"/>
                </a:solidFill>
                <a:latin typeface="微软雅黑" panose="020B0503020204020204" pitchFamily="34" charset="-122"/>
                <a:ea typeface="微软雅黑" panose="020B0503020204020204" pitchFamily="34" charset="-122"/>
              </a:rPr>
              <a:t>高校党组织要把抓好学校党建工作和</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600"/>
              </a:lnSpc>
            </a:pPr>
            <a:r>
              <a:rPr lang="zh-CN" altLang="en-US" sz="1200" dirty="0" smtClean="0">
                <a:solidFill>
                  <a:schemeClr val="bg1"/>
                </a:solidFill>
                <a:latin typeface="微软雅黑" panose="020B0503020204020204" pitchFamily="34" charset="-122"/>
                <a:ea typeface="微软雅黑" panose="020B0503020204020204" pitchFamily="34" charset="-122"/>
              </a:rPr>
              <a:t>思想政治工作作为办学治校的基本功</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276225"/>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一、</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高校图书馆育人的时代背景</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1139190" y="694055"/>
            <a:ext cx="1718945"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㈡中观视角</a:t>
            </a:r>
            <a:endParaRPr lang="zh-CN" altLang="en-US" sz="2000" b="1" dirty="0" smtClean="0">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50620"/>
            <a:ext cx="9180195" cy="40043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2481529" y="337147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H="1">
            <a:off x="2481529"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67494"/>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859782"/>
            <a:ext cx="9144000" cy="510442"/>
            <a:chOff x="0" y="2817364"/>
            <a:chExt cx="9144000" cy="510442"/>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2483768" y="307081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6876256" y="3075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0" name="直接箭头连接符 109"/>
          <p:cNvCxnSpPr/>
          <p:nvPr/>
        </p:nvCxnSpPr>
        <p:spPr>
          <a:xfrm flipH="1">
            <a:off x="6874017" y="3352626"/>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H="1">
            <a:off x="6876256" y="1995782"/>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483768"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6" name="矩形 115"/>
          <p:cNvSpPr/>
          <p:nvPr/>
        </p:nvSpPr>
        <p:spPr>
          <a:xfrm>
            <a:off x="5343178" y="1223150"/>
            <a:ext cx="3078480" cy="758190"/>
          </a:xfrm>
          <a:prstGeom prst="rect">
            <a:avLst/>
          </a:prstGeom>
        </p:spPr>
        <p:txBody>
          <a:bodyPr wrap="none">
            <a:spAutoFit/>
          </a:bodyPr>
          <a:lstStyle/>
          <a:p>
            <a:pPr lvl="0" algn="ctr" fontAlgn="auto">
              <a:lnSpc>
                <a:spcPts val="2600"/>
              </a:lnSpc>
            </a:pPr>
            <a:r>
              <a:rPr lang="zh-CN" altLang="en-US" sz="1200" dirty="0" smtClean="0">
                <a:solidFill>
                  <a:schemeClr val="bg1"/>
                </a:solidFill>
                <a:latin typeface="微软雅黑" panose="020B0503020204020204" pitchFamily="34" charset="-122"/>
                <a:ea typeface="微软雅黑" panose="020B0503020204020204" pitchFamily="34" charset="-122"/>
              </a:rPr>
              <a:t>要把思想政治教育体系和专业知识教学体系</a:t>
            </a:r>
            <a:endParaRPr lang="zh-CN" altLang="en-US" sz="12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600"/>
              </a:lnSpc>
            </a:pPr>
            <a:r>
              <a:rPr lang="zh-CN" altLang="en-US" sz="1200" dirty="0" smtClean="0">
                <a:solidFill>
                  <a:schemeClr val="bg1"/>
                </a:solidFill>
                <a:latin typeface="微软雅黑" panose="020B0503020204020204" pitchFamily="34" charset="-122"/>
                <a:ea typeface="微软雅黑" panose="020B0503020204020204" pitchFamily="34" charset="-122"/>
              </a:rPr>
              <a:t>充分贯通起来</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1888850" y="4278340"/>
            <a:ext cx="1198880" cy="398780"/>
          </a:xfrm>
          <a:prstGeom prst="rect">
            <a:avLst/>
          </a:prstGeom>
        </p:spPr>
        <p:txBody>
          <a:bodyPr wrap="none">
            <a:spAutoFit/>
          </a:bodyPr>
          <a:lstStyle/>
          <a:p>
            <a:pPr lvl="0" algn="ctr"/>
            <a:r>
              <a:rPr lang="zh-CN" altLang="en-US" sz="2000" dirty="0" smtClean="0">
                <a:solidFill>
                  <a:schemeClr val="bg1"/>
                </a:solidFill>
                <a:latin typeface="微软雅黑" panose="020B0503020204020204" pitchFamily="34" charset="-122"/>
                <a:ea typeface="微软雅黑" panose="020B0503020204020204" pitchFamily="34" charset="-122"/>
              </a:rPr>
              <a:t>思政课程</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82" name="矩形 81"/>
          <p:cNvSpPr/>
          <p:nvPr/>
        </p:nvSpPr>
        <p:spPr>
          <a:xfrm>
            <a:off x="6282859" y="4244317"/>
            <a:ext cx="1198880" cy="424815"/>
          </a:xfrm>
          <a:prstGeom prst="rect">
            <a:avLst/>
          </a:prstGeom>
        </p:spPr>
        <p:txBody>
          <a:bodyPr wrap="none">
            <a:spAutoFit/>
          </a:bodyPr>
          <a:lstStyle/>
          <a:p>
            <a:pPr lvl="0" algn="ctr">
              <a:lnSpc>
                <a:spcPts val="2600"/>
              </a:lnSpc>
            </a:pPr>
            <a:r>
              <a:rPr lang="zh-CN" altLang="en-US" sz="2000" dirty="0" smtClean="0">
                <a:solidFill>
                  <a:schemeClr val="bg1"/>
                </a:solidFill>
                <a:latin typeface="微软雅黑" panose="020B0503020204020204" pitchFamily="34" charset="-122"/>
                <a:ea typeface="微软雅黑" panose="020B0503020204020204" pitchFamily="34" charset="-122"/>
              </a:rPr>
              <a:t>课程思政</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72" name="矩形 71"/>
          <p:cNvSpPr/>
          <p:nvPr/>
        </p:nvSpPr>
        <p:spPr>
          <a:xfrm>
            <a:off x="565493" y="1177305"/>
            <a:ext cx="3840480" cy="860425"/>
          </a:xfrm>
          <a:prstGeom prst="rect">
            <a:avLst/>
          </a:prstGeom>
        </p:spPr>
        <p:txBody>
          <a:bodyPr wrap="none">
            <a:spAutoFit/>
          </a:bodyPr>
          <a:lstStyle/>
          <a:p>
            <a:pPr lvl="0" algn="ctr" fontAlgn="auto">
              <a:lnSpc>
                <a:spcPts val="2000"/>
              </a:lnSpc>
            </a:pPr>
            <a:r>
              <a:rPr lang="zh-CN" altLang="en-US" sz="900" dirty="0" smtClean="0">
                <a:solidFill>
                  <a:schemeClr val="bg1"/>
                </a:solidFill>
                <a:latin typeface="微软雅黑" panose="020B0503020204020204" pitchFamily="34" charset="-122"/>
                <a:ea typeface="微软雅黑" panose="020B0503020204020204" pitchFamily="34" charset="-122"/>
              </a:rPr>
              <a:t>要坚持把立德树人作为</a:t>
            </a:r>
            <a:r>
              <a:rPr lang="zh-CN" altLang="en-US" sz="900" dirty="0" smtClean="0">
                <a:solidFill>
                  <a:srgbClr val="00B0F0"/>
                </a:solidFill>
                <a:latin typeface="微软雅黑" panose="020B0503020204020204" pitchFamily="34" charset="-122"/>
                <a:ea typeface="微软雅黑" panose="020B0503020204020204" pitchFamily="34" charset="-122"/>
              </a:rPr>
              <a:t>中心环节</a:t>
            </a:r>
            <a:r>
              <a:rPr lang="zh-CN" altLang="en-US" sz="900" dirty="0" smtClean="0">
                <a:solidFill>
                  <a:schemeClr val="bg1"/>
                </a:solidFill>
                <a:latin typeface="微软雅黑" panose="020B0503020204020204" pitchFamily="34" charset="-122"/>
                <a:ea typeface="微软雅黑" panose="020B0503020204020204" pitchFamily="34" charset="-122"/>
              </a:rPr>
              <a:t>，把思想政治工作贯穿</a:t>
            </a:r>
            <a:r>
              <a:rPr lang="zh-CN" altLang="en-US" sz="900" dirty="0" smtClean="0">
                <a:solidFill>
                  <a:srgbClr val="00B0F0"/>
                </a:solidFill>
                <a:latin typeface="微软雅黑" panose="020B0503020204020204" pitchFamily="34" charset="-122"/>
                <a:ea typeface="微软雅黑" panose="020B0503020204020204" pitchFamily="34" charset="-122"/>
              </a:rPr>
              <a:t>教育教学全过程</a:t>
            </a:r>
            <a:r>
              <a:rPr lang="zh-CN" altLang="en-US" sz="900" dirty="0" smtClean="0">
                <a:solidFill>
                  <a:schemeClr val="bg1"/>
                </a:solidFill>
                <a:latin typeface="微软雅黑" panose="020B0503020204020204" pitchFamily="34" charset="-122"/>
                <a:ea typeface="微软雅黑" panose="020B0503020204020204" pitchFamily="34" charset="-122"/>
              </a:rPr>
              <a:t>，</a:t>
            </a:r>
            <a:endParaRPr lang="zh-CN" altLang="en-US" sz="9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zh-CN" altLang="en-US" sz="900" dirty="0" smtClean="0">
                <a:solidFill>
                  <a:schemeClr val="bg1"/>
                </a:solidFill>
                <a:latin typeface="微软雅黑" panose="020B0503020204020204" pitchFamily="34" charset="-122"/>
                <a:ea typeface="微软雅黑" panose="020B0503020204020204" pitchFamily="34" charset="-122"/>
              </a:rPr>
              <a:t>实现全程育人、全方位育人，努力开创我国高等教育事业发展新局面。</a:t>
            </a:r>
            <a:endParaRPr lang="zh-CN" altLang="en-US" sz="900"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000"/>
              </a:lnSpc>
            </a:pPr>
            <a:r>
              <a:rPr lang="zh-CN" altLang="en-US" sz="1200" dirty="0" smtClean="0">
                <a:solidFill>
                  <a:schemeClr val="bg1"/>
                </a:solidFill>
                <a:latin typeface="微软雅黑" panose="020B0503020204020204" pitchFamily="34" charset="-122"/>
                <a:ea typeface="微软雅黑" panose="020B0503020204020204" pitchFamily="34" charset="-122"/>
              </a:rPr>
              <a:t>三全育人</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 name="TextBox 49"/>
          <p:cNvSpPr txBox="1">
            <a:spLocks noChangeArrowheads="1"/>
          </p:cNvSpPr>
          <p:nvPr/>
        </p:nvSpPr>
        <p:spPr bwMode="auto">
          <a:xfrm>
            <a:off x="1115695" y="276225"/>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一、</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高校图书馆育人的时代背景</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1139190" y="694055"/>
            <a:ext cx="1718945"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㈡中观视角</a:t>
            </a:r>
            <a:endParaRPr lang="zh-CN" altLang="en-US" sz="2000" b="1" dirty="0" smtClean="0">
              <a:latin typeface="微软雅黑" panose="020B0503020204020204" pitchFamily="34" charset="-122"/>
              <a:ea typeface="微软雅黑" panose="020B0503020204020204" pitchFamily="34" charset="-122"/>
            </a:endParaRPr>
          </a:p>
        </p:txBody>
      </p:sp>
    </p:spTree>
  </p:cSld>
  <p:clrMapOvr>
    <a:masterClrMapping/>
  </p:clrMapOvr>
  <p:transition advTm="2146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069975"/>
            <a:ext cx="9180195" cy="409003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67494"/>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cxnSp>
        <p:nvCxnSpPr>
          <p:cNvPr id="104" name="直接箭头连接符 103"/>
          <p:cNvCxnSpPr/>
          <p:nvPr/>
        </p:nvCxnSpPr>
        <p:spPr>
          <a:xfrm flipH="1">
            <a:off x="3991794" y="336383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2859782"/>
            <a:ext cx="9144000" cy="517446"/>
            <a:chOff x="0" y="2817364"/>
            <a:chExt cx="9144000" cy="517446"/>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611560"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91581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7493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308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1403648"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993048" y="308281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335060"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31641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0" name="直接连接符 79"/>
          <p:cNvCxnSpPr/>
          <p:nvPr/>
        </p:nvCxnSpPr>
        <p:spPr>
          <a:xfrm flipV="1">
            <a:off x="2699792"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V="1">
            <a:off x="399593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876256" y="2859782"/>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6" name="矩形 115"/>
          <p:cNvSpPr/>
          <p:nvPr/>
        </p:nvSpPr>
        <p:spPr>
          <a:xfrm>
            <a:off x="5205730" y="1369060"/>
            <a:ext cx="3687445" cy="860425"/>
          </a:xfrm>
          <a:prstGeom prst="rect">
            <a:avLst/>
          </a:prstGeom>
        </p:spPr>
        <p:txBody>
          <a:bodyPr wrap="square">
            <a:spAutoFit/>
          </a:bodyPr>
          <a:lstStyle/>
          <a:p>
            <a:pPr algn="just" fontAlgn="auto">
              <a:lnSpc>
                <a:spcPts val="3000"/>
              </a:lnSpc>
            </a:pPr>
            <a:r>
              <a:rPr lang="zh-CN" altLang="zh-CN" sz="1400" dirty="0" smtClean="0">
                <a:solidFill>
                  <a:srgbClr val="00B0F0"/>
                </a:solidFill>
                <a:latin typeface="微软雅黑" panose="020B0503020204020204" pitchFamily="34" charset="-122"/>
                <a:ea typeface="微软雅黑" panose="020B0503020204020204" pitchFamily="34" charset="-122"/>
              </a:rPr>
              <a:t>培养体系</a:t>
            </a:r>
            <a:r>
              <a:rPr lang="zh-CN" altLang="zh-CN" sz="1400" dirty="0" smtClean="0">
                <a:solidFill>
                  <a:schemeClr val="bg1"/>
                </a:solidFill>
                <a:latin typeface="微软雅黑" panose="020B0503020204020204" pitchFamily="34" charset="-122"/>
                <a:ea typeface="微软雅黑" panose="020B0503020204020204" pitchFamily="34" charset="-122"/>
              </a:rPr>
              <a:t>：</a:t>
            </a:r>
            <a:r>
              <a:rPr lang="zh-CN" altLang="en-US" sz="1400" dirty="0">
                <a:solidFill>
                  <a:schemeClr val="bg1"/>
                </a:solidFill>
                <a:latin typeface="微软雅黑" panose="020B0503020204020204" pitchFamily="34" charset="-122"/>
                <a:ea typeface="微软雅黑" panose="020B0503020204020204" pitchFamily="34" charset="-122"/>
              </a:rPr>
              <a:t>十育人：课程、科研、实践、文化、网络、心理、管理、服务、资助、组织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2874499" y="1466865"/>
            <a:ext cx="2258060" cy="758190"/>
          </a:xfrm>
          <a:prstGeom prst="rect">
            <a:avLst/>
          </a:prstGeom>
        </p:spPr>
        <p:txBody>
          <a:bodyPr wrap="none">
            <a:spAutoFit/>
          </a:bodyPr>
          <a:lstStyle/>
          <a:p>
            <a:pPr algn="ctr" fontAlgn="auto">
              <a:lnSpc>
                <a:spcPts val="2600"/>
              </a:lnSpc>
            </a:pPr>
            <a:r>
              <a:rPr lang="zh-CN" altLang="zh-CN" dirty="0" smtClean="0">
                <a:solidFill>
                  <a:schemeClr val="bg1"/>
                </a:solidFill>
                <a:latin typeface="微软雅黑" panose="020B0503020204020204" pitchFamily="34" charset="-122"/>
                <a:ea typeface="微软雅黑" panose="020B0503020204020204" pitchFamily="34" charset="-122"/>
              </a:rPr>
              <a:t>专业知识</a:t>
            </a:r>
            <a:r>
              <a:rPr lang="zh-CN" altLang="zh-CN" dirty="0" smtClean="0">
                <a:solidFill>
                  <a:srgbClr val="00B0F0"/>
                </a:solidFill>
                <a:latin typeface="微软雅黑" panose="020B0503020204020204" pitchFamily="34" charset="-122"/>
                <a:ea typeface="微软雅黑" panose="020B0503020204020204" pitchFamily="34" charset="-122"/>
              </a:rPr>
              <a:t>教学体系</a:t>
            </a:r>
            <a:r>
              <a:rPr lang="zh-CN" altLang="zh-CN" dirty="0" smtClean="0">
                <a:solidFill>
                  <a:schemeClr val="bg1"/>
                </a:solidFill>
                <a:latin typeface="微软雅黑" panose="020B0503020204020204" pitchFamily="34" charset="-122"/>
                <a:ea typeface="微软雅黑" panose="020B0503020204020204" pitchFamily="34" charset="-122"/>
              </a:rPr>
              <a:t>：</a:t>
            </a:r>
            <a:endParaRPr lang="zh-CN" altLang="zh-CN" dirty="0" smtClean="0">
              <a:solidFill>
                <a:schemeClr val="bg1"/>
              </a:solidFill>
              <a:latin typeface="微软雅黑" panose="020B0503020204020204" pitchFamily="34" charset="-122"/>
              <a:ea typeface="微软雅黑" panose="020B0503020204020204" pitchFamily="34" charset="-122"/>
            </a:endParaRPr>
          </a:p>
          <a:p>
            <a:pPr algn="ctr" fontAlgn="auto">
              <a:lnSpc>
                <a:spcPts val="2600"/>
              </a:lnSpc>
            </a:pPr>
            <a:r>
              <a:rPr lang="zh-CN" altLang="zh-CN" sz="1400" dirty="0" smtClean="0">
                <a:solidFill>
                  <a:schemeClr val="bg1"/>
                </a:solidFill>
                <a:latin typeface="微软雅黑" panose="020B0503020204020204" pitchFamily="34" charset="-122"/>
                <a:ea typeface="微软雅黑" panose="020B0503020204020204" pitchFamily="34" charset="-122"/>
              </a:rPr>
              <a:t>学科、专业育人</a:t>
            </a:r>
            <a:r>
              <a:rPr lang="en-US" altLang="zh-CN" sz="1400" dirty="0" smtClean="0">
                <a:solidFill>
                  <a:schemeClr val="bg1"/>
                </a:solidFill>
                <a:latin typeface="微软雅黑" panose="020B0503020204020204" pitchFamily="34" charset="-122"/>
                <a:ea typeface="微软雅黑" panose="020B0503020204020204" pitchFamily="34" charset="-122"/>
              </a:rPr>
              <a:t>(</a:t>
            </a:r>
            <a:r>
              <a:rPr lang="zh-CN" altLang="zh-CN" sz="1400" dirty="0" smtClean="0">
                <a:solidFill>
                  <a:schemeClr val="bg1"/>
                </a:solidFill>
                <a:latin typeface="微软雅黑" panose="020B0503020204020204" pitchFamily="34" charset="-122"/>
                <a:ea typeface="微软雅黑" panose="020B0503020204020204" pitchFamily="34" charset="-122"/>
              </a:rPr>
              <a:t>课程思政</a:t>
            </a:r>
            <a:r>
              <a:rPr lang="en-US" altLang="zh-CN" sz="1400" dirty="0" smtClean="0">
                <a:solidFill>
                  <a:schemeClr val="bg1"/>
                </a:solidFill>
                <a:latin typeface="微软雅黑" panose="020B0503020204020204" pitchFamily="34" charset="-122"/>
                <a:ea typeface="微软雅黑" panose="020B0503020204020204" pitchFamily="34" charset="-122"/>
              </a:rPr>
              <a:t>)</a:t>
            </a:r>
            <a:endParaRPr lang="en-US" altLang="zh-CN" sz="1400" dirty="0" smtClean="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286831" y="1466617"/>
            <a:ext cx="2240280" cy="758190"/>
          </a:xfrm>
          <a:prstGeom prst="rect">
            <a:avLst/>
          </a:prstGeom>
        </p:spPr>
        <p:txBody>
          <a:bodyPr wrap="none">
            <a:spAutoFit/>
          </a:bodyPr>
          <a:lstStyle/>
          <a:p>
            <a:pPr lvl="0" algn="ctr" fontAlgn="auto">
              <a:lnSpc>
                <a:spcPts val="2600"/>
              </a:lnSpc>
            </a:pPr>
            <a:r>
              <a:rPr lang="zh-CN" altLang="zh-CN" dirty="0" smtClean="0">
                <a:solidFill>
                  <a:schemeClr val="bg1"/>
                </a:solidFill>
                <a:latin typeface="微软雅黑" panose="020B0503020204020204" pitchFamily="34" charset="-122"/>
                <a:ea typeface="微软雅黑" panose="020B0503020204020204" pitchFamily="34" charset="-122"/>
              </a:rPr>
              <a:t>思想政治</a:t>
            </a:r>
            <a:r>
              <a:rPr lang="zh-CN" altLang="zh-CN" dirty="0" smtClean="0">
                <a:solidFill>
                  <a:srgbClr val="00B0F0"/>
                </a:solidFill>
                <a:latin typeface="微软雅黑" panose="020B0503020204020204" pitchFamily="34" charset="-122"/>
                <a:ea typeface="微软雅黑" panose="020B0503020204020204" pitchFamily="34" charset="-122"/>
              </a:rPr>
              <a:t>教育体系</a:t>
            </a:r>
            <a:r>
              <a:rPr lang="zh-CN" altLang="zh-CN" dirty="0" smtClean="0">
                <a:solidFill>
                  <a:schemeClr val="bg1"/>
                </a:solidFill>
                <a:latin typeface="微软雅黑" panose="020B0503020204020204" pitchFamily="34" charset="-122"/>
                <a:ea typeface="微软雅黑" panose="020B0503020204020204" pitchFamily="34" charset="-122"/>
              </a:rPr>
              <a:t>：</a:t>
            </a:r>
            <a:endParaRPr lang="zh-CN" altLang="zh-CN" dirty="0" smtClean="0">
              <a:solidFill>
                <a:schemeClr val="bg1"/>
              </a:solidFill>
              <a:latin typeface="微软雅黑" panose="020B0503020204020204" pitchFamily="34" charset="-122"/>
              <a:ea typeface="微软雅黑" panose="020B0503020204020204" pitchFamily="34" charset="-122"/>
            </a:endParaRPr>
          </a:p>
          <a:p>
            <a:pPr lvl="0" algn="ctr" fontAlgn="auto">
              <a:lnSpc>
                <a:spcPts val="2600"/>
              </a:lnSpc>
            </a:pPr>
            <a:r>
              <a:rPr lang="zh-CN" altLang="zh-CN" dirty="0" smtClean="0">
                <a:solidFill>
                  <a:schemeClr val="bg1"/>
                </a:solidFill>
                <a:latin typeface="微软雅黑" panose="020B0503020204020204" pitchFamily="34" charset="-122"/>
                <a:ea typeface="微软雅黑" panose="020B0503020204020204" pitchFamily="34" charset="-122"/>
              </a:rPr>
              <a:t>三全育人</a:t>
            </a:r>
            <a:endParaRPr lang="zh-CN" altLang="zh-CN" dirty="0" smtClean="0">
              <a:solidFill>
                <a:schemeClr val="bg1"/>
              </a:solidFill>
              <a:latin typeface="微软雅黑" panose="020B0503020204020204" pitchFamily="34" charset="-122"/>
              <a:ea typeface="微软雅黑" panose="020B0503020204020204" pitchFamily="34" charset="-122"/>
            </a:endParaRPr>
          </a:p>
        </p:txBody>
      </p:sp>
      <p:sp>
        <p:nvSpPr>
          <p:cNvPr id="74" name="矩形 73"/>
          <p:cNvSpPr/>
          <p:nvPr/>
        </p:nvSpPr>
        <p:spPr>
          <a:xfrm>
            <a:off x="3405628" y="4262438"/>
            <a:ext cx="1198880" cy="424815"/>
          </a:xfrm>
          <a:prstGeom prst="rect">
            <a:avLst/>
          </a:prstGeom>
        </p:spPr>
        <p:txBody>
          <a:bodyPr wrap="none">
            <a:spAutoFit/>
          </a:bodyPr>
          <a:lstStyle/>
          <a:p>
            <a:pPr lvl="0" algn="ctr">
              <a:lnSpc>
                <a:spcPts val="2600"/>
              </a:lnSpc>
            </a:pPr>
            <a:r>
              <a:rPr lang="zh-CN" altLang="en-US" sz="2000" dirty="0" smtClean="0">
                <a:solidFill>
                  <a:schemeClr val="bg1"/>
                </a:solidFill>
                <a:latin typeface="微软雅黑" panose="020B0503020204020204" pitchFamily="34" charset="-122"/>
                <a:ea typeface="微软雅黑" panose="020B0503020204020204" pitchFamily="34" charset="-122"/>
                <a:sym typeface="+mn-ea"/>
              </a:rPr>
              <a:t>育人体系</a:t>
            </a:r>
            <a:endParaRPr lang="zh-CN" altLang="en-US" sz="2000" dirty="0" smtClean="0">
              <a:solidFill>
                <a:schemeClr val="bg1"/>
              </a:solidFill>
              <a:latin typeface="微软雅黑" panose="020B0503020204020204" pitchFamily="34" charset="-122"/>
              <a:ea typeface="微软雅黑" panose="020B0503020204020204" pitchFamily="34" charset="-122"/>
              <a:sym typeface="+mn-ea"/>
            </a:endParaRPr>
          </a:p>
        </p:txBody>
      </p:sp>
      <p:sp>
        <p:nvSpPr>
          <p:cNvPr id="6" name="TextBox 49"/>
          <p:cNvSpPr txBox="1">
            <a:spLocks noChangeArrowheads="1"/>
          </p:cNvSpPr>
          <p:nvPr/>
        </p:nvSpPr>
        <p:spPr bwMode="auto">
          <a:xfrm>
            <a:off x="1115695" y="276225"/>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一、</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高校图书馆育人的时代背景</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1139190" y="668655"/>
            <a:ext cx="1718945"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㈡中观视角</a:t>
            </a:r>
            <a:endParaRPr lang="zh-CN" altLang="en-US" sz="2000" b="1" dirty="0" smtClean="0">
              <a:latin typeface="微软雅黑" panose="020B0503020204020204" pitchFamily="34" charset="-122"/>
              <a:ea typeface="微软雅黑" panose="020B0503020204020204" pitchFamily="34" charset="-122"/>
            </a:endParaRPr>
          </a:p>
        </p:txBody>
      </p:sp>
      <p:cxnSp>
        <p:nvCxnSpPr>
          <p:cNvPr id="102" name="直接箭头连接符 101"/>
          <p:cNvCxnSpPr/>
          <p:nvPr/>
        </p:nvCxnSpPr>
        <p:spPr>
          <a:xfrm flipH="1">
            <a:off x="1398878" y="2261245"/>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H="1">
            <a:off x="3997298" y="2257435"/>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a:off x="6878293" y="2253625"/>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146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069340"/>
            <a:ext cx="9180195" cy="37941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grpSp>
        <p:nvGrpSpPr>
          <p:cNvPr id="3" name="组合 111"/>
          <p:cNvGrpSpPr/>
          <p:nvPr/>
        </p:nvGrpSpPr>
        <p:grpSpPr>
          <a:xfrm>
            <a:off x="0" y="2932802"/>
            <a:ext cx="9144000" cy="482111"/>
            <a:chOff x="0" y="2855338"/>
            <a:chExt cx="9144000" cy="482111"/>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5338"/>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40364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3140224"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343285"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5801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444208"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66023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92165"/>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168972"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3084850"/>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81307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1619672" y="3085449"/>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8" name="直接连接符 87"/>
          <p:cNvCxnSpPr/>
          <p:nvPr/>
        </p:nvCxnSpPr>
        <p:spPr>
          <a:xfrm flipV="1">
            <a:off x="611560" y="316345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2699792" y="316345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a:off x="4450209" y="3508613"/>
            <a:ext cx="2238" cy="585845"/>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8" name="矩形 147"/>
          <p:cNvSpPr/>
          <p:nvPr/>
        </p:nvSpPr>
        <p:spPr>
          <a:xfrm>
            <a:off x="3066415" y="4118610"/>
            <a:ext cx="2789555" cy="398780"/>
          </a:xfrm>
          <a:prstGeom prst="rect">
            <a:avLst/>
          </a:prstGeom>
        </p:spPr>
        <p:txBody>
          <a:bodyPr wrap="square">
            <a:spAutoFit/>
          </a:bodyPr>
          <a:lstStyle/>
          <a:p>
            <a:pPr algn="ctr"/>
            <a:r>
              <a:rPr lang="zh-CN" altLang="zh-CN" sz="2000" b="1" dirty="0" smtClean="0">
                <a:solidFill>
                  <a:schemeClr val="bg1"/>
                </a:solidFill>
                <a:latin typeface="微软雅黑" panose="020B0503020204020204" pitchFamily="34" charset="-122"/>
                <a:ea typeface="微软雅黑" panose="020B0503020204020204" pitchFamily="34" charset="-122"/>
              </a:rPr>
              <a:t>高校图书馆的主要职能</a:t>
            </a:r>
            <a:endParaRPr lang="zh-CN" altLang="zh-CN" sz="2000" b="1" baseline="30000" dirty="0" smtClean="0">
              <a:solidFill>
                <a:schemeClr val="bg1"/>
              </a:solidFill>
              <a:latin typeface="微软雅黑" panose="020B0503020204020204" pitchFamily="34" charset="-122"/>
              <a:ea typeface="微软雅黑" panose="020B0503020204020204" pitchFamily="34" charset="-122"/>
            </a:endParaRPr>
          </a:p>
        </p:txBody>
      </p:sp>
      <p:cxnSp>
        <p:nvCxnSpPr>
          <p:cNvPr id="149" name="直接连接符 148"/>
          <p:cNvCxnSpPr/>
          <p:nvPr/>
        </p:nvCxnSpPr>
        <p:spPr>
          <a:xfrm>
            <a:off x="1905635" y="2715895"/>
            <a:ext cx="5257800" cy="0"/>
          </a:xfrm>
          <a:prstGeom prst="line">
            <a:avLst/>
          </a:prstGeom>
          <a:ln w="22225" cmpd="sng">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H="1">
            <a:off x="1910507" y="2127637"/>
            <a:ext cx="224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V="1">
            <a:off x="7524328" y="3159567"/>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flipV="1">
            <a:off x="395536" y="316345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flipV="1">
            <a:off x="6876256" y="315614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p:nvPr/>
        </p:nvCxnSpPr>
        <p:spPr>
          <a:xfrm flipV="1">
            <a:off x="2915816" y="316345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flipV="1">
            <a:off x="4211960" y="317077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箭头连接符 108"/>
          <p:cNvCxnSpPr/>
          <p:nvPr/>
        </p:nvCxnSpPr>
        <p:spPr>
          <a:xfrm>
            <a:off x="7161232" y="2139702"/>
            <a:ext cx="0" cy="576064"/>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5808836" y="316345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8354516" y="3160709"/>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4453892" y="2985507"/>
            <a:ext cx="0" cy="5040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453892" y="2746460"/>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7" name="矩形 96"/>
          <p:cNvSpPr/>
          <p:nvPr/>
        </p:nvSpPr>
        <p:spPr>
          <a:xfrm>
            <a:off x="1137914" y="1616555"/>
            <a:ext cx="1547664" cy="491490"/>
          </a:xfrm>
          <a:prstGeom prst="rect">
            <a:avLst/>
          </a:prstGeom>
        </p:spPr>
        <p:txBody>
          <a:bodyPr wrap="square">
            <a:spAutoFit/>
          </a:bodyPr>
          <a:lstStyle/>
          <a:p>
            <a:pPr lvl="0" algn="ctr"/>
            <a:r>
              <a:rPr lang="zh-CN" altLang="zh-CN" sz="2600" b="1" dirty="0" smtClean="0">
                <a:solidFill>
                  <a:schemeClr val="bg1"/>
                </a:solidFill>
                <a:latin typeface="隶书" panose="02010509060101010101" pitchFamily="49" charset="-122"/>
                <a:ea typeface="隶书" panose="02010509060101010101" pitchFamily="49" charset="-122"/>
              </a:rPr>
              <a:t>教育职能</a:t>
            </a:r>
            <a:endParaRPr lang="zh-CN" altLang="zh-CN" sz="2600" b="1" dirty="0" smtClean="0">
              <a:solidFill>
                <a:schemeClr val="bg1"/>
              </a:solidFill>
              <a:latin typeface="隶书" panose="02010509060101010101" pitchFamily="49" charset="-122"/>
              <a:ea typeface="隶书" panose="02010509060101010101" pitchFamily="49" charset="-122"/>
            </a:endParaRPr>
          </a:p>
        </p:txBody>
      </p:sp>
      <p:sp>
        <p:nvSpPr>
          <p:cNvPr id="103" name="矩形 102"/>
          <p:cNvSpPr/>
          <p:nvPr/>
        </p:nvSpPr>
        <p:spPr>
          <a:xfrm>
            <a:off x="6035040" y="1620520"/>
            <a:ext cx="2242185" cy="491490"/>
          </a:xfrm>
          <a:prstGeom prst="rect">
            <a:avLst/>
          </a:prstGeom>
        </p:spPr>
        <p:txBody>
          <a:bodyPr wrap="square">
            <a:spAutoFit/>
          </a:bodyPr>
          <a:lstStyle/>
          <a:p>
            <a:pPr lvl="0" algn="ctr"/>
            <a:r>
              <a:rPr lang="zh-CN" altLang="en-US" sz="2600" b="1" dirty="0" smtClean="0">
                <a:solidFill>
                  <a:schemeClr val="bg1"/>
                </a:solidFill>
                <a:latin typeface="隶书" panose="02010509060101010101" pitchFamily="49" charset="-122"/>
                <a:ea typeface="隶书" panose="02010509060101010101" pitchFamily="49" charset="-122"/>
              </a:rPr>
              <a:t>信息服务职能</a:t>
            </a:r>
            <a:endParaRPr lang="zh-CN" altLang="en-US" sz="2600" b="1" dirty="0" smtClean="0">
              <a:solidFill>
                <a:schemeClr val="bg1"/>
              </a:solidFill>
              <a:latin typeface="隶书" panose="02010509060101010101" pitchFamily="49" charset="-122"/>
              <a:ea typeface="隶书" panose="02010509060101010101" pitchFamily="49" charset="-122"/>
            </a:endParaRPr>
          </a:p>
        </p:txBody>
      </p:sp>
      <p:sp>
        <p:nvSpPr>
          <p:cNvPr id="4" name="TextBox 49"/>
          <p:cNvSpPr txBox="1">
            <a:spLocks noChangeArrowheads="1"/>
          </p:cNvSpPr>
          <p:nvPr/>
        </p:nvSpPr>
        <p:spPr bwMode="auto">
          <a:xfrm>
            <a:off x="1115695" y="276225"/>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lstStyle/>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一、</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高校图书馆育人的时代背景</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1115695" y="669925"/>
            <a:ext cx="1718945" cy="398780"/>
          </a:xfrm>
          <a:prstGeom prst="rect">
            <a:avLst/>
          </a:prstGeom>
        </p:spPr>
        <p:txBody>
          <a:bodyPr wrap="square">
            <a:spAutoFit/>
          </a:bodyPr>
          <a:lstStyle/>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㈢微观视角</a:t>
            </a:r>
            <a:endParaRPr lang="zh-CN" altLang="en-US" sz="2000" b="1" dirty="0" smtClean="0">
              <a:latin typeface="微软雅黑" panose="020B0503020204020204" pitchFamily="34" charset="-122"/>
              <a:ea typeface="微软雅黑" panose="020B0503020204020204" pitchFamily="34" charset="-122"/>
            </a:endParaRPr>
          </a:p>
        </p:txBody>
      </p:sp>
      <p:sp>
        <p:nvSpPr>
          <p:cNvPr id="95" name="矩形 94"/>
          <p:cNvSpPr/>
          <p:nvPr/>
        </p:nvSpPr>
        <p:spPr>
          <a:xfrm>
            <a:off x="1331640" y="4924301"/>
            <a:ext cx="6840760" cy="206375"/>
          </a:xfrm>
          <a:prstGeom prst="rect">
            <a:avLst/>
          </a:prstGeom>
        </p:spPr>
        <p:txBody>
          <a:bodyPr wrap="square">
            <a:spAutoFit/>
          </a:bodyPr>
          <a:lstStyle/>
          <a:p>
            <a:pPr algn="ctr">
              <a:lnSpc>
                <a:spcPts val="900"/>
              </a:lnSpc>
              <a:buClrTx/>
              <a:buSzTx/>
              <a:buFontTx/>
            </a:pPr>
            <a:r>
              <a:rPr lang="zh-CN" altLang="en-US" sz="1000" b="1" dirty="0" smtClean="0">
                <a:latin typeface="+mn-ea"/>
              </a:rPr>
              <a:t>参考文献：</a:t>
            </a:r>
            <a:r>
              <a:rPr lang="zh-CN" altLang="zh-CN" sz="1000" dirty="0" smtClean="0">
                <a:latin typeface="+mn-ea"/>
                <a:sym typeface="+mn-ea"/>
              </a:rPr>
              <a:t>教育部.普通高等学校图书馆规程，2015年12月31日教高〔2015〕14号</a:t>
            </a:r>
            <a:endParaRPr lang="zh-CN" altLang="zh-CN" sz="1000" dirty="0" smtClean="0">
              <a:latin typeface="+mn-ea"/>
              <a:sym typeface="+mn-ea"/>
            </a:endParaRPr>
          </a:p>
        </p:txBody>
      </p:sp>
    </p:spTree>
  </p:cSld>
  <p:clrMapOvr>
    <a:masterClrMapping/>
  </p:clrMapOvr>
  <p:transition advTm="21469">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0" y="1143635"/>
            <a:ext cx="9180195" cy="39941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7370445" y="1311275"/>
            <a:ext cx="1581150" cy="798830"/>
          </a:xfrm>
          <a:prstGeom prst="rect">
            <a:avLst/>
          </a:prstGeom>
          <a:noFill/>
        </p:spPr>
        <p:txBody>
          <a:bodyPr wrap="square" rtlCol="0">
            <a:spAutoFit/>
          </a:bodyPr>
          <a:lstStyle/>
          <a:p>
            <a:pPr algn="ctr"/>
            <a:r>
              <a:rPr lang="en-US" altLang="zh-CN" sz="2300" dirty="0" smtClean="0">
                <a:solidFill>
                  <a:schemeClr val="bg1"/>
                </a:solidFill>
                <a:latin typeface="隶书" panose="02010509060101010101" pitchFamily="49" charset="-122"/>
                <a:ea typeface="隶书" panose="02010509060101010101" pitchFamily="49" charset="-122"/>
              </a:rPr>
              <a:t>让图书馆生长起来</a:t>
            </a:r>
            <a:endParaRPr lang="en-US" altLang="zh-CN" sz="2300" dirty="0" smtClean="0">
              <a:solidFill>
                <a:schemeClr val="bg1"/>
              </a:solidFill>
              <a:latin typeface="隶书" panose="02010509060101010101" pitchFamily="49" charset="-122"/>
              <a:ea typeface="隶书" panose="02010509060101010101" pitchFamily="49" charset="-122"/>
            </a:endParaRPr>
          </a:p>
        </p:txBody>
      </p:sp>
      <p:cxnSp>
        <p:nvCxnSpPr>
          <p:cNvPr id="81" name="直接箭头连接符 80"/>
          <p:cNvCxnSpPr/>
          <p:nvPr/>
        </p:nvCxnSpPr>
        <p:spPr>
          <a:xfrm flipH="1">
            <a:off x="3130322" y="216351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314325" y="277813"/>
            <a:ext cx="468313" cy="468312"/>
            <a:chOff x="0" y="0"/>
            <a:chExt cx="1129689" cy="1129689"/>
          </a:xfrm>
        </p:grpSpPr>
        <p:sp>
          <p:nvSpPr>
            <p:cNvPr id="84" name="椭圆 19"/>
            <p:cNvSpPr>
              <a:spLocks noChangeArrowheads="1"/>
            </p:cNvSpPr>
            <p:nvPr/>
          </p:nvSpPr>
          <p:spPr bwMode="auto">
            <a:xfrm>
              <a:off x="0" y="0"/>
              <a:ext cx="1129689" cy="1129689"/>
            </a:xfrm>
            <a:prstGeom prst="ellipse">
              <a:avLst/>
            </a:prstGeom>
            <a:solidFill>
              <a:srgbClr val="3A3A3A"/>
            </a:solidFill>
            <a:ln w="12700">
              <a:solidFill>
                <a:srgbClr val="3A3A3A"/>
              </a:solidFill>
              <a:round/>
            </a:ln>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85" name="Freeform 18"/>
            <p:cNvSpPr>
              <a:spLocks noEditPoints="1"/>
            </p:cNvSpPr>
            <p:nvPr/>
          </p:nvSpPr>
          <p:spPr bwMode="auto">
            <a:xfrm>
              <a:off x="226222" y="161337"/>
              <a:ext cx="659346" cy="790830"/>
            </a:xfrm>
            <a:custGeom>
              <a:avLst/>
              <a:gdLst>
                <a:gd name="T0" fmla="*/ 2147483646 w 456"/>
                <a:gd name="T1" fmla="*/ 2147483646 h 548"/>
                <a:gd name="T2" fmla="*/ 2147483646 w 456"/>
                <a:gd name="T3" fmla="*/ 2147483646 h 548"/>
                <a:gd name="T4" fmla="*/ 2147483646 w 456"/>
                <a:gd name="T5" fmla="*/ 2147483646 h 548"/>
                <a:gd name="T6" fmla="*/ 0 w 456"/>
                <a:gd name="T7" fmla="*/ 2147483646 h 548"/>
                <a:gd name="T8" fmla="*/ 2147483646 w 456"/>
                <a:gd name="T9" fmla="*/ 2147483646 h 548"/>
                <a:gd name="T10" fmla="*/ 2147483646 w 456"/>
                <a:gd name="T11" fmla="*/ 2147483646 h 548"/>
                <a:gd name="T12" fmla="*/ 2147483646 w 456"/>
                <a:gd name="T13" fmla="*/ 2147483646 h 548"/>
                <a:gd name="T14" fmla="*/ 2147483646 w 456"/>
                <a:gd name="T15" fmla="*/ 2147483646 h 548"/>
                <a:gd name="T16" fmla="*/ 2147483646 w 456"/>
                <a:gd name="T17" fmla="*/ 2147483646 h 548"/>
                <a:gd name="T18" fmla="*/ 2147483646 w 456"/>
                <a:gd name="T19" fmla="*/ 2147483646 h 548"/>
                <a:gd name="T20" fmla="*/ 2147483646 w 456"/>
                <a:gd name="T21" fmla="*/ 2147483646 h 548"/>
                <a:gd name="T22" fmla="*/ 2147483646 w 456"/>
                <a:gd name="T23" fmla="*/ 2147483646 h 548"/>
                <a:gd name="T24" fmla="*/ 2147483646 w 456"/>
                <a:gd name="T25" fmla="*/ 2147483646 h 548"/>
                <a:gd name="T26" fmla="*/ 2147483646 w 456"/>
                <a:gd name="T27" fmla="*/ 2147483646 h 548"/>
                <a:gd name="T28" fmla="*/ 2147483646 w 456"/>
                <a:gd name="T29" fmla="*/ 2147483646 h 548"/>
                <a:gd name="T30" fmla="*/ 2147483646 w 456"/>
                <a:gd name="T31" fmla="*/ 0 h 548"/>
                <a:gd name="T32" fmla="*/ 2147483646 w 456"/>
                <a:gd name="T33" fmla="*/ 0 h 548"/>
                <a:gd name="T34" fmla="*/ 2147483646 w 456"/>
                <a:gd name="T35" fmla="*/ 2147483646 h 548"/>
                <a:gd name="T36" fmla="*/ 2147483646 w 456"/>
                <a:gd name="T37" fmla="*/ 2147483646 h 548"/>
                <a:gd name="T38" fmla="*/ 2147483646 w 456"/>
                <a:gd name="T39" fmla="*/ 2147483646 h 548"/>
                <a:gd name="T40" fmla="*/ 2147483646 w 456"/>
                <a:gd name="T41" fmla="*/ 2147483646 h 548"/>
                <a:gd name="T42" fmla="*/ 2147483646 w 456"/>
                <a:gd name="T43" fmla="*/ 2147483646 h 548"/>
                <a:gd name="T44" fmla="*/ 2147483646 w 456"/>
                <a:gd name="T45" fmla="*/ 2147483646 h 548"/>
                <a:gd name="T46" fmla="*/ 2147483646 w 456"/>
                <a:gd name="T47" fmla="*/ 2147483646 h 548"/>
                <a:gd name="T48" fmla="*/ 2147483646 w 456"/>
                <a:gd name="T49" fmla="*/ 2147483646 h 548"/>
                <a:gd name="T50" fmla="*/ 2147483646 w 456"/>
                <a:gd name="T51" fmla="*/ 2147483646 h 548"/>
                <a:gd name="T52" fmla="*/ 2147483646 w 456"/>
                <a:gd name="T53" fmla="*/ 2147483646 h 548"/>
                <a:gd name="T54" fmla="*/ 2147483646 w 456"/>
                <a:gd name="T55" fmla="*/ 2147483646 h 548"/>
                <a:gd name="T56" fmla="*/ 2147483646 w 456"/>
                <a:gd name="T57" fmla="*/ 2147483646 h 548"/>
                <a:gd name="T58" fmla="*/ 2147483646 w 456"/>
                <a:gd name="T59" fmla="*/ 2147483646 h 548"/>
                <a:gd name="T60" fmla="*/ 2147483646 w 456"/>
                <a:gd name="T61" fmla="*/ 2147483646 h 548"/>
                <a:gd name="T62" fmla="*/ 2147483646 w 456"/>
                <a:gd name="T63" fmla="*/ 2147483646 h 548"/>
                <a:gd name="T64" fmla="*/ 2147483646 w 456"/>
                <a:gd name="T65" fmla="*/ 2147483646 h 548"/>
                <a:gd name="T66" fmla="*/ 2147483646 w 456"/>
                <a:gd name="T67" fmla="*/ 2147483646 h 548"/>
                <a:gd name="T68" fmla="*/ 2147483646 w 456"/>
                <a:gd name="T69" fmla="*/ 2147483646 h 548"/>
                <a:gd name="T70" fmla="*/ 2147483646 w 456"/>
                <a:gd name="T71" fmla="*/ 2147483646 h 548"/>
                <a:gd name="T72" fmla="*/ 2147483646 w 456"/>
                <a:gd name="T73" fmla="*/ 2147483646 h 548"/>
                <a:gd name="T74" fmla="*/ 2147483646 w 456"/>
                <a:gd name="T75" fmla="*/ 2147483646 h 548"/>
                <a:gd name="T76" fmla="*/ 2147483646 w 456"/>
                <a:gd name="T77" fmla="*/ 2147483646 h 548"/>
                <a:gd name="T78" fmla="*/ 2147483646 w 456"/>
                <a:gd name="T79" fmla="*/ 2147483646 h 5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56" h="548">
                  <a:moveTo>
                    <a:pt x="456" y="528"/>
                  </a:moveTo>
                  <a:cubicBezTo>
                    <a:pt x="456" y="539"/>
                    <a:pt x="447" y="548"/>
                    <a:pt x="436" y="548"/>
                  </a:cubicBezTo>
                  <a:cubicBezTo>
                    <a:pt x="84" y="548"/>
                    <a:pt x="84" y="548"/>
                    <a:pt x="84" y="548"/>
                  </a:cubicBezTo>
                  <a:cubicBezTo>
                    <a:pt x="38" y="548"/>
                    <a:pt x="0" y="510"/>
                    <a:pt x="0" y="464"/>
                  </a:cubicBezTo>
                  <a:cubicBezTo>
                    <a:pt x="0" y="417"/>
                    <a:pt x="38" y="380"/>
                    <a:pt x="84" y="380"/>
                  </a:cubicBezTo>
                  <a:cubicBezTo>
                    <a:pt x="436" y="380"/>
                    <a:pt x="436" y="380"/>
                    <a:pt x="436" y="380"/>
                  </a:cubicBezTo>
                  <a:cubicBezTo>
                    <a:pt x="447" y="380"/>
                    <a:pt x="456" y="389"/>
                    <a:pt x="456" y="399"/>
                  </a:cubicBezTo>
                  <a:cubicBezTo>
                    <a:pt x="456" y="410"/>
                    <a:pt x="447" y="419"/>
                    <a:pt x="436" y="419"/>
                  </a:cubicBezTo>
                  <a:cubicBezTo>
                    <a:pt x="90" y="419"/>
                    <a:pt x="90" y="419"/>
                    <a:pt x="90" y="419"/>
                  </a:cubicBezTo>
                  <a:cubicBezTo>
                    <a:pt x="65" y="419"/>
                    <a:pt x="45" y="439"/>
                    <a:pt x="45" y="464"/>
                  </a:cubicBezTo>
                  <a:cubicBezTo>
                    <a:pt x="45" y="488"/>
                    <a:pt x="65" y="509"/>
                    <a:pt x="90" y="509"/>
                  </a:cubicBezTo>
                  <a:cubicBezTo>
                    <a:pt x="436" y="509"/>
                    <a:pt x="436" y="509"/>
                    <a:pt x="436" y="509"/>
                  </a:cubicBezTo>
                  <a:cubicBezTo>
                    <a:pt x="447" y="509"/>
                    <a:pt x="456" y="518"/>
                    <a:pt x="456" y="528"/>
                  </a:cubicBezTo>
                  <a:close/>
                  <a:moveTo>
                    <a:pt x="235" y="78"/>
                  </a:moveTo>
                  <a:cubicBezTo>
                    <a:pt x="276" y="78"/>
                    <a:pt x="309" y="45"/>
                    <a:pt x="309" y="6"/>
                  </a:cubicBezTo>
                  <a:cubicBezTo>
                    <a:pt x="309" y="4"/>
                    <a:pt x="309" y="2"/>
                    <a:pt x="309" y="0"/>
                  </a:cubicBezTo>
                  <a:cubicBezTo>
                    <a:pt x="307" y="0"/>
                    <a:pt x="305" y="0"/>
                    <a:pt x="303" y="0"/>
                  </a:cubicBezTo>
                  <a:cubicBezTo>
                    <a:pt x="262" y="0"/>
                    <a:pt x="228" y="32"/>
                    <a:pt x="228" y="72"/>
                  </a:cubicBezTo>
                  <a:cubicBezTo>
                    <a:pt x="228" y="74"/>
                    <a:pt x="228" y="76"/>
                    <a:pt x="229" y="77"/>
                  </a:cubicBezTo>
                  <a:cubicBezTo>
                    <a:pt x="231" y="78"/>
                    <a:pt x="233" y="78"/>
                    <a:pt x="235" y="78"/>
                  </a:cubicBezTo>
                  <a:close/>
                  <a:moveTo>
                    <a:pt x="372" y="137"/>
                  </a:moveTo>
                  <a:cubicBezTo>
                    <a:pt x="357" y="102"/>
                    <a:pt x="321" y="85"/>
                    <a:pt x="295" y="85"/>
                  </a:cubicBezTo>
                  <a:cubicBezTo>
                    <a:pt x="263" y="85"/>
                    <a:pt x="257" y="98"/>
                    <a:pt x="232" y="98"/>
                  </a:cubicBezTo>
                  <a:cubicBezTo>
                    <a:pt x="208" y="98"/>
                    <a:pt x="202" y="85"/>
                    <a:pt x="170" y="85"/>
                  </a:cubicBezTo>
                  <a:cubicBezTo>
                    <a:pt x="143" y="85"/>
                    <a:pt x="108" y="102"/>
                    <a:pt x="93" y="137"/>
                  </a:cubicBezTo>
                  <a:cubicBezTo>
                    <a:pt x="62" y="207"/>
                    <a:pt x="114" y="341"/>
                    <a:pt x="175" y="341"/>
                  </a:cubicBezTo>
                  <a:cubicBezTo>
                    <a:pt x="199" y="341"/>
                    <a:pt x="210" y="328"/>
                    <a:pt x="232" y="328"/>
                  </a:cubicBezTo>
                  <a:cubicBezTo>
                    <a:pt x="255" y="328"/>
                    <a:pt x="265" y="341"/>
                    <a:pt x="290" y="341"/>
                  </a:cubicBezTo>
                  <a:cubicBezTo>
                    <a:pt x="351" y="341"/>
                    <a:pt x="403" y="207"/>
                    <a:pt x="372" y="137"/>
                  </a:cubicBezTo>
                  <a:close/>
                  <a:moveTo>
                    <a:pt x="172" y="126"/>
                  </a:moveTo>
                  <a:cubicBezTo>
                    <a:pt x="170" y="126"/>
                    <a:pt x="169" y="126"/>
                    <a:pt x="168" y="126"/>
                  </a:cubicBezTo>
                  <a:cubicBezTo>
                    <a:pt x="154" y="126"/>
                    <a:pt x="132" y="138"/>
                    <a:pt x="128" y="161"/>
                  </a:cubicBezTo>
                  <a:cubicBezTo>
                    <a:pt x="127" y="165"/>
                    <a:pt x="123" y="169"/>
                    <a:pt x="119" y="169"/>
                  </a:cubicBezTo>
                  <a:cubicBezTo>
                    <a:pt x="118" y="169"/>
                    <a:pt x="118" y="169"/>
                    <a:pt x="118" y="169"/>
                  </a:cubicBezTo>
                  <a:cubicBezTo>
                    <a:pt x="118" y="169"/>
                    <a:pt x="117" y="169"/>
                    <a:pt x="116" y="168"/>
                  </a:cubicBezTo>
                  <a:cubicBezTo>
                    <a:pt x="111" y="167"/>
                    <a:pt x="108" y="162"/>
                    <a:pt x="109" y="157"/>
                  </a:cubicBezTo>
                  <a:cubicBezTo>
                    <a:pt x="115" y="125"/>
                    <a:pt x="144" y="106"/>
                    <a:pt x="168" y="106"/>
                  </a:cubicBezTo>
                  <a:cubicBezTo>
                    <a:pt x="170" y="106"/>
                    <a:pt x="171" y="106"/>
                    <a:pt x="173" y="106"/>
                  </a:cubicBezTo>
                  <a:cubicBezTo>
                    <a:pt x="178" y="107"/>
                    <a:pt x="182" y="112"/>
                    <a:pt x="181" y="117"/>
                  </a:cubicBezTo>
                  <a:cubicBezTo>
                    <a:pt x="181" y="122"/>
                    <a:pt x="177" y="126"/>
                    <a:pt x="172" y="126"/>
                  </a:cubicBezTo>
                  <a:close/>
                </a:path>
              </a:pathLst>
            </a:custGeom>
            <a:solidFill>
              <a:schemeClr val="bg1"/>
            </a:solidFill>
            <a:ln w="9525">
              <a:noFill/>
              <a:round/>
            </a:ln>
          </p:spPr>
          <p:txBody>
            <a:bodyPr vert="horz" wrap="square" lIns="91440" tIns="45720" rIns="91440" bIns="45720" numCol="1" anchor="t" anchorCtr="0" compatLnSpc="1"/>
            <a:lstStyle/>
            <a:p>
              <a:endParaRPr lang="zh-CN" altLang="en-US"/>
            </a:p>
          </p:txBody>
        </p:sp>
      </p:grpSp>
      <p:sp>
        <p:nvSpPr>
          <p:cNvPr id="94" name="矩形 93"/>
          <p:cNvSpPr/>
          <p:nvPr/>
        </p:nvSpPr>
        <p:spPr>
          <a:xfrm>
            <a:off x="2285133" y="1676058"/>
            <a:ext cx="1706880" cy="460375"/>
          </a:xfrm>
          <a:prstGeom prst="rect">
            <a:avLst/>
          </a:prstGeom>
        </p:spPr>
        <p:txBody>
          <a:bodyPr wrap="none">
            <a:spAutoFit/>
          </a:bodyPr>
          <a:lstStyle/>
          <a:p>
            <a:pPr lvl="0" algn="ctr"/>
            <a:r>
              <a:rPr lang="zh-CN" altLang="en-US" sz="2400" dirty="0" smtClean="0">
                <a:solidFill>
                  <a:schemeClr val="bg1"/>
                </a:solidFill>
                <a:latin typeface="隶书" panose="02010509060101010101" pitchFamily="49" charset="-122"/>
                <a:ea typeface="隶书" panose="02010509060101010101" pitchFamily="49" charset="-122"/>
                <a:sym typeface="+mn-ea"/>
              </a:rPr>
              <a:t>让书活起来</a:t>
            </a:r>
            <a:endParaRPr lang="zh-CN" altLang="en-US" sz="2400" dirty="0" smtClean="0">
              <a:solidFill>
                <a:schemeClr val="bg1"/>
              </a:solidFill>
              <a:latin typeface="隶书" panose="02010509060101010101" pitchFamily="49" charset="-122"/>
              <a:ea typeface="隶书" panose="02010509060101010101" pitchFamily="49" charset="-122"/>
              <a:sym typeface="+mn-ea"/>
            </a:endParaRPr>
          </a:p>
        </p:txBody>
      </p:sp>
      <p:sp>
        <p:nvSpPr>
          <p:cNvPr id="95" name="矩形 94"/>
          <p:cNvSpPr/>
          <p:nvPr/>
        </p:nvSpPr>
        <p:spPr>
          <a:xfrm>
            <a:off x="4790689" y="1659548"/>
            <a:ext cx="2011680" cy="460375"/>
          </a:xfrm>
          <a:prstGeom prst="rect">
            <a:avLst/>
          </a:prstGeom>
        </p:spPr>
        <p:txBody>
          <a:bodyPr wrap="none">
            <a:spAutoFit/>
          </a:bodyPr>
          <a:lstStyle/>
          <a:p>
            <a:pPr lvl="0" algn="ctr"/>
            <a:r>
              <a:rPr lang="en-US" altLang="zh-CN" sz="2400" dirty="0" smtClean="0">
                <a:solidFill>
                  <a:schemeClr val="bg1"/>
                </a:solidFill>
                <a:latin typeface="隶书" panose="02010509060101010101" pitchFamily="49" charset="-122"/>
                <a:ea typeface="隶书" panose="02010509060101010101" pitchFamily="49" charset="-122"/>
              </a:rPr>
              <a:t>让馆员动起来</a:t>
            </a:r>
            <a:endParaRPr lang="zh-CN" altLang="zh-CN" sz="2400" dirty="0" smtClean="0">
              <a:solidFill>
                <a:schemeClr val="bg1"/>
              </a:solidFill>
              <a:latin typeface="隶书" panose="02010509060101010101" pitchFamily="49" charset="-122"/>
              <a:ea typeface="隶书" panose="02010509060101010101" pitchFamily="49" charset="-122"/>
            </a:endParaRPr>
          </a:p>
        </p:txBody>
      </p:sp>
      <p:sp>
        <p:nvSpPr>
          <p:cNvPr id="96" name="矩形 95"/>
          <p:cNvSpPr/>
          <p:nvPr/>
        </p:nvSpPr>
        <p:spPr>
          <a:xfrm>
            <a:off x="272415" y="1322070"/>
            <a:ext cx="1120140" cy="798830"/>
          </a:xfrm>
          <a:prstGeom prst="rect">
            <a:avLst/>
          </a:prstGeom>
        </p:spPr>
        <p:txBody>
          <a:bodyPr wrap="square">
            <a:spAutoFit/>
          </a:bodyPr>
          <a:lstStyle/>
          <a:p>
            <a:pPr lvl="0" algn="ctr"/>
            <a:r>
              <a:rPr lang="zh-CN" altLang="zh-CN" sz="2300" dirty="0" smtClean="0">
                <a:solidFill>
                  <a:schemeClr val="bg1"/>
                </a:solidFill>
                <a:latin typeface="隶书" panose="02010509060101010101" pitchFamily="49" charset="-122"/>
                <a:ea typeface="隶书" panose="02010509060101010101" pitchFamily="49" charset="-122"/>
                <a:sym typeface="+mn-ea"/>
              </a:rPr>
              <a:t>让读者读起来</a:t>
            </a:r>
            <a:endParaRPr lang="zh-CN" altLang="zh-CN" sz="2300" dirty="0" smtClean="0">
              <a:solidFill>
                <a:schemeClr val="bg1"/>
              </a:solidFill>
              <a:latin typeface="隶书" panose="02010509060101010101" pitchFamily="49" charset="-122"/>
              <a:ea typeface="隶书" panose="02010509060101010101" pitchFamily="49" charset="-122"/>
              <a:sym typeface="+mn-ea"/>
            </a:endParaRPr>
          </a:p>
        </p:txBody>
      </p:sp>
      <p:cxnSp>
        <p:nvCxnSpPr>
          <p:cNvPr id="102" name="直接箭头连接符 101"/>
          <p:cNvCxnSpPr/>
          <p:nvPr/>
        </p:nvCxnSpPr>
        <p:spPr>
          <a:xfrm flipH="1">
            <a:off x="824586" y="2151739"/>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flipH="1">
            <a:off x="5796054" y="2155338"/>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组合 111"/>
          <p:cNvGrpSpPr/>
          <p:nvPr/>
        </p:nvGrpSpPr>
        <p:grpSpPr>
          <a:xfrm>
            <a:off x="0" y="3032629"/>
            <a:ext cx="9144000" cy="527424"/>
            <a:chOff x="0" y="2817364"/>
            <a:chExt cx="9144000" cy="527424"/>
          </a:xfrm>
        </p:grpSpPr>
        <p:cxnSp>
          <p:nvCxnSpPr>
            <p:cNvPr id="5" name="直接箭头连接符 4"/>
            <p:cNvCxnSpPr/>
            <p:nvPr/>
          </p:nvCxnSpPr>
          <p:spPr>
            <a:xfrm>
              <a:off x="0" y="3075806"/>
              <a:ext cx="9144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795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820475" y="281736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01458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20213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61967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05172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226774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2483768"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2700551"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285320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33478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35638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7799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424244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445645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6730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488906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V="1">
              <a:off x="511403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556559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34440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602812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6257212"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650057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672554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7092280"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730830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509814"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74035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7941862"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8341692" y="286054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8532440"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8748464"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V="1">
              <a:off x="8964488"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395536"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V="1">
              <a:off x="610505" y="2859782"/>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3130322" y="2823806"/>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5794618" y="308643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794618"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8153856" y="309278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8153856" y="2830754"/>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11" name="直接箭头连接符 110"/>
          <p:cNvCxnSpPr/>
          <p:nvPr/>
        </p:nvCxnSpPr>
        <p:spPr>
          <a:xfrm flipH="1">
            <a:off x="8151617" y="2148820"/>
            <a:ext cx="2239" cy="864000"/>
          </a:xfrm>
          <a:prstGeom prst="straightConnector1">
            <a:avLst/>
          </a:prstGeom>
          <a:ln w="190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820475" y="3301703"/>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flipV="1">
            <a:off x="3130322" y="3303608"/>
            <a:ext cx="0" cy="252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flipV="1">
            <a:off x="399593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flipV="1">
            <a:off x="6876256" y="307580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V="1">
            <a:off x="1413297" y="3078346"/>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49"/>
          <p:cNvSpPr txBox="1">
            <a:spLocks noChangeArrowheads="1"/>
          </p:cNvSpPr>
          <p:nvPr/>
        </p:nvSpPr>
        <p:spPr bwMode="auto">
          <a:xfrm>
            <a:off x="1115695" y="335280"/>
            <a:ext cx="4546600" cy="398780"/>
          </a:xfrm>
          <a:prstGeom prst="rect">
            <a:avLst/>
          </a:prstGeom>
          <a:solidFill>
            <a:schemeClr val="accent1"/>
          </a:solidFill>
          <a:ln w="9525">
            <a:solidFill>
              <a:schemeClr val="bg1"/>
            </a:solidFill>
            <a:miter lim="800000"/>
          </a:ln>
        </p:spPr>
        <p:txBody>
          <a:bodyPr vert="horz" wrap="square" lIns="91440" tIns="45720" rIns="91440" bIns="45720" numCol="1" anchor="t" anchorCtr="0" compatLnSpc="1">
            <a:spAutoFit/>
          </a:bodyPr>
          <a:p>
            <a:pPr lvl="0" fontAlgn="base">
              <a:spcBef>
                <a:spcPts val="750"/>
              </a:spcBef>
              <a:spcAft>
                <a:spcPct val="0"/>
              </a:spcAft>
            </a:pPr>
            <a:r>
              <a:rPr lang="zh-CN" altLang="en-US" sz="2000" b="1" dirty="0" smtClean="0">
                <a:solidFill>
                  <a:schemeClr val="bg1"/>
                </a:solidFill>
                <a:latin typeface="微软雅黑" panose="020B0503020204020204" pitchFamily="34" charset="-122"/>
                <a:ea typeface="微软雅黑" panose="020B0503020204020204" pitchFamily="34" charset="-122"/>
              </a:rPr>
              <a:t>二、</a:t>
            </a:r>
            <a:r>
              <a:rPr lang="zh-CN" altLang="zh-CN" sz="2000" b="1" dirty="0" smtClean="0">
                <a:solidFill>
                  <a:schemeClr val="bg1"/>
                </a:solidFill>
                <a:latin typeface="微软雅黑" panose="020B0503020204020204" pitchFamily="34" charset="-122"/>
                <a:ea typeface="微软雅黑" panose="020B0503020204020204" pitchFamily="34" charset="-122"/>
              </a:rPr>
              <a:t>高校图书馆育人的实践探索</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86" name="矩形 85"/>
          <p:cNvSpPr/>
          <p:nvPr/>
        </p:nvSpPr>
        <p:spPr>
          <a:xfrm>
            <a:off x="1139190" y="744855"/>
            <a:ext cx="1672590" cy="398780"/>
          </a:xfrm>
          <a:prstGeom prst="rect">
            <a:avLst/>
          </a:prstGeom>
        </p:spPr>
        <p:txBody>
          <a:bodyPr wrap="square">
            <a:spAutoFit/>
          </a:bodyPr>
          <a:p>
            <a:pPr algn="l" fontAlgn="base">
              <a:spcBef>
                <a:spcPts val="750"/>
              </a:spcBef>
              <a:buClrTx/>
              <a:buSzTx/>
              <a:buFontTx/>
            </a:pPr>
            <a:r>
              <a:rPr lang="zh-CN" altLang="en-US" sz="2000" b="1" dirty="0" smtClean="0">
                <a:latin typeface="微软雅黑" panose="020B0503020204020204" pitchFamily="34" charset="-122"/>
                <a:ea typeface="微软雅黑" panose="020B0503020204020204" pitchFamily="34" charset="-122"/>
              </a:rPr>
              <a:t>㈠初心使命</a:t>
            </a:r>
            <a:endParaRPr lang="zh-CN" altLang="en-US" sz="2000" b="1" dirty="0" smtClean="0">
              <a:latin typeface="微软雅黑" panose="020B0503020204020204" pitchFamily="34" charset="-122"/>
              <a:ea typeface="微软雅黑" panose="020B0503020204020204" pitchFamily="34" charset="-122"/>
            </a:endParaRPr>
          </a:p>
        </p:txBody>
      </p:sp>
    </p:spTree>
  </p:cSld>
  <p:clrMapOvr>
    <a:masterClrMapping/>
  </p:clrMapOvr>
  <p:transition advTm="21469">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slide(fromBottom)">
                                      <p:cBhvr>
                                        <p:cTn id="7" dur="1000"/>
                                        <p:tgtEl>
                                          <p:spTgt spid="79"/>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par>
                          <p:cTn id="12" fill="hold">
                            <p:stCondLst>
                              <p:cond delay="1500"/>
                            </p:stCondLst>
                            <p:childTnLst>
                              <p:par>
                                <p:cTn id="13" presetID="18" presetClass="entr" presetSubtype="3" fill="hold" nodeType="afterEffect">
                                  <p:stCondLst>
                                    <p:cond delay="0"/>
                                  </p:stCondLst>
                                  <p:childTnLst>
                                    <p:set>
                                      <p:cBhvr>
                                        <p:cTn id="14" dur="1" fill="hold">
                                          <p:stCondLst>
                                            <p:cond delay="0"/>
                                          </p:stCondLst>
                                        </p:cTn>
                                        <p:tgtEl>
                                          <p:spTgt spid="102"/>
                                        </p:tgtEl>
                                        <p:attrNameLst>
                                          <p:attrName>style.visibility</p:attrName>
                                        </p:attrNameLst>
                                      </p:cBhvr>
                                      <p:to>
                                        <p:strVal val="visible"/>
                                      </p:to>
                                    </p:set>
                                    <p:animEffect transition="in" filter="strips(upRight)">
                                      <p:cBhvr>
                                        <p:cTn id="15" dur="500"/>
                                        <p:tgtEl>
                                          <p:spTgt spid="102"/>
                                        </p:tgtEl>
                                      </p:cBhvr>
                                    </p:animEffect>
                                  </p:childTnLst>
                                </p:cTn>
                              </p:par>
                              <p:par>
                                <p:cTn id="16" presetID="18" presetClass="entr" presetSubtype="3" fill="hold" nodeType="withEffect">
                                  <p:stCondLst>
                                    <p:cond delay="0"/>
                                  </p:stCondLst>
                                  <p:childTnLst>
                                    <p:set>
                                      <p:cBhvr>
                                        <p:cTn id="17" dur="1" fill="hold">
                                          <p:stCondLst>
                                            <p:cond delay="0"/>
                                          </p:stCondLst>
                                        </p:cTn>
                                        <p:tgtEl>
                                          <p:spTgt spid="81"/>
                                        </p:tgtEl>
                                        <p:attrNameLst>
                                          <p:attrName>style.visibility</p:attrName>
                                        </p:attrNameLst>
                                      </p:cBhvr>
                                      <p:to>
                                        <p:strVal val="visible"/>
                                      </p:to>
                                    </p:set>
                                    <p:animEffect transition="in" filter="strips(upRight)">
                                      <p:cBhvr>
                                        <p:cTn id="18" dur="500"/>
                                        <p:tgtEl>
                                          <p:spTgt spid="81"/>
                                        </p:tgtEl>
                                      </p:cBhvr>
                                    </p:animEffect>
                                  </p:childTnLst>
                                </p:cTn>
                              </p:par>
                              <p:par>
                                <p:cTn id="19" presetID="18" presetClass="entr" presetSubtype="12" fill="hold" nodeType="withEffect">
                                  <p:stCondLst>
                                    <p:cond delay="0"/>
                                  </p:stCondLst>
                                  <p:childTnLst>
                                    <p:set>
                                      <p:cBhvr>
                                        <p:cTn id="20" dur="1" fill="hold">
                                          <p:stCondLst>
                                            <p:cond delay="0"/>
                                          </p:stCondLst>
                                        </p:cTn>
                                        <p:tgtEl>
                                          <p:spTgt spid="106"/>
                                        </p:tgtEl>
                                        <p:attrNameLst>
                                          <p:attrName>style.visibility</p:attrName>
                                        </p:attrNameLst>
                                      </p:cBhvr>
                                      <p:to>
                                        <p:strVal val="visible"/>
                                      </p:to>
                                    </p:set>
                                    <p:animEffect transition="in" filter="strips(downLeft)">
                                      <p:cBhvr>
                                        <p:cTn id="21" dur="500"/>
                                        <p:tgtEl>
                                          <p:spTgt spid="106"/>
                                        </p:tgtEl>
                                      </p:cBhvr>
                                    </p:animEffect>
                                  </p:childTnLst>
                                </p:cTn>
                              </p:par>
                              <p:par>
                                <p:cTn id="22" presetID="18" presetClass="entr" presetSubtype="12" fill="hold" nodeType="withEffect">
                                  <p:stCondLst>
                                    <p:cond delay="0"/>
                                  </p:stCondLst>
                                  <p:childTnLst>
                                    <p:set>
                                      <p:cBhvr>
                                        <p:cTn id="23" dur="1" fill="hold">
                                          <p:stCondLst>
                                            <p:cond delay="0"/>
                                          </p:stCondLst>
                                        </p:cTn>
                                        <p:tgtEl>
                                          <p:spTgt spid="111"/>
                                        </p:tgtEl>
                                        <p:attrNameLst>
                                          <p:attrName>style.visibility</p:attrName>
                                        </p:attrNameLst>
                                      </p:cBhvr>
                                      <p:to>
                                        <p:strVal val="visible"/>
                                      </p:to>
                                    </p:set>
                                    <p:animEffect transition="in" filter="strips(downLeft)">
                                      <p:cBhvr>
                                        <p:cTn id="24" dur="500"/>
                                        <p:tgtEl>
                                          <p:spTgt spid="111"/>
                                        </p:tgtEl>
                                      </p:cBhvr>
                                    </p:animEffect>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96"/>
                                        </p:tgtEl>
                                        <p:attrNameLst>
                                          <p:attrName>style.visibility</p:attrName>
                                        </p:attrNameLst>
                                      </p:cBhvr>
                                      <p:to>
                                        <p:strVal val="visible"/>
                                      </p:to>
                                    </p:set>
                                    <p:animEffect transition="in" filter="dissolve">
                                      <p:cBhvr>
                                        <p:cTn id="28" dur="500"/>
                                        <p:tgtEl>
                                          <p:spTgt spid="96"/>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dissolve">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bldLvl="0" animBg="1"/>
      <p:bldP spid="20" grpId="0"/>
      <p:bldP spid="96" grpId="0"/>
    </p:bldLst>
  </p:timing>
</p:sld>
</file>

<file path=ppt/tags/tag1.xml><?xml version="1.0" encoding="utf-8"?>
<p:tagLst xmlns:p="http://schemas.openxmlformats.org/presentationml/2006/main">
  <p:tag name="KSO_WM_DOC_GUID" val="{3fc3d8a3-5cdb-43a6-a0a1-2e0dc0e4513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9600" dirty="0" smtClean="0">
            <a:solidFill>
              <a:schemeClr val="bg1">
                <a:lumMod val="50000"/>
              </a:schemeClr>
            </a:solidFill>
            <a:latin typeface="Haettenschweiler" panose="020B070604090206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0</TotalTime>
  <Words>4092</Words>
  <Application>WPS 演示</Application>
  <PresentationFormat>全屏显示(16:9)</PresentationFormat>
  <Paragraphs>587</Paragraphs>
  <Slides>37</Slides>
  <Notes>35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37</vt:i4>
      </vt:variant>
    </vt:vector>
  </HeadingPairs>
  <TitlesOfParts>
    <vt:vector size="48" baseType="lpstr">
      <vt:lpstr>Arial</vt:lpstr>
      <vt:lpstr>宋体</vt:lpstr>
      <vt:lpstr>Wingdings</vt:lpstr>
      <vt:lpstr>Haettenschweiler</vt:lpstr>
      <vt:lpstr>微软雅黑</vt:lpstr>
      <vt:lpstr>方正舒体</vt:lpstr>
      <vt:lpstr>隶书</vt:lpstr>
      <vt:lpstr>Calibri</vt:lpstr>
      <vt:lpstr>Arial Unicode MS</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acer</cp:lastModifiedBy>
  <cp:revision>2408</cp:revision>
  <dcterms:created xsi:type="dcterms:W3CDTF">2016-10-13T07:40:00Z</dcterms:created>
  <dcterms:modified xsi:type="dcterms:W3CDTF">2019-11-24T04:59:09Z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2052-11.1.0.9175</vt:lpwstr>
  </property>
</Properties>
</file>